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0" r:id="rId6"/>
    <p:sldId id="262" r:id="rId7"/>
    <p:sldId id="263" r:id="rId8"/>
    <p:sldId id="265" r:id="rId9"/>
    <p:sldId id="264" r:id="rId10"/>
    <p:sldId id="266" r:id="rId11"/>
    <p:sldId id="267" r:id="rId12"/>
    <p:sldId id="268" r:id="rId13"/>
    <p:sldId id="269"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67" d="100"/>
          <a:sy n="67" d="100"/>
        </p:scale>
        <p:origin x="64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0983624-48E0-4F6D-9318-09987D907D26}"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1079080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0983624-48E0-4F6D-9318-09987D907D26}"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2050717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0983624-48E0-4F6D-9318-09987D907D26}"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1741399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0983624-48E0-4F6D-9318-09987D907D26}"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2034937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10983624-48E0-4F6D-9318-09987D907D26}"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1926702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0983624-48E0-4F6D-9318-09987D907D26}" type="datetimeFigureOut">
              <a:rPr lang="de-DE" smtClean="0"/>
              <a:t>13.08.2024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242622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0983624-48E0-4F6D-9318-09987D907D26}" type="datetimeFigureOut">
              <a:rPr lang="de-DE" smtClean="0"/>
              <a:t>13.08.2024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2981473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0983624-48E0-4F6D-9318-09987D907D26}" type="datetimeFigureOut">
              <a:rPr lang="de-DE" smtClean="0"/>
              <a:t>13.08.2024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2657900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0983624-48E0-4F6D-9318-09987D907D26}" type="datetimeFigureOut">
              <a:rPr lang="de-DE" smtClean="0"/>
              <a:t>13.08.2024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140969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10983624-48E0-4F6D-9318-09987D907D26}" type="datetimeFigureOut">
              <a:rPr lang="de-DE" smtClean="0"/>
              <a:t>13.08.2024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1218532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10983624-48E0-4F6D-9318-09987D907D26}" type="datetimeFigureOut">
              <a:rPr lang="de-DE" smtClean="0"/>
              <a:t>13.08.2024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1EBF0B-8C00-4CDA-BC2F-EE187DC42EA7}" type="slidenum">
              <a:rPr lang="de-DE" smtClean="0"/>
              <a:t>‹Nr.›</a:t>
            </a:fld>
            <a:endParaRPr lang="de-DE"/>
          </a:p>
        </p:txBody>
      </p:sp>
    </p:spTree>
    <p:extLst>
      <p:ext uri="{BB962C8B-B14F-4D97-AF65-F5344CB8AC3E}">
        <p14:creationId xmlns:p14="http://schemas.microsoft.com/office/powerpoint/2010/main" val="1511708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983624-48E0-4F6D-9318-09987D907D26}" type="datetimeFigureOut">
              <a:rPr lang="de-DE" smtClean="0"/>
              <a:t>13.08.2024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BF0B-8C00-4CDA-BC2F-EE187DC42EA7}" type="slidenum">
              <a:rPr lang="de-DE" smtClean="0"/>
              <a:t>‹Nr.›</a:t>
            </a:fld>
            <a:endParaRPr lang="de-DE"/>
          </a:p>
        </p:txBody>
      </p:sp>
    </p:spTree>
    <p:extLst>
      <p:ext uri="{BB962C8B-B14F-4D97-AF65-F5344CB8AC3E}">
        <p14:creationId xmlns:p14="http://schemas.microsoft.com/office/powerpoint/2010/main" val="678383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300288" y="1812445"/>
            <a:ext cx="8401050" cy="20574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Rechtsvorschrift ist ein zusammenfassender Ausdruck für alle Arten von Rechtsnormen,- also für alle Formen von Gesetzen im materiellen Sinne (Rechtsnormen, die das Recht als solches ordnen, werden materielles </a:t>
            </a:r>
          </a:p>
          <a:p>
            <a:pPr algn="ctr"/>
            <a:r>
              <a:rPr lang="de-DE" sz="2000" dirty="0" smtClean="0"/>
              <a:t>Recht genannt), wie</a:t>
            </a:r>
          </a:p>
          <a:p>
            <a:pPr marL="342900" indent="-342900" algn="ctr">
              <a:buFont typeface="Arial" panose="020B0604020202020204" pitchFamily="34" charset="0"/>
              <a:buChar char="•"/>
            </a:pPr>
            <a:r>
              <a:rPr lang="de-DE" sz="2000" dirty="0" smtClean="0"/>
              <a:t>die Verfassung, das förmliches Gesetz, die Rechtsverordnung, die Satzung</a:t>
            </a:r>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54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Überblick Rechtsvorschriften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8" name="Abgerundetes Rechteck 7"/>
          <p:cNvSpPr/>
          <p:nvPr/>
        </p:nvSpPr>
        <p:spPr>
          <a:xfrm>
            <a:off x="914400" y="1592036"/>
            <a:ext cx="7487864" cy="3939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Rechts- und Verwaltungsvorschriften </a:t>
            </a:r>
            <a:endParaRPr lang="de-DE" sz="2000" dirty="0"/>
          </a:p>
        </p:txBody>
      </p:sp>
      <p:sp>
        <p:nvSpPr>
          <p:cNvPr id="9" name="Gefaltete Ecke 8"/>
          <p:cNvSpPr/>
          <p:nvPr/>
        </p:nvSpPr>
        <p:spPr>
          <a:xfrm rot="254785">
            <a:off x="7506680" y="3822366"/>
            <a:ext cx="1791167" cy="184609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Rechtsnormen, die </a:t>
            </a:r>
            <a:r>
              <a:rPr lang="de-DE" b="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das Recht </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ordnen = materielles Recht</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13451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105463" y="1780127"/>
            <a:ext cx="5329903"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Gerichtsverfassungsgesetz</a:t>
            </a:r>
            <a:endParaRPr lang="de-DE" sz="2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63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1861471" y="867124"/>
            <a:ext cx="8272462"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Überblick über die anzuwendenden Rechtsvorschriften</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59" y="2247378"/>
            <a:ext cx="9767887" cy="96536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Grundlagen des Prozessrechts</a:t>
            </a:r>
            <a:endParaRPr lang="de-DE" sz="2400" dirty="0">
              <a:solidFill>
                <a:schemeClr val="bg1"/>
              </a:solidFill>
            </a:endParaRPr>
          </a:p>
        </p:txBody>
      </p:sp>
      <p:sp>
        <p:nvSpPr>
          <p:cNvPr id="11" name="Abgerundetes Rechteck 10"/>
          <p:cNvSpPr/>
          <p:nvPr/>
        </p:nvSpPr>
        <p:spPr>
          <a:xfrm>
            <a:off x="1113760" y="3749443"/>
            <a:ext cx="9767887" cy="8329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Aufbau, Funktion und Zuständigkeit der Gerichte und Rechtspflegeorgane sind hier geregelt.</a:t>
            </a:r>
            <a:endParaRPr lang="de-DE" sz="2400" dirty="0">
              <a:solidFill>
                <a:schemeClr val="bg1"/>
              </a:solidFill>
            </a:endParaRPr>
          </a:p>
        </p:txBody>
      </p:sp>
      <p:sp>
        <p:nvSpPr>
          <p:cNvPr id="9" name="Gefaltete Ecke 8"/>
          <p:cNvSpPr/>
          <p:nvPr/>
        </p:nvSpPr>
        <p:spPr>
          <a:xfrm rot="21035036">
            <a:off x="9847630" y="2157124"/>
            <a:ext cx="1320401" cy="122995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GVG</a:t>
            </a:r>
          </a:p>
        </p:txBody>
      </p:sp>
    </p:spTree>
    <p:extLst>
      <p:ext uri="{BB962C8B-B14F-4D97-AF65-F5344CB8AC3E}">
        <p14:creationId xmlns:p14="http://schemas.microsoft.com/office/powerpoint/2010/main" val="310910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105463" y="1780127"/>
            <a:ext cx="5329903"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Bürgerliches Gesetzbuch</a:t>
            </a:r>
            <a:endParaRPr lang="de-DE" sz="2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64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1861471" y="867124"/>
            <a:ext cx="8272462"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Überblick über die anzuwendenden Rechtsvorschriften</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59" y="2247378"/>
            <a:ext cx="9767887" cy="96536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„Recht des täglichen Lebens“</a:t>
            </a:r>
            <a:endParaRPr lang="de-DE" sz="2400" dirty="0">
              <a:solidFill>
                <a:schemeClr val="bg1"/>
              </a:solidFill>
            </a:endParaRPr>
          </a:p>
        </p:txBody>
      </p:sp>
      <p:sp>
        <p:nvSpPr>
          <p:cNvPr id="11" name="Abgerundetes Rechteck 10"/>
          <p:cNvSpPr/>
          <p:nvPr/>
        </p:nvSpPr>
        <p:spPr>
          <a:xfrm>
            <a:off x="1113760" y="3749443"/>
            <a:ext cx="9767887" cy="8329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Generelle Regelungen für den Rechtsverkehr des Bürgers, z.B.</a:t>
            </a:r>
          </a:p>
          <a:p>
            <a:pPr algn="ctr"/>
            <a:r>
              <a:rPr lang="de-DE" sz="2400" b="1" dirty="0" smtClean="0">
                <a:solidFill>
                  <a:schemeClr val="bg1"/>
                </a:solidFill>
              </a:rPr>
              <a:t>Schuldrecht, Sachenrecht, Erbrecht und Familienrecht</a:t>
            </a:r>
            <a:endParaRPr lang="de-DE" sz="2400" dirty="0">
              <a:solidFill>
                <a:schemeClr val="bg1"/>
              </a:solidFill>
            </a:endParaRPr>
          </a:p>
        </p:txBody>
      </p:sp>
      <p:sp>
        <p:nvSpPr>
          <p:cNvPr id="9" name="Gefaltete Ecke 8"/>
          <p:cNvSpPr/>
          <p:nvPr/>
        </p:nvSpPr>
        <p:spPr>
          <a:xfrm rot="21035036">
            <a:off x="9847630" y="2157124"/>
            <a:ext cx="1320401" cy="122995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BGB</a:t>
            </a:r>
          </a:p>
        </p:txBody>
      </p:sp>
    </p:spTree>
    <p:extLst>
      <p:ext uri="{BB962C8B-B14F-4D97-AF65-F5344CB8AC3E}">
        <p14:creationId xmlns:p14="http://schemas.microsoft.com/office/powerpoint/2010/main" val="1560709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861471" y="1767928"/>
            <a:ext cx="8272463"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Gemeinsame Geschäftsordnung für die Berliner Verwaltung</a:t>
            </a:r>
            <a:endParaRPr lang="de-DE" sz="2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65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1861471" y="867124"/>
            <a:ext cx="8272462"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Überblick über die anzuwendenden Rechtsvorschriften</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59" y="2247378"/>
            <a:ext cx="9767887" cy="96536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Erlassen durch die Senatsverwaltung</a:t>
            </a:r>
            <a:endParaRPr lang="de-DE" sz="2400" dirty="0">
              <a:solidFill>
                <a:schemeClr val="bg1"/>
              </a:solidFill>
            </a:endParaRPr>
          </a:p>
        </p:txBody>
      </p:sp>
      <p:sp>
        <p:nvSpPr>
          <p:cNvPr id="11" name="Abgerundetes Rechteck 10"/>
          <p:cNvSpPr/>
          <p:nvPr/>
        </p:nvSpPr>
        <p:spPr>
          <a:xfrm>
            <a:off x="1113760" y="3749443"/>
            <a:ext cx="9767887" cy="8329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Gelten für alle Behörden des Landes Berlin</a:t>
            </a:r>
            <a:endParaRPr lang="de-DE" sz="2400" dirty="0">
              <a:solidFill>
                <a:schemeClr val="bg1"/>
              </a:solidFill>
            </a:endParaRPr>
          </a:p>
        </p:txBody>
      </p:sp>
      <p:sp>
        <p:nvSpPr>
          <p:cNvPr id="9" name="Gefaltete Ecke 8"/>
          <p:cNvSpPr/>
          <p:nvPr/>
        </p:nvSpPr>
        <p:spPr>
          <a:xfrm rot="21035036">
            <a:off x="9847630" y="2157124"/>
            <a:ext cx="1320401" cy="122995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GGO</a:t>
            </a:r>
          </a:p>
        </p:txBody>
      </p:sp>
    </p:spTree>
    <p:extLst>
      <p:ext uri="{BB962C8B-B14F-4D97-AF65-F5344CB8AC3E}">
        <p14:creationId xmlns:p14="http://schemas.microsoft.com/office/powerpoint/2010/main" val="1812139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861471" y="1520702"/>
            <a:ext cx="8272463" cy="68084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Geschäftsordnungsvorschriften für die Gerichte der ordentlichen Gerichtsbarkeit</a:t>
            </a:r>
            <a:endParaRPr lang="de-DE" sz="2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66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1861471" y="867124"/>
            <a:ext cx="8272462"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Überblick über die anzuwendenden Rechtsvorschriften</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59" y="2247377"/>
            <a:ext cx="9767887" cy="272467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de-DE" sz="2400" b="1" dirty="0" smtClean="0">
                <a:solidFill>
                  <a:schemeClr val="bg1"/>
                </a:solidFill>
              </a:rPr>
              <a:t>wird vom </a:t>
            </a:r>
            <a:r>
              <a:rPr lang="de-DE" sz="2400" b="1" dirty="0" err="1" smtClean="0">
                <a:solidFill>
                  <a:schemeClr val="bg1"/>
                </a:solidFill>
              </a:rPr>
              <a:t>PräsKG</a:t>
            </a:r>
            <a:r>
              <a:rPr lang="de-DE" sz="2400" b="1" dirty="0" smtClean="0">
                <a:solidFill>
                  <a:schemeClr val="bg1"/>
                </a:solidFill>
              </a:rPr>
              <a:t> erstellt</a:t>
            </a:r>
          </a:p>
          <a:p>
            <a:pPr marL="342900" indent="-342900">
              <a:buFont typeface="Arial" panose="020B0604020202020204" pitchFamily="34" charset="0"/>
              <a:buChar char="•"/>
            </a:pPr>
            <a:r>
              <a:rPr lang="de-DE" sz="2400" b="1" dirty="0" smtClean="0">
                <a:solidFill>
                  <a:schemeClr val="bg1"/>
                </a:solidFill>
              </a:rPr>
              <a:t>Gültigkeit 5 Jahre</a:t>
            </a:r>
          </a:p>
          <a:p>
            <a:pPr marL="342900" indent="-342900">
              <a:buFont typeface="Arial" panose="020B0604020202020204" pitchFamily="34" charset="0"/>
              <a:buChar char="•"/>
            </a:pPr>
            <a:r>
              <a:rPr lang="de-DE" sz="2400" b="1" dirty="0" smtClean="0">
                <a:solidFill>
                  <a:schemeClr val="bg1"/>
                </a:solidFill>
              </a:rPr>
              <a:t>Geschäftsgang der ordentlichen Berliner Gerichte wird geregelt</a:t>
            </a:r>
          </a:p>
          <a:p>
            <a:pPr marL="342900" indent="-342900">
              <a:buFont typeface="Arial" panose="020B0604020202020204" pitchFamily="34" charset="0"/>
              <a:buChar char="•"/>
            </a:pPr>
            <a:r>
              <a:rPr lang="de-DE" sz="2400" b="1" dirty="0" smtClean="0">
                <a:solidFill>
                  <a:schemeClr val="bg1"/>
                </a:solidFill>
              </a:rPr>
              <a:t>Verfahrensablauf soll einheitlich, zweckmäßig und übersichtlich gestaltet werden</a:t>
            </a:r>
          </a:p>
          <a:p>
            <a:pPr marL="342900" indent="-342900">
              <a:buFont typeface="Arial" panose="020B0604020202020204" pitchFamily="34" charset="0"/>
              <a:buChar char="•"/>
            </a:pPr>
            <a:r>
              <a:rPr lang="de-DE" sz="2400" b="1" dirty="0" smtClean="0">
                <a:solidFill>
                  <a:schemeClr val="bg1"/>
                </a:solidFill>
              </a:rPr>
              <a:t>Gestellte Aufgaben sollen empfängernah, schnell, wirksam, wirtschaftlich erfüllbar sein</a:t>
            </a:r>
            <a:endParaRPr lang="de-DE" sz="2400" dirty="0">
              <a:solidFill>
                <a:schemeClr val="bg1"/>
              </a:solidFill>
            </a:endParaRPr>
          </a:p>
        </p:txBody>
      </p:sp>
      <p:sp>
        <p:nvSpPr>
          <p:cNvPr id="9" name="Gefaltete Ecke 8"/>
          <p:cNvSpPr/>
          <p:nvPr/>
        </p:nvSpPr>
        <p:spPr>
          <a:xfrm rot="21035036">
            <a:off x="9847630" y="2157124"/>
            <a:ext cx="1320401" cy="122995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GOV</a:t>
            </a:r>
          </a:p>
        </p:txBody>
      </p:sp>
    </p:spTree>
    <p:extLst>
      <p:ext uri="{BB962C8B-B14F-4D97-AF65-F5344CB8AC3E}">
        <p14:creationId xmlns:p14="http://schemas.microsoft.com/office/powerpoint/2010/main" val="152971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100270" y="829426"/>
            <a:ext cx="5629278"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Überblick Rechtsvorschriften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45" name="Freihandform 44"/>
          <p:cNvSpPr/>
          <p:nvPr/>
        </p:nvSpPr>
        <p:spPr>
          <a:xfrm>
            <a:off x="5857949" y="1126101"/>
            <a:ext cx="6563663" cy="1127228"/>
          </a:xfrm>
          <a:custGeom>
            <a:avLst/>
            <a:gdLst>
              <a:gd name="connsiteX0" fmla="*/ 0 w 5364479"/>
              <a:gd name="connsiteY0" fmla="*/ 1083733 h 1083733"/>
              <a:gd name="connsiteX1" fmla="*/ 0 w 5364479"/>
              <a:gd name="connsiteY1" fmla="*/ 0 h 1083733"/>
              <a:gd name="connsiteX2" fmla="*/ 4811775 w 5364479"/>
              <a:gd name="connsiteY2" fmla="*/ 0 h 1083733"/>
              <a:gd name="connsiteX3" fmla="*/ 5364479 w 5364479"/>
              <a:gd name="connsiteY3" fmla="*/ 1083733 h 1083733"/>
              <a:gd name="connsiteX4" fmla="*/ 0 w 5364479"/>
              <a:gd name="connsiteY4" fmla="*/ 1083733 h 1083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64479" h="1083733">
                <a:moveTo>
                  <a:pt x="5364479" y="1"/>
                </a:moveTo>
                <a:lnTo>
                  <a:pt x="5364479" y="1083732"/>
                </a:lnTo>
                <a:lnTo>
                  <a:pt x="552704" y="1083732"/>
                </a:lnTo>
                <a:lnTo>
                  <a:pt x="0" y="1"/>
                </a:lnTo>
                <a:lnTo>
                  <a:pt x="5364479" y="1"/>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6523" tIns="83821" rIns="83820" bIns="83821" numCol="1" spcCol="1270" anchor="ctr" anchorCtr="0">
            <a:noAutofit/>
          </a:bodyPr>
          <a:lstStyle/>
          <a:p>
            <a:pPr marL="228600" lvl="1" indent="-228600" algn="l" defTabSz="977900">
              <a:lnSpc>
                <a:spcPct val="90000"/>
              </a:lnSpc>
              <a:spcBef>
                <a:spcPct val="0"/>
              </a:spcBef>
              <a:spcAft>
                <a:spcPct val="15000"/>
              </a:spcAft>
              <a:buChar char="••"/>
            </a:pPr>
            <a:r>
              <a:rPr lang="de-DE" sz="2200" kern="1200" dirty="0"/>
              <a:t>Europäische Menschenrechtskonvention</a:t>
            </a:r>
          </a:p>
        </p:txBody>
      </p:sp>
      <p:sp>
        <p:nvSpPr>
          <p:cNvPr id="46" name="Freihandform 45"/>
          <p:cNvSpPr/>
          <p:nvPr/>
        </p:nvSpPr>
        <p:spPr>
          <a:xfrm>
            <a:off x="6534204" y="2227313"/>
            <a:ext cx="5887408" cy="1127227"/>
          </a:xfrm>
          <a:custGeom>
            <a:avLst/>
            <a:gdLst>
              <a:gd name="connsiteX0" fmla="*/ 0 w 4811776"/>
              <a:gd name="connsiteY0" fmla="*/ 1083733 h 1083733"/>
              <a:gd name="connsiteX1" fmla="*/ 0 w 4811776"/>
              <a:gd name="connsiteY1" fmla="*/ 0 h 1083733"/>
              <a:gd name="connsiteX2" fmla="*/ 4259072 w 4811776"/>
              <a:gd name="connsiteY2" fmla="*/ 0 h 1083733"/>
              <a:gd name="connsiteX3" fmla="*/ 4811776 w 4811776"/>
              <a:gd name="connsiteY3" fmla="*/ 1083733 h 1083733"/>
              <a:gd name="connsiteX4" fmla="*/ 0 w 4811776"/>
              <a:gd name="connsiteY4" fmla="*/ 1083733 h 1083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11776" h="1083733">
                <a:moveTo>
                  <a:pt x="4811776" y="1"/>
                </a:moveTo>
                <a:lnTo>
                  <a:pt x="4811776" y="1083732"/>
                </a:lnTo>
                <a:lnTo>
                  <a:pt x="552704" y="1083732"/>
                </a:lnTo>
                <a:lnTo>
                  <a:pt x="0" y="1"/>
                </a:lnTo>
                <a:lnTo>
                  <a:pt x="4811776" y="1"/>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6525" tIns="83820" rIns="83819" bIns="83821" numCol="1" spcCol="1270" anchor="ctr" anchorCtr="0">
            <a:noAutofit/>
          </a:bodyPr>
          <a:lstStyle/>
          <a:p>
            <a:pPr marL="228600" lvl="1" indent="-228600" algn="l" defTabSz="977900">
              <a:lnSpc>
                <a:spcPct val="90000"/>
              </a:lnSpc>
              <a:spcBef>
                <a:spcPct val="0"/>
              </a:spcBef>
              <a:spcAft>
                <a:spcPct val="15000"/>
              </a:spcAft>
              <a:buChar char="••"/>
            </a:pPr>
            <a:r>
              <a:rPr lang="de-DE" sz="2200" kern="1200" dirty="0"/>
              <a:t>Grundgesetz</a:t>
            </a:r>
          </a:p>
        </p:txBody>
      </p:sp>
      <p:sp>
        <p:nvSpPr>
          <p:cNvPr id="47" name="Freihandform 46"/>
          <p:cNvSpPr/>
          <p:nvPr/>
        </p:nvSpPr>
        <p:spPr>
          <a:xfrm>
            <a:off x="7210460" y="3380557"/>
            <a:ext cx="5211152" cy="1127227"/>
          </a:xfrm>
          <a:custGeom>
            <a:avLst/>
            <a:gdLst>
              <a:gd name="connsiteX0" fmla="*/ 0 w 4259072"/>
              <a:gd name="connsiteY0" fmla="*/ 1083733 h 1083733"/>
              <a:gd name="connsiteX1" fmla="*/ 0 w 4259072"/>
              <a:gd name="connsiteY1" fmla="*/ 0 h 1083733"/>
              <a:gd name="connsiteX2" fmla="*/ 3706368 w 4259072"/>
              <a:gd name="connsiteY2" fmla="*/ 0 h 1083733"/>
              <a:gd name="connsiteX3" fmla="*/ 4259072 w 4259072"/>
              <a:gd name="connsiteY3" fmla="*/ 1083733 h 1083733"/>
              <a:gd name="connsiteX4" fmla="*/ 0 w 4259072"/>
              <a:gd name="connsiteY4" fmla="*/ 1083733 h 1083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9072" h="1083733">
                <a:moveTo>
                  <a:pt x="4259072" y="1"/>
                </a:moveTo>
                <a:lnTo>
                  <a:pt x="4259072" y="1083732"/>
                </a:lnTo>
                <a:lnTo>
                  <a:pt x="552704" y="1083732"/>
                </a:lnTo>
                <a:lnTo>
                  <a:pt x="0" y="1"/>
                </a:lnTo>
                <a:lnTo>
                  <a:pt x="4259072" y="1"/>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6524" tIns="83820" rIns="83820" bIns="83821" numCol="1" spcCol="1270" anchor="ctr" anchorCtr="0">
            <a:noAutofit/>
          </a:bodyPr>
          <a:lstStyle/>
          <a:p>
            <a:pPr marL="228600" lvl="1" indent="-228600" algn="l" defTabSz="977900">
              <a:lnSpc>
                <a:spcPct val="90000"/>
              </a:lnSpc>
              <a:spcBef>
                <a:spcPct val="0"/>
              </a:spcBef>
              <a:spcAft>
                <a:spcPct val="15000"/>
              </a:spcAft>
              <a:buChar char="••"/>
            </a:pPr>
            <a:r>
              <a:rPr lang="de-DE" sz="2200" kern="1200" dirty="0"/>
              <a:t>BGB, ZPO, StGB</a:t>
            </a:r>
          </a:p>
        </p:txBody>
      </p:sp>
      <p:sp>
        <p:nvSpPr>
          <p:cNvPr id="48" name="Freihandform 47"/>
          <p:cNvSpPr/>
          <p:nvPr/>
        </p:nvSpPr>
        <p:spPr>
          <a:xfrm>
            <a:off x="7886714" y="4507784"/>
            <a:ext cx="4534897" cy="1127226"/>
          </a:xfrm>
          <a:custGeom>
            <a:avLst/>
            <a:gdLst>
              <a:gd name="connsiteX0" fmla="*/ 0 w 3706368"/>
              <a:gd name="connsiteY0" fmla="*/ 1083733 h 1083733"/>
              <a:gd name="connsiteX1" fmla="*/ 0 w 3706368"/>
              <a:gd name="connsiteY1" fmla="*/ 0 h 1083733"/>
              <a:gd name="connsiteX2" fmla="*/ 3153664 w 3706368"/>
              <a:gd name="connsiteY2" fmla="*/ 0 h 1083733"/>
              <a:gd name="connsiteX3" fmla="*/ 3706368 w 3706368"/>
              <a:gd name="connsiteY3" fmla="*/ 1083733 h 1083733"/>
              <a:gd name="connsiteX4" fmla="*/ 0 w 3706368"/>
              <a:gd name="connsiteY4" fmla="*/ 1083733 h 1083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06368" h="1083733">
                <a:moveTo>
                  <a:pt x="3706368" y="1"/>
                </a:moveTo>
                <a:lnTo>
                  <a:pt x="3706368" y="1083732"/>
                </a:lnTo>
                <a:lnTo>
                  <a:pt x="552704" y="1083732"/>
                </a:lnTo>
                <a:lnTo>
                  <a:pt x="0" y="1"/>
                </a:lnTo>
                <a:lnTo>
                  <a:pt x="3706368" y="1"/>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6523" tIns="83820" rIns="83822" bIns="83820" numCol="1" spcCol="1270" anchor="ctr" anchorCtr="0">
            <a:noAutofit/>
          </a:bodyPr>
          <a:lstStyle/>
          <a:p>
            <a:pPr marL="228600" lvl="1" indent="-228600" algn="l" defTabSz="977900">
              <a:lnSpc>
                <a:spcPct val="90000"/>
              </a:lnSpc>
              <a:spcBef>
                <a:spcPct val="0"/>
              </a:spcBef>
              <a:spcAft>
                <a:spcPct val="15000"/>
              </a:spcAft>
              <a:buChar char="••"/>
            </a:pPr>
            <a:r>
              <a:rPr lang="de-DE" sz="2200" kern="1200" dirty="0"/>
              <a:t>DB- PKH</a:t>
            </a:r>
          </a:p>
        </p:txBody>
      </p:sp>
      <p:sp>
        <p:nvSpPr>
          <p:cNvPr id="49" name="Freihandform 48"/>
          <p:cNvSpPr/>
          <p:nvPr/>
        </p:nvSpPr>
        <p:spPr>
          <a:xfrm>
            <a:off x="8562971" y="5653724"/>
            <a:ext cx="3858640" cy="1127227"/>
          </a:xfrm>
          <a:custGeom>
            <a:avLst/>
            <a:gdLst>
              <a:gd name="connsiteX0" fmla="*/ 0 w 3153664"/>
              <a:gd name="connsiteY0" fmla="*/ 1083733 h 1083733"/>
              <a:gd name="connsiteX1" fmla="*/ 0 w 3153664"/>
              <a:gd name="connsiteY1" fmla="*/ 0 h 1083733"/>
              <a:gd name="connsiteX2" fmla="*/ 2600960 w 3153664"/>
              <a:gd name="connsiteY2" fmla="*/ 0 h 1083733"/>
              <a:gd name="connsiteX3" fmla="*/ 3153664 w 3153664"/>
              <a:gd name="connsiteY3" fmla="*/ 1083733 h 1083733"/>
              <a:gd name="connsiteX4" fmla="*/ 0 w 3153664"/>
              <a:gd name="connsiteY4" fmla="*/ 1083733 h 1083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53664" h="1083733">
                <a:moveTo>
                  <a:pt x="3153664" y="1"/>
                </a:moveTo>
                <a:lnTo>
                  <a:pt x="3153664" y="1083732"/>
                </a:lnTo>
                <a:lnTo>
                  <a:pt x="552704" y="1083732"/>
                </a:lnTo>
                <a:lnTo>
                  <a:pt x="0" y="1"/>
                </a:lnTo>
                <a:lnTo>
                  <a:pt x="3153664" y="1"/>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6524" tIns="83821" rIns="83821" bIns="83820" numCol="1" spcCol="1270" anchor="ctr" anchorCtr="0">
            <a:noAutofit/>
          </a:bodyPr>
          <a:lstStyle/>
          <a:p>
            <a:pPr marL="228600" lvl="1" indent="-228600" algn="l" defTabSz="977900">
              <a:lnSpc>
                <a:spcPct val="90000"/>
              </a:lnSpc>
              <a:spcBef>
                <a:spcPct val="0"/>
              </a:spcBef>
              <a:spcAft>
                <a:spcPct val="15000"/>
              </a:spcAft>
              <a:buChar char="••"/>
            </a:pPr>
            <a:r>
              <a:rPr lang="de-DE" sz="2200" kern="1200" dirty="0"/>
              <a:t>Anstalten des öffentlichen Rechts</a:t>
            </a:r>
          </a:p>
        </p:txBody>
      </p:sp>
      <p:sp>
        <p:nvSpPr>
          <p:cNvPr id="50" name="Freihandform 49"/>
          <p:cNvSpPr/>
          <p:nvPr/>
        </p:nvSpPr>
        <p:spPr>
          <a:xfrm>
            <a:off x="5161829" y="1020921"/>
            <a:ext cx="1409478" cy="1152395"/>
          </a:xfrm>
          <a:custGeom>
            <a:avLst/>
            <a:gdLst>
              <a:gd name="connsiteX0" fmla="*/ 0 w 1105407"/>
              <a:gd name="connsiteY0" fmla="*/ 1083733 h 1083733"/>
              <a:gd name="connsiteX1" fmla="*/ 552704 w 1105407"/>
              <a:gd name="connsiteY1" fmla="*/ 0 h 1083733"/>
              <a:gd name="connsiteX2" fmla="*/ 552704 w 1105407"/>
              <a:gd name="connsiteY2" fmla="*/ 0 h 1083733"/>
              <a:gd name="connsiteX3" fmla="*/ 1105407 w 1105407"/>
              <a:gd name="connsiteY3" fmla="*/ 1083733 h 1083733"/>
              <a:gd name="connsiteX4" fmla="*/ 0 w 1105407"/>
              <a:gd name="connsiteY4" fmla="*/ 1083733 h 1083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5407" h="1083733">
                <a:moveTo>
                  <a:pt x="0" y="1083733"/>
                </a:moveTo>
                <a:lnTo>
                  <a:pt x="552704" y="0"/>
                </a:lnTo>
                <a:lnTo>
                  <a:pt x="552704" y="0"/>
                </a:lnTo>
                <a:lnTo>
                  <a:pt x="1105407" y="1083733"/>
                </a:lnTo>
                <a:lnTo>
                  <a:pt x="0" y="108373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de-DE" sz="1600" kern="1200" dirty="0">
                <a:solidFill>
                  <a:schemeClr val="tx1"/>
                </a:solidFill>
              </a:rPr>
              <a:t>EU-Recht </a:t>
            </a:r>
            <a:r>
              <a:rPr lang="de-DE" sz="1600" dirty="0" smtClean="0">
                <a:solidFill>
                  <a:schemeClr val="tx1"/>
                </a:solidFill>
              </a:rPr>
              <a:t>Völkerrecht</a:t>
            </a:r>
            <a:endParaRPr lang="de-DE" sz="1600" kern="1200" dirty="0">
              <a:solidFill>
                <a:schemeClr val="tx1"/>
              </a:solidFill>
            </a:endParaRPr>
          </a:p>
        </p:txBody>
      </p:sp>
      <p:sp>
        <p:nvSpPr>
          <p:cNvPr id="51" name="Freihandform 50"/>
          <p:cNvSpPr/>
          <p:nvPr/>
        </p:nvSpPr>
        <p:spPr>
          <a:xfrm>
            <a:off x="4457091" y="2193728"/>
            <a:ext cx="2818956" cy="1152395"/>
          </a:xfrm>
          <a:custGeom>
            <a:avLst/>
            <a:gdLst>
              <a:gd name="connsiteX0" fmla="*/ 0 w 2210815"/>
              <a:gd name="connsiteY0" fmla="*/ 1083733 h 1083733"/>
              <a:gd name="connsiteX1" fmla="*/ 552704 w 2210815"/>
              <a:gd name="connsiteY1" fmla="*/ 0 h 1083733"/>
              <a:gd name="connsiteX2" fmla="*/ 1658111 w 2210815"/>
              <a:gd name="connsiteY2" fmla="*/ 0 h 1083733"/>
              <a:gd name="connsiteX3" fmla="*/ 2210815 w 2210815"/>
              <a:gd name="connsiteY3" fmla="*/ 1083733 h 1083733"/>
              <a:gd name="connsiteX4" fmla="*/ 0 w 2210815"/>
              <a:gd name="connsiteY4" fmla="*/ 1083733 h 1083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0815" h="1083733">
                <a:moveTo>
                  <a:pt x="0" y="1083733"/>
                </a:moveTo>
                <a:lnTo>
                  <a:pt x="552704" y="0"/>
                </a:lnTo>
                <a:lnTo>
                  <a:pt x="1658111" y="0"/>
                </a:lnTo>
                <a:lnTo>
                  <a:pt x="2210815" y="1083733"/>
                </a:lnTo>
                <a:lnTo>
                  <a:pt x="0" y="108373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08482" tIns="21590" rIns="408483" bIns="21590" numCol="1" spcCol="1270" anchor="ctr" anchorCtr="0">
            <a:noAutofit/>
          </a:bodyPr>
          <a:lstStyle/>
          <a:p>
            <a:pPr lvl="0" algn="ctr" defTabSz="755650">
              <a:lnSpc>
                <a:spcPct val="90000"/>
              </a:lnSpc>
              <a:spcBef>
                <a:spcPct val="0"/>
              </a:spcBef>
              <a:spcAft>
                <a:spcPct val="35000"/>
              </a:spcAft>
            </a:pPr>
            <a:r>
              <a:rPr lang="de-DE" sz="1700" kern="1200" dirty="0">
                <a:solidFill>
                  <a:schemeClr val="tx1"/>
                </a:solidFill>
              </a:rPr>
              <a:t>Verfassung</a:t>
            </a:r>
          </a:p>
        </p:txBody>
      </p:sp>
      <p:sp>
        <p:nvSpPr>
          <p:cNvPr id="52" name="Freihandform 51"/>
          <p:cNvSpPr/>
          <p:nvPr/>
        </p:nvSpPr>
        <p:spPr>
          <a:xfrm>
            <a:off x="3752350" y="3317294"/>
            <a:ext cx="4228435" cy="1152395"/>
          </a:xfrm>
          <a:custGeom>
            <a:avLst/>
            <a:gdLst>
              <a:gd name="connsiteX0" fmla="*/ 0 w 3316223"/>
              <a:gd name="connsiteY0" fmla="*/ 1083733 h 1083733"/>
              <a:gd name="connsiteX1" fmla="*/ 552704 w 3316223"/>
              <a:gd name="connsiteY1" fmla="*/ 0 h 1083733"/>
              <a:gd name="connsiteX2" fmla="*/ 2763519 w 3316223"/>
              <a:gd name="connsiteY2" fmla="*/ 0 h 1083733"/>
              <a:gd name="connsiteX3" fmla="*/ 3316223 w 3316223"/>
              <a:gd name="connsiteY3" fmla="*/ 1083733 h 1083733"/>
              <a:gd name="connsiteX4" fmla="*/ 0 w 3316223"/>
              <a:gd name="connsiteY4" fmla="*/ 1083733 h 1083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6223" h="1083733">
                <a:moveTo>
                  <a:pt x="0" y="1083733"/>
                </a:moveTo>
                <a:lnTo>
                  <a:pt x="552704" y="0"/>
                </a:lnTo>
                <a:lnTo>
                  <a:pt x="2763519" y="0"/>
                </a:lnTo>
                <a:lnTo>
                  <a:pt x="3316223" y="1083733"/>
                </a:lnTo>
                <a:lnTo>
                  <a:pt x="0" y="108373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01929" tIns="21590" rIns="601929" bIns="21590" numCol="1" spcCol="1270" anchor="ctr" anchorCtr="0">
            <a:noAutofit/>
          </a:bodyPr>
          <a:lstStyle/>
          <a:p>
            <a:pPr lvl="0" algn="ctr" defTabSz="755650">
              <a:lnSpc>
                <a:spcPct val="90000"/>
              </a:lnSpc>
              <a:spcBef>
                <a:spcPct val="0"/>
              </a:spcBef>
              <a:spcAft>
                <a:spcPct val="35000"/>
              </a:spcAft>
            </a:pPr>
            <a:r>
              <a:rPr lang="de-DE" sz="1700" kern="1200" dirty="0">
                <a:solidFill>
                  <a:schemeClr val="tx1"/>
                </a:solidFill>
              </a:rPr>
              <a:t>Gesetz</a:t>
            </a:r>
          </a:p>
        </p:txBody>
      </p:sp>
      <p:sp>
        <p:nvSpPr>
          <p:cNvPr id="53" name="Freihandform 52"/>
          <p:cNvSpPr/>
          <p:nvPr/>
        </p:nvSpPr>
        <p:spPr>
          <a:xfrm>
            <a:off x="3047612" y="4498518"/>
            <a:ext cx="5637914" cy="1152395"/>
          </a:xfrm>
          <a:custGeom>
            <a:avLst/>
            <a:gdLst>
              <a:gd name="connsiteX0" fmla="*/ 0 w 4421631"/>
              <a:gd name="connsiteY0" fmla="*/ 1083733 h 1083733"/>
              <a:gd name="connsiteX1" fmla="*/ 552704 w 4421631"/>
              <a:gd name="connsiteY1" fmla="*/ 0 h 1083733"/>
              <a:gd name="connsiteX2" fmla="*/ 3868927 w 4421631"/>
              <a:gd name="connsiteY2" fmla="*/ 0 h 1083733"/>
              <a:gd name="connsiteX3" fmla="*/ 4421631 w 4421631"/>
              <a:gd name="connsiteY3" fmla="*/ 1083733 h 1083733"/>
              <a:gd name="connsiteX4" fmla="*/ 0 w 4421631"/>
              <a:gd name="connsiteY4" fmla="*/ 1083733 h 1083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21631" h="1083733">
                <a:moveTo>
                  <a:pt x="0" y="1083733"/>
                </a:moveTo>
                <a:lnTo>
                  <a:pt x="552704" y="0"/>
                </a:lnTo>
                <a:lnTo>
                  <a:pt x="3868927" y="0"/>
                </a:lnTo>
                <a:lnTo>
                  <a:pt x="4421631" y="1083733"/>
                </a:lnTo>
                <a:lnTo>
                  <a:pt x="0" y="108373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95375" tIns="21590" rIns="795376" bIns="21590" numCol="1" spcCol="1270" anchor="ctr" anchorCtr="0">
            <a:noAutofit/>
          </a:bodyPr>
          <a:lstStyle/>
          <a:p>
            <a:pPr lvl="0" algn="ctr" defTabSz="755650">
              <a:lnSpc>
                <a:spcPct val="90000"/>
              </a:lnSpc>
              <a:spcBef>
                <a:spcPct val="0"/>
              </a:spcBef>
              <a:spcAft>
                <a:spcPct val="35000"/>
              </a:spcAft>
            </a:pPr>
            <a:r>
              <a:rPr lang="de-DE" sz="1700" kern="1200" dirty="0">
                <a:solidFill>
                  <a:schemeClr val="tx1"/>
                </a:solidFill>
              </a:rPr>
              <a:t>Verordnungen</a:t>
            </a:r>
          </a:p>
        </p:txBody>
      </p:sp>
      <p:sp>
        <p:nvSpPr>
          <p:cNvPr id="54" name="Freihandform 53"/>
          <p:cNvSpPr/>
          <p:nvPr/>
        </p:nvSpPr>
        <p:spPr>
          <a:xfrm>
            <a:off x="2342873" y="5650912"/>
            <a:ext cx="7047393" cy="1152395"/>
          </a:xfrm>
          <a:custGeom>
            <a:avLst/>
            <a:gdLst>
              <a:gd name="connsiteX0" fmla="*/ 0 w 5527039"/>
              <a:gd name="connsiteY0" fmla="*/ 1083733 h 1083733"/>
              <a:gd name="connsiteX1" fmla="*/ 552704 w 5527039"/>
              <a:gd name="connsiteY1" fmla="*/ 0 h 1083733"/>
              <a:gd name="connsiteX2" fmla="*/ 4974335 w 5527039"/>
              <a:gd name="connsiteY2" fmla="*/ 0 h 1083733"/>
              <a:gd name="connsiteX3" fmla="*/ 5527039 w 5527039"/>
              <a:gd name="connsiteY3" fmla="*/ 1083733 h 1083733"/>
              <a:gd name="connsiteX4" fmla="*/ 0 w 5527039"/>
              <a:gd name="connsiteY4" fmla="*/ 1083733 h 1083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7039" h="1083733">
                <a:moveTo>
                  <a:pt x="0" y="1083733"/>
                </a:moveTo>
                <a:lnTo>
                  <a:pt x="552704" y="0"/>
                </a:lnTo>
                <a:lnTo>
                  <a:pt x="4974335" y="0"/>
                </a:lnTo>
                <a:lnTo>
                  <a:pt x="5527039" y="1083733"/>
                </a:lnTo>
                <a:lnTo>
                  <a:pt x="0" y="108373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88822" tIns="21590" rIns="988822" bIns="21590" numCol="1" spcCol="1270" anchor="ctr" anchorCtr="0">
            <a:noAutofit/>
          </a:bodyPr>
          <a:lstStyle/>
          <a:p>
            <a:pPr lvl="0" algn="ctr" defTabSz="755650">
              <a:lnSpc>
                <a:spcPct val="90000"/>
              </a:lnSpc>
              <a:spcBef>
                <a:spcPct val="0"/>
              </a:spcBef>
              <a:spcAft>
                <a:spcPct val="35000"/>
              </a:spcAft>
            </a:pPr>
            <a:r>
              <a:rPr lang="de-DE" sz="1700" kern="1200" dirty="0">
                <a:solidFill>
                  <a:schemeClr val="tx1"/>
                </a:solidFill>
              </a:rPr>
              <a:t>Satzungen</a:t>
            </a:r>
          </a:p>
        </p:txBody>
      </p:sp>
    </p:spTree>
    <p:extLst>
      <p:ext uri="{BB962C8B-B14F-4D97-AF65-F5344CB8AC3E}">
        <p14:creationId xmlns:p14="http://schemas.microsoft.com/office/powerpoint/2010/main" val="1214846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49"/>
                                        </p:tgtEl>
                                        <p:attrNameLst>
                                          <p:attrName>style.visibility</p:attrName>
                                        </p:attrNameLst>
                                      </p:cBhvr>
                                      <p:to>
                                        <p:strVal val="visible"/>
                                      </p:to>
                                    </p:set>
                                    <p:animEffect transition="in" filter="wipe(left)">
                                      <p:cBhvr>
                                        <p:cTn id="10" dur="500"/>
                                        <p:tgtEl>
                                          <p:spTgt spid="4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
                                        </p:tgtEl>
                                        <p:attrNameLst>
                                          <p:attrName>style.visibility</p:attrName>
                                        </p:attrNameLst>
                                      </p:cBhvr>
                                      <p:to>
                                        <p:strVal val="visible"/>
                                      </p:to>
                                    </p:set>
                                  </p:childTnLst>
                                </p:cTn>
                              </p:par>
                            </p:childTnLst>
                          </p:cTn>
                        </p:par>
                        <p:par>
                          <p:cTn id="15" fill="hold">
                            <p:stCondLst>
                              <p:cond delay="0"/>
                            </p:stCondLst>
                            <p:childTnLst>
                              <p:par>
                                <p:cTn id="16" presetID="22" presetClass="entr" presetSubtype="8" fill="hold" grpId="0" nodeType="afterEffect">
                                  <p:stCondLst>
                                    <p:cond delay="0"/>
                                  </p:stCondLst>
                                  <p:childTnLst>
                                    <p:set>
                                      <p:cBhvr>
                                        <p:cTn id="17" dur="1" fill="hold">
                                          <p:stCondLst>
                                            <p:cond delay="0"/>
                                          </p:stCondLst>
                                        </p:cTn>
                                        <p:tgtEl>
                                          <p:spTgt spid="48"/>
                                        </p:tgtEl>
                                        <p:attrNameLst>
                                          <p:attrName>style.visibility</p:attrName>
                                        </p:attrNameLst>
                                      </p:cBhvr>
                                      <p:to>
                                        <p:strVal val="visible"/>
                                      </p:to>
                                    </p:set>
                                    <p:animEffect transition="in" filter="wipe(left)">
                                      <p:cBhvr>
                                        <p:cTn id="18" dur="500"/>
                                        <p:tgtEl>
                                          <p:spTgt spid="48"/>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
                                        </p:tgtEl>
                                        <p:attrNameLst>
                                          <p:attrName>style.visibility</p:attrName>
                                        </p:attrNameLst>
                                      </p:cBhvr>
                                      <p:to>
                                        <p:strVal val="visible"/>
                                      </p:to>
                                    </p:set>
                                  </p:childTnLst>
                                </p:cTn>
                              </p:par>
                            </p:childTnLst>
                          </p:cTn>
                        </p:par>
                        <p:par>
                          <p:cTn id="23" fill="hold">
                            <p:stCondLst>
                              <p:cond delay="0"/>
                            </p:stCondLst>
                            <p:childTnLst>
                              <p:par>
                                <p:cTn id="24" presetID="22" presetClass="entr" presetSubtype="8" fill="hold" grpId="0" nodeType="afterEffect">
                                  <p:stCondLst>
                                    <p:cond delay="0"/>
                                  </p:stCondLst>
                                  <p:childTnLst>
                                    <p:set>
                                      <p:cBhvr>
                                        <p:cTn id="25" dur="1" fill="hold">
                                          <p:stCondLst>
                                            <p:cond delay="0"/>
                                          </p:stCondLst>
                                        </p:cTn>
                                        <p:tgtEl>
                                          <p:spTgt spid="47"/>
                                        </p:tgtEl>
                                        <p:attrNameLst>
                                          <p:attrName>style.visibility</p:attrName>
                                        </p:attrNameLst>
                                      </p:cBhvr>
                                      <p:to>
                                        <p:strVal val="visible"/>
                                      </p:to>
                                    </p:set>
                                    <p:animEffect transition="in" filter="wipe(left)">
                                      <p:cBhvr>
                                        <p:cTn id="26" dur="500"/>
                                        <p:tgtEl>
                                          <p:spTgt spid="47"/>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
                                        </p:tgtEl>
                                        <p:attrNameLst>
                                          <p:attrName>style.visibility</p:attrName>
                                        </p:attrNameLst>
                                      </p:cBhvr>
                                      <p:to>
                                        <p:strVal val="visible"/>
                                      </p:to>
                                    </p:set>
                                  </p:childTnLst>
                                </p:cTn>
                              </p:par>
                            </p:childTnLst>
                          </p:cTn>
                        </p:par>
                        <p:par>
                          <p:cTn id="31" fill="hold">
                            <p:stCondLst>
                              <p:cond delay="0"/>
                            </p:stCondLst>
                            <p:childTnLst>
                              <p:par>
                                <p:cTn id="32" presetID="22" presetClass="entr" presetSubtype="8" fill="hold" grpId="0" nodeType="afterEffect">
                                  <p:stCondLst>
                                    <p:cond delay="0"/>
                                  </p:stCondLst>
                                  <p:childTnLst>
                                    <p:set>
                                      <p:cBhvr>
                                        <p:cTn id="33" dur="1" fill="hold">
                                          <p:stCondLst>
                                            <p:cond delay="0"/>
                                          </p:stCondLst>
                                        </p:cTn>
                                        <p:tgtEl>
                                          <p:spTgt spid="46"/>
                                        </p:tgtEl>
                                        <p:attrNameLst>
                                          <p:attrName>style.visibility</p:attrName>
                                        </p:attrNameLst>
                                      </p:cBhvr>
                                      <p:to>
                                        <p:strVal val="visible"/>
                                      </p:to>
                                    </p:set>
                                    <p:animEffect transition="in" filter="wipe(left)">
                                      <p:cBhvr>
                                        <p:cTn id="34" dur="500"/>
                                        <p:tgtEl>
                                          <p:spTgt spid="46"/>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0"/>
                                        </p:tgtEl>
                                        <p:attrNameLst>
                                          <p:attrName>style.visibility</p:attrName>
                                        </p:attrNameLst>
                                      </p:cBhvr>
                                      <p:to>
                                        <p:strVal val="visible"/>
                                      </p:to>
                                    </p:set>
                                  </p:childTnLst>
                                </p:cTn>
                              </p:par>
                            </p:childTnLst>
                          </p:cTn>
                        </p:par>
                        <p:par>
                          <p:cTn id="39" fill="hold">
                            <p:stCondLst>
                              <p:cond delay="0"/>
                            </p:stCondLst>
                            <p:childTnLst>
                              <p:par>
                                <p:cTn id="40" presetID="22" presetClass="entr" presetSubtype="8" fill="hold" grpId="0" nodeType="after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wipe(left)">
                                      <p:cBhvr>
                                        <p:cTn id="42"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214562" y="1664159"/>
            <a:ext cx="8486775" cy="472235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r>
              <a:rPr lang="de-DE" sz="2000" dirty="0"/>
              <a:t>regelt die rechtliche und politische Grundordnung des Staates </a:t>
            </a:r>
          </a:p>
          <a:p>
            <a:pPr marL="342900" indent="-342900">
              <a:buFont typeface="Arial" panose="020B0604020202020204" pitchFamily="34" charset="0"/>
              <a:buChar char="•"/>
            </a:pPr>
            <a:r>
              <a:rPr lang="de-DE" sz="2000" dirty="0" smtClean="0"/>
              <a:t>es </a:t>
            </a:r>
            <a:r>
              <a:rPr lang="de-DE" sz="2000" dirty="0"/>
              <a:t>enthält eine Präambel und ist in 13 Abschnitte gegliedert, an der Spitze des GG, in den Artikeln 1 – 19 GG findet sich der sog. </a:t>
            </a:r>
            <a:r>
              <a:rPr lang="de-DE" sz="2000" dirty="0" smtClean="0"/>
              <a:t>Grundrechtskatalog</a:t>
            </a:r>
          </a:p>
          <a:p>
            <a:r>
              <a:rPr lang="de-DE" sz="2000" dirty="0" smtClean="0"/>
              <a:t> </a:t>
            </a:r>
            <a:endParaRPr lang="de-DE" sz="2000" dirty="0"/>
          </a:p>
          <a:p>
            <a:pPr marL="342900" indent="-342900">
              <a:buFont typeface="Arial" panose="020B0604020202020204" pitchFamily="34" charset="0"/>
              <a:buChar char="•"/>
            </a:pPr>
            <a:r>
              <a:rPr lang="de-DE" sz="2000" dirty="0" smtClean="0"/>
              <a:t>die </a:t>
            </a:r>
            <a:r>
              <a:rPr lang="de-DE" sz="2000" dirty="0"/>
              <a:t>Gewährung von Grundrechten durch das GG als unmittelbar geltendes Recht sollen dem Bürger in erster Linie Schutzbereiche gewähren </a:t>
            </a:r>
            <a:endParaRPr lang="de-DE" sz="2000" dirty="0" smtClean="0"/>
          </a:p>
          <a:p>
            <a:endParaRPr lang="de-DE" sz="2000" dirty="0"/>
          </a:p>
          <a:p>
            <a:pPr marL="342900" indent="-342900">
              <a:buFont typeface="Arial" panose="020B0604020202020204" pitchFamily="34" charset="0"/>
              <a:buChar char="•"/>
            </a:pPr>
            <a:r>
              <a:rPr lang="de-DE" sz="2000" dirty="0" smtClean="0"/>
              <a:t>Änderung </a:t>
            </a:r>
            <a:r>
              <a:rPr lang="de-DE" sz="2000" dirty="0"/>
              <a:t>des GG nur mit 2/3 Mehrheit des Bundesstages </a:t>
            </a:r>
            <a:r>
              <a:rPr lang="de-DE" sz="2000" dirty="0" smtClean="0"/>
              <a:t>veränderbar </a:t>
            </a:r>
          </a:p>
          <a:p>
            <a:endParaRPr lang="de-DE" sz="2000" dirty="0" smtClean="0"/>
          </a:p>
          <a:p>
            <a:r>
              <a:rPr lang="de-DE" sz="2000" dirty="0">
                <a:solidFill>
                  <a:schemeClr val="accent4">
                    <a:lumMod val="60000"/>
                    <a:lumOff val="40000"/>
                  </a:schemeClr>
                </a:solidFill>
              </a:rPr>
              <a:t> </a:t>
            </a:r>
            <a:r>
              <a:rPr lang="de-DE" sz="2000" dirty="0" smtClean="0">
                <a:solidFill>
                  <a:schemeClr val="accent4">
                    <a:lumMod val="60000"/>
                    <a:lumOff val="40000"/>
                  </a:schemeClr>
                </a:solidFill>
              </a:rPr>
              <a:t>         </a:t>
            </a:r>
            <a:r>
              <a:rPr lang="de-DE" sz="2000" b="1" dirty="0" smtClean="0">
                <a:solidFill>
                  <a:schemeClr val="accent4">
                    <a:lumMod val="60000"/>
                    <a:lumOff val="40000"/>
                  </a:schemeClr>
                </a:solidFill>
                <a:effectLst>
                  <a:outerShdw blurRad="38100" dist="38100" dir="2700000" algn="tl">
                    <a:srgbClr val="000000">
                      <a:alpha val="43137"/>
                    </a:srgbClr>
                  </a:outerShdw>
                </a:effectLst>
              </a:rPr>
              <a:t>Beachte: jedoch Art. 79 Abs. 3: sog. Ewigkeitsklausel </a:t>
            </a:r>
          </a:p>
          <a:p>
            <a:endParaRPr lang="de-DE" sz="2000" dirty="0" smtClean="0">
              <a:solidFill>
                <a:schemeClr val="accent2"/>
              </a:solidFill>
              <a:effectLst>
                <a:outerShdw blurRad="38100" dist="38100" dir="2700000" algn="tl">
                  <a:srgbClr val="000000">
                    <a:alpha val="43137"/>
                  </a:srgbClr>
                </a:outerShdw>
              </a:effectLst>
            </a:endParaRPr>
          </a:p>
          <a:p>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56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Unterschiedliche Rechtsordnungen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8" name="Abgerundetes Rechteck 7"/>
          <p:cNvSpPr/>
          <p:nvPr/>
        </p:nvSpPr>
        <p:spPr>
          <a:xfrm>
            <a:off x="914400" y="2011440"/>
            <a:ext cx="1585912" cy="3939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Grundgesetz </a:t>
            </a:r>
            <a:endParaRPr lang="de-DE" sz="2000" dirty="0"/>
          </a:p>
        </p:txBody>
      </p:sp>
    </p:spTree>
    <p:extLst>
      <p:ext uri="{BB962C8B-B14F-4D97-AF65-F5344CB8AC3E}">
        <p14:creationId xmlns:p14="http://schemas.microsoft.com/office/powerpoint/2010/main" val="3352597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069210" y="1673645"/>
            <a:ext cx="8486775" cy="48875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pPr marL="342900" indent="-342900">
              <a:buFont typeface="Arial" panose="020B0604020202020204" pitchFamily="34" charset="0"/>
              <a:buChar char="•"/>
            </a:pPr>
            <a:r>
              <a:rPr lang="de-DE" sz="2000" dirty="0" smtClean="0"/>
              <a:t>Verabschiedung </a:t>
            </a:r>
            <a:r>
              <a:rPr lang="de-DE" sz="2000" dirty="0"/>
              <a:t>durch den Deutschen Bundestag </a:t>
            </a:r>
            <a:endParaRPr lang="de-DE" sz="2000" dirty="0" smtClean="0"/>
          </a:p>
          <a:p>
            <a:endParaRPr lang="de-DE" sz="2000" dirty="0"/>
          </a:p>
          <a:p>
            <a:pPr marL="342900" indent="-342900">
              <a:buFont typeface="Arial" panose="020B0604020202020204" pitchFamily="34" charset="0"/>
              <a:buChar char="•"/>
            </a:pPr>
            <a:r>
              <a:rPr lang="de-DE" sz="2000" dirty="0" smtClean="0"/>
              <a:t>Beteiligung </a:t>
            </a:r>
            <a:r>
              <a:rPr lang="de-DE" sz="2000" dirty="0"/>
              <a:t>des Bundesrates (= Länderkammer) ist zwingend notwendig, sonst verfassungswidrig durch das BVerfG </a:t>
            </a:r>
            <a:endParaRPr lang="de-DE" sz="2000" dirty="0" smtClean="0"/>
          </a:p>
          <a:p>
            <a:endParaRPr lang="de-DE" sz="2000" dirty="0"/>
          </a:p>
          <a:p>
            <a:pPr marL="342900" indent="-342900">
              <a:buFont typeface="Arial" panose="020B0604020202020204" pitchFamily="34" charset="0"/>
              <a:buChar char="•"/>
            </a:pPr>
            <a:r>
              <a:rPr lang="de-DE" sz="2000" dirty="0" smtClean="0"/>
              <a:t>enthält </a:t>
            </a:r>
            <a:r>
              <a:rPr lang="de-DE" sz="2000" dirty="0"/>
              <a:t>für einen unbestimmten Personenkreis allgemeine und verbindliche Regeln mit entsprechenden Rechtsfolgen </a:t>
            </a:r>
            <a:endParaRPr lang="de-DE" sz="2000" dirty="0" smtClean="0"/>
          </a:p>
          <a:p>
            <a:endParaRPr lang="de-DE" sz="2000" dirty="0"/>
          </a:p>
          <a:p>
            <a:pPr marL="342900" indent="-342900">
              <a:buFont typeface="Arial" panose="020B0604020202020204" pitchFamily="34" charset="0"/>
              <a:buChar char="•"/>
            </a:pPr>
            <a:r>
              <a:rPr lang="de-DE" sz="2000" dirty="0" smtClean="0"/>
              <a:t>gilt </a:t>
            </a:r>
            <a:r>
              <a:rPr lang="de-DE" sz="2000" dirty="0"/>
              <a:t>im gesamten Bundesgebiet </a:t>
            </a:r>
            <a:endParaRPr lang="de-DE" sz="2000" dirty="0" smtClean="0"/>
          </a:p>
          <a:p>
            <a:endParaRPr lang="de-DE" sz="2000" dirty="0"/>
          </a:p>
          <a:p>
            <a:pPr marL="342900" indent="-342900">
              <a:buFont typeface="Arial" panose="020B0604020202020204" pitchFamily="34" charset="0"/>
              <a:buChar char="•"/>
            </a:pPr>
            <a:r>
              <a:rPr lang="de-DE" sz="2000" dirty="0" smtClean="0"/>
              <a:t>darf </a:t>
            </a:r>
            <a:r>
              <a:rPr lang="de-DE" sz="2000" dirty="0"/>
              <a:t>nicht gegen das GG verstoßen </a:t>
            </a:r>
          </a:p>
          <a:p>
            <a:endParaRPr lang="de-DE" sz="2000" dirty="0" smtClean="0">
              <a:solidFill>
                <a:schemeClr val="accent2"/>
              </a:solidFill>
              <a:effectLst>
                <a:outerShdw blurRad="38100" dist="38100" dir="2700000" algn="tl">
                  <a:srgbClr val="000000">
                    <a:alpha val="43137"/>
                  </a:srgbClr>
                </a:outerShdw>
              </a:effectLst>
            </a:endParaRPr>
          </a:p>
          <a:p>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57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Unterschiedliche Rechtsordnungen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8" name="Abgerundetes Rechteck 7"/>
          <p:cNvSpPr/>
          <p:nvPr/>
        </p:nvSpPr>
        <p:spPr>
          <a:xfrm>
            <a:off x="1367386" y="1826855"/>
            <a:ext cx="1685925" cy="3939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Bundesgesetz </a:t>
            </a:r>
            <a:endParaRPr lang="de-DE" sz="2000" dirty="0"/>
          </a:p>
        </p:txBody>
      </p:sp>
      <p:sp>
        <p:nvSpPr>
          <p:cNvPr id="9" name="Gefaltete Ecke 8"/>
          <p:cNvSpPr/>
          <p:nvPr/>
        </p:nvSpPr>
        <p:spPr>
          <a:xfrm rot="254785">
            <a:off x="9805754" y="95974"/>
            <a:ext cx="1791167" cy="184609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Rechtsnormen, die das Rechts ordnen = materielles Recht</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264323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069210" y="1673646"/>
            <a:ext cx="8246365" cy="372703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endParaRPr lang="de-DE" sz="2000" dirty="0"/>
          </a:p>
          <a:p>
            <a:pPr marL="342900" indent="-342900">
              <a:buFont typeface="Arial" panose="020B0604020202020204" pitchFamily="34" charset="0"/>
              <a:buChar char="•"/>
            </a:pPr>
            <a:r>
              <a:rPr lang="de-DE" sz="2000" dirty="0" smtClean="0"/>
              <a:t>Senatsverwaltungen </a:t>
            </a:r>
            <a:r>
              <a:rPr lang="de-DE" sz="2000" dirty="0"/>
              <a:t>reichen entsprechende Gesetzesvorlagen ein </a:t>
            </a:r>
          </a:p>
          <a:p>
            <a:pPr marL="342900" indent="-342900">
              <a:buFont typeface="Arial" panose="020B0604020202020204" pitchFamily="34" charset="0"/>
              <a:buChar char="•"/>
            </a:pPr>
            <a:r>
              <a:rPr lang="de-DE" sz="2000" dirty="0" smtClean="0"/>
              <a:t> </a:t>
            </a:r>
            <a:r>
              <a:rPr lang="de-DE" sz="2000" dirty="0"/>
              <a:t>Beratung erfolgt in den Ausschüssen des Abgeordnetenhauses </a:t>
            </a:r>
          </a:p>
          <a:p>
            <a:pPr marL="342900" indent="-342900">
              <a:buFont typeface="Arial" panose="020B0604020202020204" pitchFamily="34" charset="0"/>
              <a:buChar char="•"/>
            </a:pPr>
            <a:r>
              <a:rPr lang="de-DE" sz="2000" dirty="0" smtClean="0"/>
              <a:t>in </a:t>
            </a:r>
            <a:r>
              <a:rPr lang="de-DE" sz="2000" dirty="0"/>
              <a:t>den Ausschüssen sitzen Mitglieder des Abgeordnetenhauses mit entsprechenden Fachkompetenz </a:t>
            </a:r>
          </a:p>
          <a:p>
            <a:pPr marL="342900" indent="-342900">
              <a:buFont typeface="Arial" panose="020B0604020202020204" pitchFamily="34" charset="0"/>
              <a:buChar char="•"/>
            </a:pPr>
            <a:r>
              <a:rPr lang="de-DE" sz="2000" dirty="0" smtClean="0"/>
              <a:t>sofern </a:t>
            </a:r>
            <a:r>
              <a:rPr lang="de-DE" sz="2000" dirty="0"/>
              <a:t>dem Gesetzesentwurf zugestimmt wird, erfolgt die Abstimmung darüber im Abgeordnetenhaus </a:t>
            </a:r>
          </a:p>
          <a:p>
            <a:pPr marL="342900" indent="-342900">
              <a:buFont typeface="Arial" panose="020B0604020202020204" pitchFamily="34" charset="0"/>
              <a:buChar char="•"/>
            </a:pPr>
            <a:r>
              <a:rPr lang="de-DE" sz="2000" dirty="0" smtClean="0"/>
              <a:t>damit </a:t>
            </a:r>
            <a:r>
              <a:rPr lang="de-DE" sz="2000" dirty="0"/>
              <a:t>dieses das Gesetz dann auch wirksam wird und angewendet wird, muss dieses im Amtsblatt von Berlin veröffentlicht werden </a:t>
            </a:r>
          </a:p>
          <a:p>
            <a:endParaRPr lang="de-DE" sz="2000" dirty="0" smtClean="0">
              <a:solidFill>
                <a:schemeClr val="accent2"/>
              </a:solidFill>
              <a:effectLst>
                <a:outerShdw blurRad="38100" dist="38100" dir="2700000" algn="tl">
                  <a:srgbClr val="000000">
                    <a:alpha val="43137"/>
                  </a:srgbClr>
                </a:outerShdw>
              </a:effectLst>
            </a:endParaRPr>
          </a:p>
          <a:p>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58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Unterschiedliche Rechtsordnungen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8" name="Abgerundetes Rechteck 7"/>
          <p:cNvSpPr/>
          <p:nvPr/>
        </p:nvSpPr>
        <p:spPr>
          <a:xfrm>
            <a:off x="1098400" y="1821261"/>
            <a:ext cx="1857376" cy="3939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Landesgesetze </a:t>
            </a:r>
            <a:endParaRPr lang="de-DE" sz="2000" dirty="0"/>
          </a:p>
        </p:txBody>
      </p:sp>
    </p:spTree>
    <p:extLst>
      <p:ext uri="{BB962C8B-B14F-4D97-AF65-F5344CB8AC3E}">
        <p14:creationId xmlns:p14="http://schemas.microsoft.com/office/powerpoint/2010/main" val="42757651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895475" y="1489790"/>
            <a:ext cx="8401050" cy="248213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Bis ein Gesetz in Deutschland entsteht, wird es vorab im Bundestag in einem langen Verfahren diskutiert und geprüft. Ein Vorschlag zur Entstehung zu einem neuen Gesetz kommen aus unterschiedlichen Gremien, mehrere Mitglieder des Bundestags, der Bundesrat und auch die Bundesregierung können Gesetzesvorschläge auf den Weg bringen, in den meisten Fällen legt die Bundesregierung Vorschläge für neue Gesetze vor.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59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Entstehung eines Gesetzes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Tree>
    <p:extLst>
      <p:ext uri="{BB962C8B-B14F-4D97-AF65-F5344CB8AC3E}">
        <p14:creationId xmlns:p14="http://schemas.microsoft.com/office/powerpoint/2010/main" val="229544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113760" y="1430856"/>
            <a:ext cx="9767887" cy="69547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Das </a:t>
            </a:r>
            <a:r>
              <a:rPr lang="de-DE" dirty="0"/>
              <a:t>zuständige Bundesministerium entwirft eine Stellungnahme unter Einbezug der Meinung von Interessenvertretungen und verschiedenen Ministerien.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60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Entstehung eines Gesetzes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60" y="2185263"/>
            <a:ext cx="9767887" cy="80620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Der </a:t>
            </a:r>
            <a:r>
              <a:rPr lang="de-DE" dirty="0"/>
              <a:t>Bundesrat, in dem Vertreter der jeweiligen Länder sitzen, erhält den Gesetzesentwurf vom Bundeskanzler/in und kann dazu innerhalb von sechs Wochen eine Stellung abgeben. </a:t>
            </a:r>
          </a:p>
        </p:txBody>
      </p:sp>
      <p:sp>
        <p:nvSpPr>
          <p:cNvPr id="11" name="Abgerundetes Rechteck 10"/>
          <p:cNvSpPr/>
          <p:nvPr/>
        </p:nvSpPr>
        <p:spPr>
          <a:xfrm>
            <a:off x="1113760" y="3038936"/>
            <a:ext cx="9767887" cy="12136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t>Danach </a:t>
            </a:r>
            <a:r>
              <a:rPr lang="de-DE" dirty="0"/>
              <a:t>kommt der Gesetzesentwurf zum Bundestag und wird in mehreren Sitzungen diskutiert. Die sogenannte erste Lesung findet mit allen Mitgliedern statt. Daraufhin beratschlagen Ausschüsse in der zweiten und dritten Lesung über das Gesetz. In der dritten Lesung debattiert der Bundestag nochmal abschließend über das mögliche Gesetz. </a:t>
            </a:r>
          </a:p>
        </p:txBody>
      </p:sp>
      <p:sp>
        <p:nvSpPr>
          <p:cNvPr id="12" name="Abgerundetes Rechteck 11"/>
          <p:cNvSpPr/>
          <p:nvPr/>
        </p:nvSpPr>
        <p:spPr>
          <a:xfrm>
            <a:off x="1114425" y="4347522"/>
            <a:ext cx="9767222" cy="40171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Anschließend </a:t>
            </a:r>
            <a:r>
              <a:rPr lang="de-DE" dirty="0"/>
              <a:t>kann der Bundestag das Gesetz verabschieden. </a:t>
            </a:r>
          </a:p>
        </p:txBody>
      </p:sp>
      <p:sp>
        <p:nvSpPr>
          <p:cNvPr id="13" name="Abgerundetes Rechteck 12"/>
          <p:cNvSpPr/>
          <p:nvPr/>
        </p:nvSpPr>
        <p:spPr>
          <a:xfrm>
            <a:off x="1113760" y="4838663"/>
            <a:ext cx="9767887" cy="43772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Danach </a:t>
            </a:r>
            <a:r>
              <a:rPr lang="de-DE" dirty="0"/>
              <a:t>muss das Gesetz noch vom Bundesrat abgesegnet werden, damit es rechtskräftig wird. </a:t>
            </a:r>
          </a:p>
        </p:txBody>
      </p:sp>
      <p:sp>
        <p:nvSpPr>
          <p:cNvPr id="14" name="Abgerundetes Rechteck 13"/>
          <p:cNvSpPr/>
          <p:nvPr/>
        </p:nvSpPr>
        <p:spPr>
          <a:xfrm>
            <a:off x="1113760" y="5376857"/>
            <a:ext cx="9767887" cy="74141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Zum </a:t>
            </a:r>
            <a:r>
              <a:rPr lang="de-DE" dirty="0"/>
              <a:t>Schluss muss der/die Bundeskanzler/in und der/die Bundespräsident/in das Gesetz unterschreiben. Durch dessen Unterschrift tritt das Gesetz letztendlich in Kraft. </a:t>
            </a:r>
          </a:p>
        </p:txBody>
      </p:sp>
    </p:spTree>
    <p:extLst>
      <p:ext uri="{BB962C8B-B14F-4D97-AF65-F5344CB8AC3E}">
        <p14:creationId xmlns:p14="http://schemas.microsoft.com/office/powerpoint/2010/main" val="1294762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1113760" y="1430857"/>
            <a:ext cx="5329903" cy="43361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Formelles Gesetz / Materielles Gesetz </a:t>
            </a:r>
            <a:endParaRPr lang="de-DE" sz="20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smtClean="0">
                <a:solidFill>
                  <a:schemeClr val="bg1">
                    <a:lumMod val="50000"/>
                  </a:schemeClr>
                </a:solidFill>
              </a:rPr>
              <a:t>61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955776" y="871969"/>
            <a:ext cx="5629278"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Entstehung eines Gesetzes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60" y="1911317"/>
            <a:ext cx="9767887" cy="108015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accent4">
                    <a:lumMod val="60000"/>
                    <a:lumOff val="40000"/>
                  </a:schemeClr>
                </a:solidFill>
                <a:effectLst>
                  <a:outerShdw blurRad="38100" dist="38100" dir="2700000" algn="tl">
                    <a:srgbClr val="000000">
                      <a:alpha val="43137"/>
                    </a:srgbClr>
                  </a:outerShdw>
                </a:effectLst>
              </a:rPr>
              <a:t>Formelles Gesetz </a:t>
            </a:r>
            <a:r>
              <a:rPr lang="de-DE" dirty="0"/>
              <a:t>werden vom Parlament, also von der Legislative erlassen. Sie haben jedoch keine Allgemeinverbindlichkeit, sondern gelten nur innerhalb des Parlaments, </a:t>
            </a:r>
          </a:p>
          <a:p>
            <a:r>
              <a:rPr lang="de-DE" dirty="0"/>
              <a:t>z. B. der Haushaltsplan </a:t>
            </a:r>
          </a:p>
        </p:txBody>
      </p:sp>
      <p:sp>
        <p:nvSpPr>
          <p:cNvPr id="11" name="Abgerundetes Rechteck 10"/>
          <p:cNvSpPr/>
          <p:nvPr/>
        </p:nvSpPr>
        <p:spPr>
          <a:xfrm>
            <a:off x="1113760" y="3038936"/>
            <a:ext cx="9767887" cy="17997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accent4">
                    <a:lumMod val="60000"/>
                    <a:lumOff val="40000"/>
                  </a:schemeClr>
                </a:solidFill>
                <a:effectLst>
                  <a:outerShdw blurRad="38100" dist="38100" dir="2700000" algn="tl">
                    <a:srgbClr val="000000">
                      <a:alpha val="43137"/>
                    </a:srgbClr>
                  </a:outerShdw>
                </a:effectLst>
              </a:rPr>
              <a:t>Materielle Gesetze </a:t>
            </a:r>
            <a:r>
              <a:rPr lang="de-DE" dirty="0"/>
              <a:t>werden ebenso von der Legislative – durch das in Art. 76 GG vorgeschriebene Gesetzgebungsverfahren – erlassen. Im Unterschied zu den formellen Gesetzen haben die </a:t>
            </a:r>
            <a:r>
              <a:rPr lang="de-DE" dirty="0" smtClean="0"/>
              <a:t>materiellen </a:t>
            </a:r>
            <a:r>
              <a:rPr lang="de-DE" dirty="0"/>
              <a:t>Gesetze jedoch Allgemeinverbindlichkeit, das heißt sie enthalten, in Einklang mit den materiellen Gesetzen, verbindliche Regeln für einen unbestimmten Personenkreis, z.B. Bürgerliches Gesetzbuch (BGB), Handelsgesetzbuch (HGB), Strafgesetzbuch (StGB) etc. </a:t>
            </a:r>
          </a:p>
        </p:txBody>
      </p:sp>
    </p:spTree>
    <p:extLst>
      <p:ext uri="{BB962C8B-B14F-4D97-AF65-F5344CB8AC3E}">
        <p14:creationId xmlns:p14="http://schemas.microsoft.com/office/powerpoint/2010/main" val="437570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105463" y="1780127"/>
            <a:ext cx="5329903" cy="433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Grundgesetz</a:t>
            </a:r>
            <a:endParaRPr lang="de-DE" sz="2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62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1861471" y="867124"/>
            <a:ext cx="8272462"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Überblick über die anzuwendenden Rechtsvorschriften</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13759" y="2247378"/>
            <a:ext cx="9767887" cy="96536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Bundesverfassungsgericht „überwacht“ seine Einhaltung</a:t>
            </a:r>
            <a:endParaRPr lang="de-DE" sz="2400" dirty="0">
              <a:solidFill>
                <a:schemeClr val="bg1"/>
              </a:solidFill>
            </a:endParaRPr>
          </a:p>
        </p:txBody>
      </p:sp>
      <p:sp>
        <p:nvSpPr>
          <p:cNvPr id="11" name="Abgerundetes Rechteck 10"/>
          <p:cNvSpPr/>
          <p:nvPr/>
        </p:nvSpPr>
        <p:spPr>
          <a:xfrm>
            <a:off x="1113760" y="3749443"/>
            <a:ext cx="9767887" cy="83297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Regelt die rechtliche und politische Grundordnung</a:t>
            </a:r>
            <a:endParaRPr lang="de-DE" sz="2400" dirty="0">
              <a:solidFill>
                <a:schemeClr val="bg1"/>
              </a:solidFill>
            </a:endParaRPr>
          </a:p>
        </p:txBody>
      </p:sp>
      <p:sp>
        <p:nvSpPr>
          <p:cNvPr id="9" name="Gefaltete Ecke 8"/>
          <p:cNvSpPr/>
          <p:nvPr/>
        </p:nvSpPr>
        <p:spPr>
          <a:xfrm rot="21035036">
            <a:off x="9847630" y="2157124"/>
            <a:ext cx="1320401" cy="122995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GG</a:t>
            </a:r>
          </a:p>
        </p:txBody>
      </p:sp>
    </p:spTree>
    <p:extLst>
      <p:ext uri="{BB962C8B-B14F-4D97-AF65-F5344CB8AC3E}">
        <p14:creationId xmlns:p14="http://schemas.microsoft.com/office/powerpoint/2010/main" val="24491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795</Words>
  <Application>Microsoft Office PowerPoint</Application>
  <PresentationFormat>Breitbild</PresentationFormat>
  <Paragraphs>133</Paragraphs>
  <Slides>13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Schulz, André</cp:lastModifiedBy>
  <cp:revision>12</cp:revision>
  <dcterms:created xsi:type="dcterms:W3CDTF">2023-07-28T11:39:23Z</dcterms:created>
  <dcterms:modified xsi:type="dcterms:W3CDTF">2024-08-13T10:38:27Z</dcterms:modified>
</cp:coreProperties>
</file>