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21" r:id="rId2"/>
    <p:sldId id="322" r:id="rId3"/>
    <p:sldId id="312" r:id="rId4"/>
    <p:sldId id="313" r:id="rId5"/>
    <p:sldId id="314" r:id="rId6"/>
    <p:sldId id="315" r:id="rId7"/>
    <p:sldId id="316" r:id="rId8"/>
    <p:sldId id="317" r:id="rId9"/>
    <p:sldId id="318" r:id="rId10"/>
    <p:sldId id="319" r:id="rId11"/>
    <p:sldId id="320" r:id="rId12"/>
    <p:sldId id="323" r:id="rId13"/>
    <p:sldId id="32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7" autoAdjust="0"/>
    <p:restoredTop sz="94660"/>
  </p:normalViewPr>
  <p:slideViewPr>
    <p:cSldViewPr snapToGrid="0">
      <p:cViewPr varScale="1">
        <p:scale>
          <a:sx n="60" d="100"/>
          <a:sy n="60" d="100"/>
        </p:scale>
        <p:origin x="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a:t>Mastertitelformat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a:t>Mastertitelformat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a:t>Mastertitelformat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a:t>Mastertitelformat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11/13/2024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latin typeface="Arial Nova" panose="020B0504020202020204" pitchFamily="34" charset="0"/>
              </a:rPr>
              <a:t>Erforderlichkeit</a:t>
            </a:r>
          </a:p>
        </p:txBody>
      </p:sp>
      <p:sp>
        <p:nvSpPr>
          <p:cNvPr id="3" name="Untertitel 2"/>
          <p:cNvSpPr>
            <a:spLocks noGrp="1"/>
          </p:cNvSpPr>
          <p:nvPr>
            <p:ph type="subTitle" idx="1"/>
          </p:nvPr>
        </p:nvSpPr>
        <p:spPr/>
        <p:txBody>
          <a:bodyPr/>
          <a:lstStyle/>
          <a:p>
            <a:endParaRPr lang="de-DE"/>
          </a:p>
        </p:txBody>
      </p:sp>
    </p:spTree>
    <p:extLst>
      <p:ext uri="{BB962C8B-B14F-4D97-AF65-F5344CB8AC3E}">
        <p14:creationId xmlns:p14="http://schemas.microsoft.com/office/powerpoint/2010/main" val="1088552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38200" y="476250"/>
            <a:ext cx="10344150" cy="5755422"/>
          </a:xfrm>
          <a:prstGeom prst="rect">
            <a:avLst/>
          </a:prstGeom>
          <a:noFill/>
        </p:spPr>
        <p:txBody>
          <a:bodyPr wrap="square" rtlCol="0">
            <a:spAutoFit/>
          </a:bodyPr>
          <a:lstStyle/>
          <a:p>
            <a:pPr algn="ctr"/>
            <a:r>
              <a:rPr lang="de-DE" sz="4000" b="1" dirty="0">
                <a:latin typeface="Arial Narrow" panose="020B0606020202030204" pitchFamily="34" charset="0"/>
              </a:rPr>
              <a:t>Prinzip der Subsidiarität in der Betreuung § 1814(3) BGB</a:t>
            </a:r>
          </a:p>
          <a:p>
            <a:endParaRPr lang="de-DE" sz="3200" b="1" dirty="0">
              <a:latin typeface="Arial Narrow" panose="020B0606020202030204" pitchFamily="34" charset="0"/>
            </a:endParaRPr>
          </a:p>
          <a:p>
            <a:r>
              <a:rPr lang="de-DE" sz="3200" b="1" dirty="0">
                <a:latin typeface="Arial Narrow" panose="020B0606020202030204" pitchFamily="34" charset="0"/>
              </a:rPr>
              <a:t>Eine Betreuung ist nur gerechtfertigt, wenn andere Hilfen nicht zur Verfügung stehen oder versagen.</a:t>
            </a:r>
          </a:p>
          <a:p>
            <a:r>
              <a:rPr lang="de-DE" sz="3200" dirty="0">
                <a:latin typeface="Arial Narrow" panose="020B0606020202030204" pitchFamily="34" charset="0"/>
              </a:rPr>
              <a:t>Nach diesem Prinzip darf ein Betreuer nicht bestellt werden, wenn die Betroffenen ihre Angelegenheiten mittels einer Vorsorgevollmacht geregelt haben oder andere Hilfestellungen wie die eigene Familie, Nachbarn und Bekannte, das Heimpersonal oder allgemeine soziale Dienste vorhanden sind, die die rechtlichen Defizite ausgleichen können.</a:t>
            </a:r>
          </a:p>
        </p:txBody>
      </p:sp>
    </p:spTree>
    <p:extLst>
      <p:ext uri="{BB962C8B-B14F-4D97-AF65-F5344CB8AC3E}">
        <p14:creationId xmlns:p14="http://schemas.microsoft.com/office/powerpoint/2010/main" val="2313349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A8FB4C-3D34-41DA-90AF-C16BBB0703F5}"/>
              </a:ext>
            </a:extLst>
          </p:cNvPr>
          <p:cNvSpPr>
            <a:spLocks noGrp="1"/>
          </p:cNvSpPr>
          <p:nvPr>
            <p:ph type="title"/>
          </p:nvPr>
        </p:nvSpPr>
        <p:spPr/>
        <p:txBody>
          <a:bodyPr/>
          <a:lstStyle/>
          <a:p>
            <a:pPr algn="ctr"/>
            <a:r>
              <a:rPr lang="de-DE" b="1" u="sng" dirty="0">
                <a:latin typeface="Arial Narrow" panose="020B0606020202030204" pitchFamily="34" charset="0"/>
              </a:rPr>
              <a:t>Keine anderen Hilfen</a:t>
            </a:r>
          </a:p>
        </p:txBody>
      </p:sp>
      <p:sp>
        <p:nvSpPr>
          <p:cNvPr id="3" name="Inhaltsplatzhalter 2">
            <a:extLst>
              <a:ext uri="{FF2B5EF4-FFF2-40B4-BE49-F238E27FC236}">
                <a16:creationId xmlns:a16="http://schemas.microsoft.com/office/drawing/2014/main" id="{29774C0E-3CB6-474D-92A3-03E26AC86263}"/>
              </a:ext>
            </a:extLst>
          </p:cNvPr>
          <p:cNvSpPr>
            <a:spLocks noGrp="1"/>
          </p:cNvSpPr>
          <p:nvPr>
            <p:ph idx="1"/>
          </p:nvPr>
        </p:nvSpPr>
        <p:spPr>
          <a:xfrm>
            <a:off x="1014470" y="506186"/>
            <a:ext cx="10515600" cy="5439423"/>
          </a:xfrm>
        </p:spPr>
        <p:txBody>
          <a:bodyPr>
            <a:normAutofit/>
          </a:bodyPr>
          <a:lstStyle/>
          <a:p>
            <a:pPr>
              <a:buFont typeface="Wingdings" panose="05000000000000000000" pitchFamily="2" charset="2"/>
              <a:buChar char="Ø"/>
            </a:pPr>
            <a:r>
              <a:rPr lang="de-DE" sz="3200" b="1" dirty="0">
                <a:latin typeface="Arial Narrow" panose="020B0606020202030204" pitchFamily="34" charset="0"/>
              </a:rPr>
              <a:t>Keine Betreuung, wenn wirksame Vollmacht für alle erforderlichen Aufgabenkreise vorliegt</a:t>
            </a:r>
          </a:p>
          <a:p>
            <a:pPr>
              <a:buFont typeface="Wingdings" panose="05000000000000000000" pitchFamily="2" charset="2"/>
              <a:buChar char="Ø"/>
            </a:pPr>
            <a:r>
              <a:rPr lang="de-DE" sz="3200" b="1" dirty="0">
                <a:latin typeface="Arial Narrow" panose="020B0606020202030204" pitchFamily="34" charset="0"/>
              </a:rPr>
              <a:t>Unterstützung durch Familienangehörige, Nachbarn, Freunde</a:t>
            </a:r>
          </a:p>
          <a:p>
            <a:pPr>
              <a:buFont typeface="Wingdings" panose="05000000000000000000" pitchFamily="2" charset="2"/>
              <a:buChar char="Ø"/>
            </a:pPr>
            <a:r>
              <a:rPr lang="de-DE" sz="3200" b="1" dirty="0">
                <a:latin typeface="Arial Narrow" panose="020B0606020202030204" pitchFamily="34" charset="0"/>
              </a:rPr>
              <a:t>Hilfen tatsächlicher Art</a:t>
            </a:r>
          </a:p>
          <a:p>
            <a:pPr>
              <a:buFont typeface="Wingdings" panose="05000000000000000000" pitchFamily="2" charset="2"/>
              <a:buChar char="Ø"/>
            </a:pPr>
            <a:r>
              <a:rPr lang="de-DE" sz="3200" b="1" dirty="0">
                <a:solidFill>
                  <a:srgbClr val="FF0000"/>
                </a:solidFill>
                <a:latin typeface="Arial Narrow" panose="020B0606020202030204" pitchFamily="34" charset="0"/>
              </a:rPr>
              <a:t>ABER !!! Helfer können nicht rechtsgeschäftlich vertreten</a:t>
            </a:r>
          </a:p>
        </p:txBody>
      </p:sp>
    </p:spTree>
    <p:extLst>
      <p:ext uri="{BB962C8B-B14F-4D97-AF65-F5344CB8AC3E}">
        <p14:creationId xmlns:p14="http://schemas.microsoft.com/office/powerpoint/2010/main" val="276448824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latin typeface="Arial Nova" panose="020B0504020202020204" pitchFamily="34" charset="0"/>
              </a:rPr>
              <a:t>Erforderlichkeit</a:t>
            </a:r>
          </a:p>
        </p:txBody>
      </p:sp>
      <p:sp>
        <p:nvSpPr>
          <p:cNvPr id="3" name="Untertitel 2"/>
          <p:cNvSpPr>
            <a:spLocks noGrp="1"/>
          </p:cNvSpPr>
          <p:nvPr>
            <p:ph type="subTitle" idx="1"/>
          </p:nvPr>
        </p:nvSpPr>
        <p:spPr/>
        <p:txBody>
          <a:bodyPr/>
          <a:lstStyle/>
          <a:p>
            <a:endParaRPr lang="de-DE"/>
          </a:p>
        </p:txBody>
      </p:sp>
    </p:spTree>
    <p:extLst>
      <p:ext uri="{BB962C8B-B14F-4D97-AF65-F5344CB8AC3E}">
        <p14:creationId xmlns:p14="http://schemas.microsoft.com/office/powerpoint/2010/main" val="4022965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85825" y="638175"/>
            <a:ext cx="10287000" cy="4770537"/>
          </a:xfrm>
          <a:prstGeom prst="rect">
            <a:avLst/>
          </a:prstGeom>
          <a:noFill/>
        </p:spPr>
        <p:txBody>
          <a:bodyPr wrap="square" rtlCol="0">
            <a:spAutoFit/>
          </a:bodyPr>
          <a:lstStyle/>
          <a:p>
            <a:pPr algn="ctr"/>
            <a:r>
              <a:rPr lang="de-DE" sz="4000" dirty="0">
                <a:latin typeface="Arial Narrow" panose="020B0606020202030204" pitchFamily="34" charset="0"/>
              </a:rPr>
              <a:t>Interesse des Betroffenen</a:t>
            </a:r>
          </a:p>
          <a:p>
            <a:pPr algn="ctr"/>
            <a:endParaRPr lang="de-DE" sz="4000" dirty="0">
              <a:latin typeface="Arial Narrow" panose="020B0606020202030204" pitchFamily="34" charset="0"/>
            </a:endParaRPr>
          </a:p>
          <a:p>
            <a:pPr marL="457200" indent="-457200">
              <a:buFont typeface="Wingdings" panose="05000000000000000000" pitchFamily="2" charset="2"/>
              <a:buChar char="Ø"/>
            </a:pPr>
            <a:r>
              <a:rPr lang="de-DE" sz="2800" dirty="0">
                <a:latin typeface="Arial Narrow" panose="020B0606020202030204" pitchFamily="34" charset="0"/>
              </a:rPr>
              <a:t>Nur für die Aufgabenkreise, in denen die Betreuung notwendig ist</a:t>
            </a:r>
          </a:p>
          <a:p>
            <a:pPr marL="457200" indent="-457200">
              <a:buFont typeface="Wingdings" panose="05000000000000000000" pitchFamily="2" charset="2"/>
              <a:buChar char="Ø"/>
            </a:pPr>
            <a:r>
              <a:rPr lang="de-DE" sz="2800" dirty="0">
                <a:latin typeface="Arial Narrow" panose="020B0606020202030204" pitchFamily="34" charset="0"/>
              </a:rPr>
              <a:t>Konkreter Handlungsbedarf muss vorliegen</a:t>
            </a:r>
          </a:p>
          <a:p>
            <a:pPr marL="457200" indent="-457200">
              <a:buFont typeface="Wingdings" panose="05000000000000000000" pitchFamily="2" charset="2"/>
              <a:buChar char="Ø"/>
            </a:pPr>
            <a:r>
              <a:rPr lang="de-DE" sz="2800" dirty="0">
                <a:latin typeface="Arial Narrow" panose="020B0606020202030204" pitchFamily="34" charset="0"/>
              </a:rPr>
              <a:t>Keine „prophylaktische“ Betreuung</a:t>
            </a:r>
          </a:p>
          <a:p>
            <a:pPr marL="457200" indent="-457200">
              <a:buFont typeface="Wingdings" panose="05000000000000000000" pitchFamily="2" charset="2"/>
              <a:buChar char="Ø"/>
            </a:pPr>
            <a:r>
              <a:rPr lang="de-DE" sz="2800" dirty="0">
                <a:latin typeface="Arial Narrow" panose="020B0606020202030204" pitchFamily="34" charset="0"/>
              </a:rPr>
              <a:t>Notwendigkeit für jeden einzelnen Aufgabenbereich gesondert zu prüfen</a:t>
            </a:r>
          </a:p>
          <a:p>
            <a:pPr marL="457200" indent="-457200">
              <a:buFont typeface="Wingdings" panose="05000000000000000000" pitchFamily="2" charset="2"/>
              <a:buChar char="Ø"/>
            </a:pPr>
            <a:r>
              <a:rPr lang="de-DE" sz="2800" dirty="0">
                <a:latin typeface="Arial Narrow" panose="020B0606020202030204" pitchFamily="34" charset="0"/>
              </a:rPr>
              <a:t>Aufgabenkreise können sein: Vermögenssorge, Gesundheitssorge, Wohnungsangelegenheiten, etc.</a:t>
            </a:r>
          </a:p>
          <a:p>
            <a:endParaRPr lang="de-DE" sz="2800" dirty="0"/>
          </a:p>
          <a:p>
            <a:endParaRPr lang="de-DE" sz="2800" dirty="0">
              <a:latin typeface="Arial Narrow" panose="020B0606020202030204" pitchFamily="34" charset="0"/>
            </a:endParaRPr>
          </a:p>
        </p:txBody>
      </p:sp>
    </p:spTree>
    <p:extLst>
      <p:ext uri="{BB962C8B-B14F-4D97-AF65-F5344CB8AC3E}">
        <p14:creationId xmlns:p14="http://schemas.microsoft.com/office/powerpoint/2010/main" val="23433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85825" y="638175"/>
            <a:ext cx="10287000" cy="4770537"/>
          </a:xfrm>
          <a:prstGeom prst="rect">
            <a:avLst/>
          </a:prstGeom>
          <a:noFill/>
        </p:spPr>
        <p:txBody>
          <a:bodyPr wrap="square" rtlCol="0">
            <a:spAutoFit/>
          </a:bodyPr>
          <a:lstStyle/>
          <a:p>
            <a:pPr algn="ctr"/>
            <a:r>
              <a:rPr lang="de-DE" sz="4000" dirty="0">
                <a:latin typeface="Arial Narrow" panose="020B0606020202030204" pitchFamily="34" charset="0"/>
              </a:rPr>
              <a:t>Interesse des Betroffenen</a:t>
            </a:r>
          </a:p>
          <a:p>
            <a:pPr algn="ctr"/>
            <a:endParaRPr lang="de-DE" sz="4000" dirty="0">
              <a:latin typeface="Arial Narrow" panose="020B0606020202030204" pitchFamily="34" charset="0"/>
            </a:endParaRPr>
          </a:p>
          <a:p>
            <a:pPr marL="457200" indent="-457200">
              <a:buFont typeface="Wingdings" panose="05000000000000000000" pitchFamily="2" charset="2"/>
              <a:buChar char="Ø"/>
            </a:pPr>
            <a:r>
              <a:rPr lang="de-DE" sz="2800" dirty="0">
                <a:latin typeface="Arial Narrow" panose="020B0606020202030204" pitchFamily="34" charset="0"/>
              </a:rPr>
              <a:t>Nur für die Aufgabenkreise, in denen die Betreuung notwendig ist</a:t>
            </a:r>
          </a:p>
          <a:p>
            <a:pPr marL="457200" indent="-457200">
              <a:buFont typeface="Wingdings" panose="05000000000000000000" pitchFamily="2" charset="2"/>
              <a:buChar char="Ø"/>
            </a:pPr>
            <a:r>
              <a:rPr lang="de-DE" sz="2800" dirty="0">
                <a:latin typeface="Arial Narrow" panose="020B0606020202030204" pitchFamily="34" charset="0"/>
              </a:rPr>
              <a:t>Konkreter Handlungsbedarf muss vorliegen</a:t>
            </a:r>
          </a:p>
          <a:p>
            <a:pPr marL="457200" indent="-457200">
              <a:buFont typeface="Wingdings" panose="05000000000000000000" pitchFamily="2" charset="2"/>
              <a:buChar char="Ø"/>
            </a:pPr>
            <a:r>
              <a:rPr lang="de-DE" sz="2800" dirty="0">
                <a:latin typeface="Arial Narrow" panose="020B0606020202030204" pitchFamily="34" charset="0"/>
              </a:rPr>
              <a:t>Keine „prophylaktische“ Betreuung</a:t>
            </a:r>
          </a:p>
          <a:p>
            <a:pPr marL="457200" indent="-457200">
              <a:buFont typeface="Wingdings" panose="05000000000000000000" pitchFamily="2" charset="2"/>
              <a:buChar char="Ø"/>
            </a:pPr>
            <a:r>
              <a:rPr lang="de-DE" sz="2800" dirty="0">
                <a:latin typeface="Arial Narrow" panose="020B0606020202030204" pitchFamily="34" charset="0"/>
              </a:rPr>
              <a:t>Notwendigkeit für jeden einzelnen Aufgabenbereich gesondert zu prüfen</a:t>
            </a:r>
          </a:p>
          <a:p>
            <a:pPr marL="457200" indent="-457200">
              <a:buFont typeface="Wingdings" panose="05000000000000000000" pitchFamily="2" charset="2"/>
              <a:buChar char="Ø"/>
            </a:pPr>
            <a:r>
              <a:rPr lang="de-DE" sz="2800" dirty="0">
                <a:latin typeface="Arial Narrow" panose="020B0606020202030204" pitchFamily="34" charset="0"/>
              </a:rPr>
              <a:t>Aufgabenkreise können sein: Vermögenssorge, Gesundheitssorge, Wohnungsangelegenheiten, etc.</a:t>
            </a:r>
          </a:p>
          <a:p>
            <a:endParaRPr lang="de-DE" sz="2800" dirty="0"/>
          </a:p>
          <a:p>
            <a:endParaRPr lang="de-DE" sz="2800" dirty="0">
              <a:latin typeface="Arial Narrow" panose="020B0606020202030204" pitchFamily="34" charset="0"/>
            </a:endParaRPr>
          </a:p>
        </p:txBody>
      </p:sp>
    </p:spTree>
    <p:extLst>
      <p:ext uri="{BB962C8B-B14F-4D97-AF65-F5344CB8AC3E}">
        <p14:creationId xmlns:p14="http://schemas.microsoft.com/office/powerpoint/2010/main" val="2435836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685800" y="523875"/>
            <a:ext cx="10248900" cy="5262979"/>
          </a:xfrm>
          <a:prstGeom prst="rect">
            <a:avLst/>
          </a:prstGeom>
          <a:noFill/>
        </p:spPr>
        <p:txBody>
          <a:bodyPr wrap="square" rtlCol="0">
            <a:spAutoFit/>
          </a:bodyPr>
          <a:lstStyle/>
          <a:p>
            <a:pPr algn="ctr"/>
            <a:r>
              <a:rPr lang="de-DE" sz="4000" b="1" dirty="0">
                <a:latin typeface="Arial Narrow" panose="020B0606020202030204" pitchFamily="34" charset="0"/>
              </a:rPr>
              <a:t>Ursächlichkeit</a:t>
            </a:r>
            <a:endParaRPr lang="de-DE" sz="4800" b="1" dirty="0">
              <a:latin typeface="Arial Narrow" panose="020B0606020202030204" pitchFamily="34" charset="0"/>
            </a:endParaRPr>
          </a:p>
          <a:p>
            <a:pPr algn="ctr"/>
            <a:endParaRPr lang="de-DE" sz="4000" b="1" dirty="0">
              <a:latin typeface="Arial Narrow" panose="020B0606020202030204" pitchFamily="34" charset="0"/>
            </a:endParaRPr>
          </a:p>
          <a:p>
            <a:pPr algn="ctr"/>
            <a:endParaRPr lang="de-DE" sz="4000" b="1" dirty="0">
              <a:latin typeface="Arial Narrow" panose="020B0606020202030204" pitchFamily="34" charset="0"/>
            </a:endParaRPr>
          </a:p>
          <a:p>
            <a:pPr marL="457200" indent="-457200">
              <a:buFont typeface="Arial" panose="020B0604020202020204" pitchFamily="34" charset="0"/>
              <a:buChar char="•"/>
            </a:pPr>
            <a:r>
              <a:rPr lang="de-DE" sz="3200" dirty="0">
                <a:latin typeface="Arial Narrow" panose="020B0606020202030204" pitchFamily="34" charset="0"/>
              </a:rPr>
              <a:t>Krankheit o. Behinderung muss Ursache für Betreuungsbedarf sein</a:t>
            </a:r>
          </a:p>
          <a:p>
            <a:pPr marL="457200" indent="-457200">
              <a:buFont typeface="Arial" panose="020B0604020202020204" pitchFamily="34" charset="0"/>
              <a:buChar char="•"/>
            </a:pPr>
            <a:r>
              <a:rPr lang="de-DE" sz="3200" dirty="0">
                <a:latin typeface="Arial Narrow" panose="020B0606020202030204" pitchFamily="34" charset="0"/>
              </a:rPr>
              <a:t>Allgemeine soziale Probleme, Sprachprobleme, usw. rechtfertigen Betreuerbestellung nicht</a:t>
            </a:r>
          </a:p>
          <a:p>
            <a:pPr marL="457200" indent="-457200">
              <a:buFont typeface="Arial" panose="020B0604020202020204" pitchFamily="34" charset="0"/>
              <a:buChar char="•"/>
            </a:pPr>
            <a:r>
              <a:rPr lang="de-DE" sz="3200" dirty="0">
                <a:latin typeface="Arial Narrow" panose="020B0606020202030204" pitchFamily="34" charset="0"/>
              </a:rPr>
              <a:t>Krankheit o. Behinderung allein reicht nicht aus, wenn der Betroffene seine Angelegenheit dennoch selbst besorgen kann</a:t>
            </a:r>
          </a:p>
          <a:p>
            <a:endParaRPr lang="de-DE" sz="2400" dirty="0">
              <a:latin typeface="Arial Narrow" panose="020B0606020202030204" pitchFamily="34" charset="0"/>
            </a:endParaRPr>
          </a:p>
        </p:txBody>
      </p:sp>
    </p:spTree>
    <p:extLst>
      <p:ext uri="{BB962C8B-B14F-4D97-AF65-F5344CB8AC3E}">
        <p14:creationId xmlns:p14="http://schemas.microsoft.com/office/powerpoint/2010/main" val="715175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91135" y="289901"/>
            <a:ext cx="8643938" cy="636083"/>
          </a:xfrm>
        </p:spPr>
        <p:txBody>
          <a:bodyPr>
            <a:noAutofit/>
          </a:bodyPr>
          <a:lstStyle/>
          <a:p>
            <a:pPr algn="ctr"/>
            <a:r>
              <a:rPr lang="de-DE" dirty="0">
                <a:latin typeface="Arial Narrow" panose="020B0606020202030204" pitchFamily="34" charset="0"/>
              </a:rPr>
              <a:t>Krankheit</a:t>
            </a:r>
          </a:p>
        </p:txBody>
      </p:sp>
      <p:sp>
        <p:nvSpPr>
          <p:cNvPr id="3" name="Inhaltsplatzhalter 2"/>
          <p:cNvSpPr>
            <a:spLocks noGrp="1"/>
          </p:cNvSpPr>
          <p:nvPr>
            <p:ph idx="1"/>
          </p:nvPr>
        </p:nvSpPr>
        <p:spPr>
          <a:xfrm>
            <a:off x="1893658" y="1049359"/>
            <a:ext cx="8643938" cy="5433083"/>
          </a:xfrm>
        </p:spPr>
        <p:txBody>
          <a:bodyPr>
            <a:normAutofit fontScale="32500" lnSpcReduction="20000"/>
          </a:bodyPr>
          <a:lstStyle/>
          <a:p>
            <a:pPr>
              <a:buFont typeface="Wingdings" panose="05000000000000000000" pitchFamily="2" charset="2"/>
              <a:buChar char="Ø"/>
            </a:pPr>
            <a:r>
              <a:rPr lang="de-DE" sz="9600" dirty="0">
                <a:latin typeface="Arial Narrow" panose="020B0606020202030204" pitchFamily="34" charset="0"/>
              </a:rPr>
              <a:t>Anerkannte Krankheitsbilder der Psychiatrie (ICD-10)</a:t>
            </a:r>
          </a:p>
          <a:p>
            <a:pPr>
              <a:buFont typeface="Wingdings" panose="05000000000000000000" pitchFamily="2" charset="2"/>
              <a:buChar char="Ø"/>
            </a:pPr>
            <a:r>
              <a:rPr lang="de-DE" sz="9600" dirty="0">
                <a:latin typeface="Arial Narrow" panose="020B0606020202030204" pitchFamily="34" charset="0"/>
              </a:rPr>
              <a:t>Endogene Psychosen, d.h. körperlich nicht begründet (Schizophrenie, Depressionen, etc.)</a:t>
            </a:r>
          </a:p>
          <a:p>
            <a:pPr>
              <a:buFont typeface="Wingdings" panose="05000000000000000000" pitchFamily="2" charset="2"/>
              <a:buChar char="Ø"/>
            </a:pPr>
            <a:r>
              <a:rPr lang="de-DE" sz="9600" dirty="0">
                <a:latin typeface="Arial Narrow" panose="020B0606020202030204" pitchFamily="34" charset="0"/>
              </a:rPr>
              <a:t>Exogene Psychosen, d.h. körperlich begründbare Psychosen (</a:t>
            </a:r>
            <a:r>
              <a:rPr lang="de-DE" sz="9600" dirty="0">
                <a:solidFill>
                  <a:schemeClr val="tx1"/>
                </a:solidFill>
                <a:latin typeface="Arial Narrow" panose="020B0606020202030204" pitchFamily="34" charset="0"/>
              </a:rPr>
              <a:t>hirnorganisches Psychosyndrom)</a:t>
            </a:r>
            <a:endParaRPr lang="de-DE" sz="9600" dirty="0">
              <a:latin typeface="Arial Narrow" panose="020B0606020202030204" pitchFamily="34" charset="0"/>
            </a:endParaRPr>
          </a:p>
          <a:p>
            <a:pPr>
              <a:buFont typeface="Wingdings" panose="05000000000000000000" pitchFamily="2" charset="2"/>
              <a:buChar char="Ø"/>
            </a:pPr>
            <a:r>
              <a:rPr lang="de-DE" sz="9600" dirty="0">
                <a:latin typeface="Arial Narrow" panose="020B0606020202030204" pitchFamily="34" charset="0"/>
              </a:rPr>
              <a:t>Abhängigkeitskrankheiten (z.B. Alkohol- oder Drogensucht)  </a:t>
            </a:r>
            <a:r>
              <a:rPr lang="de-DE" sz="9600" dirty="0">
                <a:latin typeface="Arial Narrow" panose="020B0606020202030204" pitchFamily="34" charset="0"/>
                <a:sym typeface="Wingdings" panose="05000000000000000000" pitchFamily="2" charset="2"/>
              </a:rPr>
              <a:t> </a:t>
            </a:r>
            <a:r>
              <a:rPr lang="de-DE" sz="9600" dirty="0">
                <a:solidFill>
                  <a:schemeClr val="tx1"/>
                </a:solidFill>
                <a:latin typeface="Arial Narrow" panose="020B0606020202030204" pitchFamily="34" charset="0"/>
              </a:rPr>
              <a:t>neben der Abhängigkeit muss abhängigkeitsbedingte Psychose oder geistige Erkrankung vorliegen</a:t>
            </a:r>
            <a:endParaRPr lang="de-DE" sz="9600" dirty="0">
              <a:latin typeface="Arial Narrow" panose="020B0606020202030204" pitchFamily="34" charset="0"/>
            </a:endParaRPr>
          </a:p>
          <a:p>
            <a:pPr>
              <a:buFont typeface="Wingdings" panose="05000000000000000000" pitchFamily="2" charset="2"/>
              <a:buChar char="Ø"/>
            </a:pPr>
            <a:r>
              <a:rPr lang="de-DE" sz="9600" dirty="0">
                <a:latin typeface="Arial Narrow" panose="020B0606020202030204" pitchFamily="34" charset="0"/>
              </a:rPr>
              <a:t>Neurosen, Persönlichkeitsstörungen in sehr schweren Fällen</a:t>
            </a:r>
          </a:p>
          <a:p>
            <a:pPr marL="0" indent="0">
              <a:buNone/>
            </a:pPr>
            <a:endParaRPr lang="de-DE" dirty="0"/>
          </a:p>
        </p:txBody>
      </p:sp>
    </p:spTree>
    <p:extLst>
      <p:ext uri="{BB962C8B-B14F-4D97-AF65-F5344CB8AC3E}">
        <p14:creationId xmlns:p14="http://schemas.microsoft.com/office/powerpoint/2010/main" val="3705181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91135" y="340532"/>
            <a:ext cx="8643938" cy="534822"/>
          </a:xfrm>
        </p:spPr>
        <p:txBody>
          <a:bodyPr>
            <a:noAutofit/>
          </a:bodyPr>
          <a:lstStyle/>
          <a:p>
            <a:pPr algn="ctr"/>
            <a:r>
              <a:rPr lang="de-DE" sz="4800" dirty="0">
                <a:latin typeface="Arial Narrow" panose="020B0606020202030204" pitchFamily="34" charset="0"/>
              </a:rPr>
              <a:t>Geistige Behinderung</a:t>
            </a:r>
          </a:p>
        </p:txBody>
      </p:sp>
      <p:sp>
        <p:nvSpPr>
          <p:cNvPr id="3" name="Inhaltsplatzhalter 2"/>
          <p:cNvSpPr>
            <a:spLocks noGrp="1"/>
          </p:cNvSpPr>
          <p:nvPr>
            <p:ph idx="1"/>
          </p:nvPr>
        </p:nvSpPr>
        <p:spPr>
          <a:xfrm>
            <a:off x="1804307" y="1445078"/>
            <a:ext cx="8682658" cy="4955721"/>
          </a:xfrm>
        </p:spPr>
        <p:txBody>
          <a:bodyPr>
            <a:noAutofit/>
          </a:bodyPr>
          <a:lstStyle/>
          <a:p>
            <a:endParaRPr lang="de-DE" sz="2800" dirty="0">
              <a:latin typeface="Arial Narrow" panose="020B0606020202030204" pitchFamily="34" charset="0"/>
            </a:endParaRPr>
          </a:p>
          <a:p>
            <a:endParaRPr lang="de-DE" sz="2800" dirty="0">
              <a:latin typeface="Arial Narrow" panose="020B0606020202030204" pitchFamily="34" charset="0"/>
            </a:endParaRPr>
          </a:p>
        </p:txBody>
      </p:sp>
      <p:sp>
        <p:nvSpPr>
          <p:cNvPr id="4" name="Rechteck 3"/>
          <p:cNvSpPr/>
          <p:nvPr/>
        </p:nvSpPr>
        <p:spPr>
          <a:xfrm>
            <a:off x="1691135" y="1445078"/>
            <a:ext cx="7452865" cy="3539430"/>
          </a:xfrm>
          <a:prstGeom prst="rect">
            <a:avLst/>
          </a:prstGeom>
        </p:spPr>
        <p:txBody>
          <a:bodyPr wrap="square">
            <a:spAutoFit/>
          </a:bodyPr>
          <a:lstStyle/>
          <a:p>
            <a:pPr>
              <a:buFont typeface="Wingdings" panose="05000000000000000000" pitchFamily="2" charset="2"/>
              <a:buChar char="Ø"/>
            </a:pPr>
            <a:r>
              <a:rPr lang="de-DE" sz="2800" dirty="0">
                <a:latin typeface="Arial Narrow" panose="020B0606020202030204" pitchFamily="34" charset="0"/>
              </a:rPr>
              <a:t>Angeborene oder erworbene Intelligenzdefizite:</a:t>
            </a:r>
          </a:p>
          <a:p>
            <a:pPr>
              <a:buFont typeface="Wingdings" panose="05000000000000000000" pitchFamily="2" charset="2"/>
              <a:buChar char="Ø"/>
            </a:pPr>
            <a:r>
              <a:rPr lang="de-DE" sz="2800" dirty="0">
                <a:latin typeface="Arial Narrow" panose="020B0606020202030204" pitchFamily="34" charset="0"/>
              </a:rPr>
              <a:t>Oligophrenie </a:t>
            </a:r>
            <a:r>
              <a:rPr lang="de-DE" sz="2800" dirty="0">
                <a:latin typeface="Arial Narrow" panose="020B0606020202030204" pitchFamily="34" charset="0"/>
                <a:sym typeface="Wingdings" panose="05000000000000000000" pitchFamily="2" charset="2"/>
              </a:rPr>
              <a:t> </a:t>
            </a:r>
            <a:r>
              <a:rPr lang="de-DE" sz="2800" dirty="0" err="1">
                <a:latin typeface="Arial Narrow" panose="020B0606020202030204" pitchFamily="34" charset="0"/>
                <a:sym typeface="Wingdings" panose="05000000000000000000" pitchFamily="2" charset="2"/>
              </a:rPr>
              <a:t>oligos</a:t>
            </a:r>
            <a:r>
              <a:rPr lang="de-DE" sz="2800" dirty="0">
                <a:latin typeface="Arial Narrow" panose="020B0606020202030204" pitchFamily="34" charset="0"/>
                <a:sym typeface="Wingdings" panose="05000000000000000000" pitchFamily="2" charset="2"/>
              </a:rPr>
              <a:t> („wenig“) und </a:t>
            </a:r>
            <a:r>
              <a:rPr lang="de-DE" sz="2800" dirty="0" err="1">
                <a:latin typeface="Arial Narrow" panose="020B0606020202030204" pitchFamily="34" charset="0"/>
                <a:sym typeface="Wingdings" panose="05000000000000000000" pitchFamily="2" charset="2"/>
              </a:rPr>
              <a:t>phrenos</a:t>
            </a:r>
            <a:r>
              <a:rPr lang="de-DE" sz="2800" dirty="0">
                <a:latin typeface="Arial Narrow" panose="020B0606020202030204" pitchFamily="34" charset="0"/>
                <a:sym typeface="Wingdings" panose="05000000000000000000" pitchFamily="2" charset="2"/>
              </a:rPr>
              <a:t> („Geist“)</a:t>
            </a:r>
          </a:p>
          <a:p>
            <a:pPr>
              <a:buFont typeface="Wingdings" panose="05000000000000000000" pitchFamily="2" charset="2"/>
              <a:buChar char="Ø"/>
            </a:pPr>
            <a:r>
              <a:rPr lang="de-DE" sz="2800" dirty="0">
                <a:latin typeface="Arial Narrow" panose="020B0606020202030204" pitchFamily="34" charset="0"/>
                <a:sym typeface="Wingdings" panose="05000000000000000000" pitchFamily="2" charset="2"/>
              </a:rPr>
              <a:t>Leichte Oligophrenie (IQ von 50-69)</a:t>
            </a:r>
          </a:p>
          <a:p>
            <a:pPr>
              <a:buFont typeface="Wingdings" panose="05000000000000000000" pitchFamily="2" charset="2"/>
              <a:buChar char="Ø"/>
            </a:pPr>
            <a:r>
              <a:rPr lang="de-DE" sz="2800" dirty="0">
                <a:latin typeface="Arial Narrow" panose="020B0606020202030204" pitchFamily="34" charset="0"/>
                <a:sym typeface="Wingdings" panose="05000000000000000000" pitchFamily="2" charset="2"/>
              </a:rPr>
              <a:t>Mittelgradige Oligophrenie (IQ von 35-49)</a:t>
            </a:r>
          </a:p>
          <a:p>
            <a:pPr>
              <a:buFont typeface="Wingdings" panose="05000000000000000000" pitchFamily="2" charset="2"/>
              <a:buChar char="Ø"/>
            </a:pPr>
            <a:r>
              <a:rPr lang="de-DE" sz="2800" dirty="0">
                <a:latin typeface="Arial Narrow" panose="020B0606020202030204" pitchFamily="34" charset="0"/>
                <a:sym typeface="Wingdings" panose="05000000000000000000" pitchFamily="2" charset="2"/>
              </a:rPr>
              <a:t>Hochgradige Oligophrenie (IQ von 20-34)</a:t>
            </a:r>
          </a:p>
          <a:p>
            <a:pPr>
              <a:buFont typeface="Wingdings" panose="05000000000000000000" pitchFamily="2" charset="2"/>
              <a:buChar char="Ø"/>
            </a:pPr>
            <a:r>
              <a:rPr lang="de-DE" sz="2800" dirty="0">
                <a:latin typeface="Arial Narrow" panose="020B0606020202030204" pitchFamily="34" charset="0"/>
                <a:sym typeface="Wingdings" panose="05000000000000000000" pitchFamily="2" charset="2"/>
              </a:rPr>
              <a:t>IQ über 65 entspricht Lernbehinderung</a:t>
            </a:r>
          </a:p>
          <a:p>
            <a:pPr>
              <a:buFont typeface="Wingdings" panose="05000000000000000000" pitchFamily="2" charset="2"/>
              <a:buChar char="Ø"/>
            </a:pPr>
            <a:r>
              <a:rPr lang="de-DE" sz="2800" dirty="0">
                <a:latin typeface="Arial Narrow" panose="020B0606020202030204" pitchFamily="34" charset="0"/>
                <a:sym typeface="Wingdings" panose="05000000000000000000" pitchFamily="2" charset="2"/>
              </a:rPr>
              <a:t>Beispiel für Intelligenzminderung  Down-Syndrom</a:t>
            </a:r>
            <a:endParaRPr lang="de-DE" sz="2800" dirty="0">
              <a:latin typeface="Arial Narrow" panose="020B0606020202030204" pitchFamily="34" charset="0"/>
            </a:endParaRPr>
          </a:p>
        </p:txBody>
      </p:sp>
    </p:spTree>
    <p:extLst>
      <p:ext uri="{BB962C8B-B14F-4D97-AF65-F5344CB8AC3E}">
        <p14:creationId xmlns:p14="http://schemas.microsoft.com/office/powerpoint/2010/main" val="65587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38200" y="504825"/>
            <a:ext cx="10306050" cy="3539430"/>
          </a:xfrm>
          <a:prstGeom prst="rect">
            <a:avLst/>
          </a:prstGeom>
          <a:noFill/>
        </p:spPr>
        <p:txBody>
          <a:bodyPr wrap="square" rtlCol="0">
            <a:spAutoFit/>
          </a:bodyPr>
          <a:lstStyle/>
          <a:p>
            <a:pPr algn="ctr"/>
            <a:r>
              <a:rPr lang="de-DE" sz="4000" b="1" dirty="0">
                <a:latin typeface="Arial Narrow" panose="020B0606020202030204" pitchFamily="34" charset="0"/>
              </a:rPr>
              <a:t>Freier Wille</a:t>
            </a:r>
          </a:p>
          <a:p>
            <a:pPr algn="ctr"/>
            <a:endParaRPr lang="de-DE" sz="4000" b="1" dirty="0">
              <a:latin typeface="Arial Narrow" panose="020B0606020202030204" pitchFamily="34" charset="0"/>
            </a:endParaRPr>
          </a:p>
          <a:p>
            <a:endParaRPr lang="de-DE" sz="2800" dirty="0"/>
          </a:p>
          <a:p>
            <a:endParaRPr lang="de-DE" sz="2800" dirty="0"/>
          </a:p>
          <a:p>
            <a:r>
              <a:rPr lang="de-DE" sz="2800" dirty="0"/>
              <a:t>Der freie Wille ist die Fähigkeit, eine Einsicht zu erlangen und nach dieser Einsicht zu handeln.</a:t>
            </a:r>
          </a:p>
          <a:p>
            <a:r>
              <a:rPr lang="de-DE" sz="1600" i="1" dirty="0">
                <a:latin typeface="Arial Narrow" panose="020B0606020202030204" pitchFamily="34" charset="0"/>
              </a:rPr>
              <a:t>BGH, Beschluss vom 09. Februar 2011 – XII ZB 526/10</a:t>
            </a:r>
          </a:p>
          <a:p>
            <a:endParaRPr lang="de-DE" sz="1600" i="1" dirty="0">
              <a:latin typeface="Arial Narrow" panose="020B0606020202030204" pitchFamily="34" charset="0"/>
            </a:endParaRPr>
          </a:p>
        </p:txBody>
      </p:sp>
    </p:spTree>
    <p:extLst>
      <p:ext uri="{BB962C8B-B14F-4D97-AF65-F5344CB8AC3E}">
        <p14:creationId xmlns:p14="http://schemas.microsoft.com/office/powerpoint/2010/main" val="3476294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91135" y="441793"/>
            <a:ext cx="8643938" cy="585453"/>
          </a:xfrm>
        </p:spPr>
        <p:txBody>
          <a:bodyPr>
            <a:noAutofit/>
          </a:bodyPr>
          <a:lstStyle/>
          <a:p>
            <a:pPr algn="ctr"/>
            <a:r>
              <a:rPr lang="de-DE" dirty="0">
                <a:latin typeface="Arial Narrow" panose="020B0606020202030204" pitchFamily="34" charset="0"/>
              </a:rPr>
              <a:t>Freier Wille</a:t>
            </a:r>
          </a:p>
        </p:txBody>
      </p:sp>
      <p:sp>
        <p:nvSpPr>
          <p:cNvPr id="3" name="Inhaltsplatzhalter 2"/>
          <p:cNvSpPr>
            <a:spLocks noGrp="1"/>
          </p:cNvSpPr>
          <p:nvPr>
            <p:ph idx="1"/>
          </p:nvPr>
        </p:nvSpPr>
        <p:spPr>
          <a:xfrm>
            <a:off x="1792397" y="1624692"/>
            <a:ext cx="8643938" cy="4425043"/>
          </a:xfrm>
        </p:spPr>
        <p:txBody>
          <a:bodyPr>
            <a:normAutofit fontScale="32500" lnSpcReduction="20000"/>
          </a:bodyPr>
          <a:lstStyle/>
          <a:p>
            <a:pPr>
              <a:buFont typeface="Wingdings" panose="05000000000000000000" pitchFamily="2" charset="2"/>
              <a:buChar char="Ø"/>
            </a:pPr>
            <a:r>
              <a:rPr lang="de-DE" sz="9600" dirty="0">
                <a:solidFill>
                  <a:schemeClr val="tx1"/>
                </a:solidFill>
                <a:latin typeface="Arial Narrow" panose="020B0606020202030204" pitchFamily="34" charset="0"/>
              </a:rPr>
              <a:t>Keine Bestellung gegen den freien Willen des Betroffenen</a:t>
            </a:r>
          </a:p>
          <a:p>
            <a:pPr>
              <a:buFont typeface="Wingdings" panose="05000000000000000000" pitchFamily="2" charset="2"/>
              <a:buChar char="Ø"/>
            </a:pPr>
            <a:r>
              <a:rPr lang="de-DE" sz="9600" dirty="0">
                <a:solidFill>
                  <a:schemeClr val="tx1"/>
                </a:solidFill>
                <a:latin typeface="Arial Narrow" panose="020B0606020202030204" pitchFamily="34" charset="0"/>
              </a:rPr>
              <a:t>Staat hat kein Recht, Betroffenen zu erziehen, zu bessern oder zu hindern, sich selbst zu schädigen, wenn dieser den freien Willen bilden kann</a:t>
            </a:r>
          </a:p>
          <a:p>
            <a:pPr>
              <a:buFont typeface="Wingdings" panose="05000000000000000000" pitchFamily="2" charset="2"/>
              <a:buChar char="Ø"/>
            </a:pPr>
            <a:r>
              <a:rPr lang="de-DE" sz="9600" dirty="0">
                <a:solidFill>
                  <a:schemeClr val="tx1"/>
                </a:solidFill>
                <a:latin typeface="Arial Narrow" panose="020B0606020202030204" pitchFamily="34" charset="0"/>
              </a:rPr>
              <a:t>Muss immer geprüft werden</a:t>
            </a:r>
          </a:p>
          <a:p>
            <a:pPr>
              <a:buFont typeface="Wingdings" panose="05000000000000000000" pitchFamily="2" charset="2"/>
              <a:buChar char="Ø"/>
            </a:pPr>
            <a:r>
              <a:rPr lang="de-DE" sz="9600" dirty="0">
                <a:solidFill>
                  <a:schemeClr val="tx1"/>
                </a:solidFill>
                <a:latin typeface="Arial Narrow" panose="020B0606020202030204" pitchFamily="34" charset="0"/>
              </a:rPr>
              <a:t>Gutachten über Fähigkeit zur freien Willensbestimmung ist einzuholen</a:t>
            </a:r>
          </a:p>
          <a:p>
            <a:endParaRPr lang="de-DE" dirty="0"/>
          </a:p>
        </p:txBody>
      </p:sp>
    </p:spTree>
    <p:extLst>
      <p:ext uri="{BB962C8B-B14F-4D97-AF65-F5344CB8AC3E}">
        <p14:creationId xmlns:p14="http://schemas.microsoft.com/office/powerpoint/2010/main" val="1518558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a:t>Freier Wille</a:t>
            </a:r>
          </a:p>
        </p:txBody>
      </p:sp>
      <p:sp>
        <p:nvSpPr>
          <p:cNvPr id="3" name="Inhaltsplatzhalter 2"/>
          <p:cNvSpPr>
            <a:spLocks noGrp="1"/>
          </p:cNvSpPr>
          <p:nvPr>
            <p:ph idx="1"/>
          </p:nvPr>
        </p:nvSpPr>
        <p:spPr/>
        <p:txBody>
          <a:bodyPr/>
          <a:lstStyle/>
          <a:p>
            <a:br>
              <a:rPr lang="de-DE" dirty="0"/>
            </a:br>
            <a:r>
              <a:rPr lang="de-DE" dirty="0">
                <a:solidFill>
                  <a:srgbClr val="FF0000"/>
                </a:solidFill>
              </a:rPr>
              <a:t>Bekommen Menschen mit schwerer körperlicher Behinderung automatisch eine rechtliche Betreuung?</a:t>
            </a:r>
          </a:p>
          <a:p>
            <a:pPr marL="0" indent="0">
              <a:buNone/>
            </a:pPr>
            <a:r>
              <a:rPr lang="de-DE" dirty="0"/>
              <a:t>Nein! Kann ein Mensch mit körperlicher Behinderung seinen Willen mitteilen, darf keiner für diesen Menschen eine rechtliche Betreuung bestellen. Nur wenn er oder sie selbst eine Betreuung wünschen, kann das Gericht eine*n Betreuer*in bestimmen</a:t>
            </a:r>
            <a:endParaRPr lang="de-DE" dirty="0">
              <a:solidFill>
                <a:srgbClr val="FF0000"/>
              </a:solidFill>
            </a:endParaRPr>
          </a:p>
        </p:txBody>
      </p:sp>
    </p:spTree>
    <p:extLst>
      <p:ext uri="{BB962C8B-B14F-4D97-AF65-F5344CB8AC3E}">
        <p14:creationId xmlns:p14="http://schemas.microsoft.com/office/powerpoint/2010/main" val="4182551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38200" y="476250"/>
            <a:ext cx="10344150" cy="1692771"/>
          </a:xfrm>
          <a:prstGeom prst="rect">
            <a:avLst/>
          </a:prstGeom>
          <a:noFill/>
        </p:spPr>
        <p:txBody>
          <a:bodyPr wrap="square" rtlCol="0">
            <a:spAutoFit/>
          </a:bodyPr>
          <a:lstStyle/>
          <a:p>
            <a:pPr algn="ctr"/>
            <a:r>
              <a:rPr lang="de-DE" sz="4000" b="1" dirty="0">
                <a:latin typeface="Arial Narrow" panose="020B0606020202030204" pitchFamily="34" charset="0"/>
              </a:rPr>
              <a:t>Prinzip der Subsidiarität in der Betreuung</a:t>
            </a:r>
          </a:p>
          <a:p>
            <a:endParaRPr lang="de-DE" sz="3200" b="1" dirty="0">
              <a:latin typeface="Arial Narrow" panose="020B0606020202030204" pitchFamily="34" charset="0"/>
            </a:endParaRPr>
          </a:p>
          <a:p>
            <a:endParaRPr lang="de-DE" sz="3200" b="1" dirty="0">
              <a:latin typeface="Arial Narrow" panose="020B0606020202030204" pitchFamily="34" charset="0"/>
            </a:endParaRPr>
          </a:p>
        </p:txBody>
      </p:sp>
    </p:spTree>
    <p:extLst>
      <p:ext uri="{BB962C8B-B14F-4D97-AF65-F5344CB8AC3E}">
        <p14:creationId xmlns:p14="http://schemas.microsoft.com/office/powerpoint/2010/main" val="2039851064"/>
      </p:ext>
    </p:extLst>
  </p:cSld>
  <p:clrMapOvr>
    <a:masterClrMapping/>
  </p:clrMapOvr>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491</Words>
  <Application>Microsoft Office PowerPoint</Application>
  <PresentationFormat>Breitbild</PresentationFormat>
  <Paragraphs>60</Paragraphs>
  <Slides>13</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13</vt:i4>
      </vt:variant>
    </vt:vector>
  </HeadingPairs>
  <TitlesOfParts>
    <vt:vector size="20" baseType="lpstr">
      <vt:lpstr>Arial</vt:lpstr>
      <vt:lpstr>Arial Narrow</vt:lpstr>
      <vt:lpstr>Arial Nova</vt:lpstr>
      <vt:lpstr>Century Gothic</vt:lpstr>
      <vt:lpstr>Wingdings</vt:lpstr>
      <vt:lpstr>Wingdings 3</vt:lpstr>
      <vt:lpstr>Segment</vt:lpstr>
      <vt:lpstr>Erforderlichkeit</vt:lpstr>
      <vt:lpstr>PowerPoint-Präsentation</vt:lpstr>
      <vt:lpstr>PowerPoint-Präsentation</vt:lpstr>
      <vt:lpstr>Krankheit</vt:lpstr>
      <vt:lpstr>Geistige Behinderung</vt:lpstr>
      <vt:lpstr>PowerPoint-Präsentation</vt:lpstr>
      <vt:lpstr>Freier Wille</vt:lpstr>
      <vt:lpstr>Freier Wille</vt:lpstr>
      <vt:lpstr>PowerPoint-Präsentation</vt:lpstr>
      <vt:lpstr>PowerPoint-Präsentation</vt:lpstr>
      <vt:lpstr>Keine anderen Hilfen</vt:lpstr>
      <vt:lpstr>Erforderlichkeit</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Erforderlichkeit</dc:title>
  <dc:creator>Neuendorf-Schulz, Simone</dc:creator>
  <cp:lastModifiedBy>Neuendorf-Schulz, Simone</cp:lastModifiedBy>
  <cp:revision>1</cp:revision>
  <dcterms:created xsi:type="dcterms:W3CDTF">2024-11-13T10:22:31Z</dcterms:created>
  <dcterms:modified xsi:type="dcterms:W3CDTF">2024-11-13T10:29:20Z</dcterms:modified>
</cp:coreProperties>
</file>