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3" r:id="rId3"/>
    <p:sldId id="264" r:id="rId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3F4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showGuides="1">
      <p:cViewPr varScale="1">
        <p:scale>
          <a:sx n="120" d="100"/>
          <a:sy n="120" d="100"/>
        </p:scale>
        <p:origin x="114" y="3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3D17F9-FC6F-496C-A800-D238553E084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DD6F4CCA-DA36-476F-907E-328E805607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A16AB541-2557-4470-BA14-38D2878BE9BD}"/>
              </a:ext>
            </a:extLst>
          </p:cNvPr>
          <p:cNvSpPr>
            <a:spLocks noGrp="1"/>
          </p:cNvSpPr>
          <p:nvPr>
            <p:ph type="dt" sz="half" idx="10"/>
          </p:nvPr>
        </p:nvSpPr>
        <p:spPr/>
        <p:txBody>
          <a:bodyPr/>
          <a:lstStyle/>
          <a:p>
            <a:fld id="{8F381235-19C1-4E0E-A222-AF852201EB24}" type="datetimeFigureOut">
              <a:rPr lang="de-DE" smtClean="0"/>
              <a:t>05.03.2025</a:t>
            </a:fld>
            <a:endParaRPr lang="de-DE"/>
          </a:p>
        </p:txBody>
      </p:sp>
      <p:sp>
        <p:nvSpPr>
          <p:cNvPr id="5" name="Fußzeilenplatzhalter 4">
            <a:extLst>
              <a:ext uri="{FF2B5EF4-FFF2-40B4-BE49-F238E27FC236}">
                <a16:creationId xmlns:a16="http://schemas.microsoft.com/office/drawing/2014/main" id="{EC3E964F-61D8-4DC0-8837-0169028543C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899E3B6-878E-4033-8E31-9CC128EC099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15534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A1343B-5206-4CC9-BEE3-943255AE794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54617EC8-2B09-4F9D-B5A1-A2B99FAEFD2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9541D5C-37CD-4094-BDFE-7942B80A2833}"/>
              </a:ext>
            </a:extLst>
          </p:cNvPr>
          <p:cNvSpPr>
            <a:spLocks noGrp="1"/>
          </p:cNvSpPr>
          <p:nvPr>
            <p:ph type="dt" sz="half" idx="10"/>
          </p:nvPr>
        </p:nvSpPr>
        <p:spPr/>
        <p:txBody>
          <a:bodyPr/>
          <a:lstStyle/>
          <a:p>
            <a:fld id="{8F381235-19C1-4E0E-A222-AF852201EB24}" type="datetimeFigureOut">
              <a:rPr lang="de-DE" smtClean="0"/>
              <a:t>05.03.2025</a:t>
            </a:fld>
            <a:endParaRPr lang="de-DE"/>
          </a:p>
        </p:txBody>
      </p:sp>
      <p:sp>
        <p:nvSpPr>
          <p:cNvPr id="5" name="Fußzeilenplatzhalter 4">
            <a:extLst>
              <a:ext uri="{FF2B5EF4-FFF2-40B4-BE49-F238E27FC236}">
                <a16:creationId xmlns:a16="http://schemas.microsoft.com/office/drawing/2014/main" id="{39B8FA8D-3073-4335-9987-483C5F4A8C3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25683C-CD0A-4B95-8680-0781C0997520}"/>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567607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7EC5F252-2992-46B7-B573-06E91B3C71BF}"/>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0066CF43-4421-421B-9A8F-D2B97C215FED}"/>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46D4E1D-8F5D-4CF8-82D2-85B33FA72EEB}"/>
              </a:ext>
            </a:extLst>
          </p:cNvPr>
          <p:cNvSpPr>
            <a:spLocks noGrp="1"/>
          </p:cNvSpPr>
          <p:nvPr>
            <p:ph type="dt" sz="half" idx="10"/>
          </p:nvPr>
        </p:nvSpPr>
        <p:spPr/>
        <p:txBody>
          <a:bodyPr/>
          <a:lstStyle/>
          <a:p>
            <a:fld id="{8F381235-19C1-4E0E-A222-AF852201EB24}" type="datetimeFigureOut">
              <a:rPr lang="de-DE" smtClean="0"/>
              <a:t>05.03.2025</a:t>
            </a:fld>
            <a:endParaRPr lang="de-DE"/>
          </a:p>
        </p:txBody>
      </p:sp>
      <p:sp>
        <p:nvSpPr>
          <p:cNvPr id="5" name="Fußzeilenplatzhalter 4">
            <a:extLst>
              <a:ext uri="{FF2B5EF4-FFF2-40B4-BE49-F238E27FC236}">
                <a16:creationId xmlns:a16="http://schemas.microsoft.com/office/drawing/2014/main" id="{07F39A26-D13A-4400-AED1-DF55ABB05AB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7705AF-B78D-4A09-9BD3-92BFEB5C3D2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838029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CE2EC5-48A2-4F56-8A0C-56C3FB35991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F901CF8-7A62-49CD-A741-5207140D956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8849245-9A67-4D31-BB05-053F95189380}"/>
              </a:ext>
            </a:extLst>
          </p:cNvPr>
          <p:cNvSpPr>
            <a:spLocks noGrp="1"/>
          </p:cNvSpPr>
          <p:nvPr>
            <p:ph type="dt" sz="half" idx="10"/>
          </p:nvPr>
        </p:nvSpPr>
        <p:spPr/>
        <p:txBody>
          <a:bodyPr/>
          <a:lstStyle/>
          <a:p>
            <a:fld id="{8F381235-19C1-4E0E-A222-AF852201EB24}" type="datetimeFigureOut">
              <a:rPr lang="de-DE" smtClean="0"/>
              <a:t>05.03.2025</a:t>
            </a:fld>
            <a:endParaRPr lang="de-DE"/>
          </a:p>
        </p:txBody>
      </p:sp>
      <p:sp>
        <p:nvSpPr>
          <p:cNvPr id="5" name="Fußzeilenplatzhalter 4">
            <a:extLst>
              <a:ext uri="{FF2B5EF4-FFF2-40B4-BE49-F238E27FC236}">
                <a16:creationId xmlns:a16="http://schemas.microsoft.com/office/drawing/2014/main" id="{48D8DB57-3C5F-49D6-A8A5-841694B4E4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B783A83-3CB0-428D-B007-87DED164484E}"/>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75626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DD0E3B-74D4-47B0-9A53-3342146B6A15}"/>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5F97932F-5B50-4341-A7B2-802EB64CAD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020A949-A9D3-4A30-953C-7F119BBE47B2}"/>
              </a:ext>
            </a:extLst>
          </p:cNvPr>
          <p:cNvSpPr>
            <a:spLocks noGrp="1"/>
          </p:cNvSpPr>
          <p:nvPr>
            <p:ph type="dt" sz="half" idx="10"/>
          </p:nvPr>
        </p:nvSpPr>
        <p:spPr/>
        <p:txBody>
          <a:bodyPr/>
          <a:lstStyle/>
          <a:p>
            <a:fld id="{8F381235-19C1-4E0E-A222-AF852201EB24}" type="datetimeFigureOut">
              <a:rPr lang="de-DE" smtClean="0"/>
              <a:t>05.03.2025</a:t>
            </a:fld>
            <a:endParaRPr lang="de-DE"/>
          </a:p>
        </p:txBody>
      </p:sp>
      <p:sp>
        <p:nvSpPr>
          <p:cNvPr id="5" name="Fußzeilenplatzhalter 4">
            <a:extLst>
              <a:ext uri="{FF2B5EF4-FFF2-40B4-BE49-F238E27FC236}">
                <a16:creationId xmlns:a16="http://schemas.microsoft.com/office/drawing/2014/main" id="{95E93653-3613-4A8A-8E89-5F9FE6FE233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5721F8D-F1B6-46D0-90A0-1A666C62F9C4}"/>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972681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73C9ED-89CE-4C68-A498-AD09BD43D6E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3070962-D92E-42D1-8224-90A335555D7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DFF116D5-012D-4226-BA75-56D50D1EB42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94AA66F6-F21A-4480-8ACE-136A79664B43}"/>
              </a:ext>
            </a:extLst>
          </p:cNvPr>
          <p:cNvSpPr>
            <a:spLocks noGrp="1"/>
          </p:cNvSpPr>
          <p:nvPr>
            <p:ph type="dt" sz="half" idx="10"/>
          </p:nvPr>
        </p:nvSpPr>
        <p:spPr/>
        <p:txBody>
          <a:bodyPr/>
          <a:lstStyle/>
          <a:p>
            <a:fld id="{8F381235-19C1-4E0E-A222-AF852201EB24}" type="datetimeFigureOut">
              <a:rPr lang="de-DE" smtClean="0"/>
              <a:t>05.03.2025</a:t>
            </a:fld>
            <a:endParaRPr lang="de-DE"/>
          </a:p>
        </p:txBody>
      </p:sp>
      <p:sp>
        <p:nvSpPr>
          <p:cNvPr id="6" name="Fußzeilenplatzhalter 5">
            <a:extLst>
              <a:ext uri="{FF2B5EF4-FFF2-40B4-BE49-F238E27FC236}">
                <a16:creationId xmlns:a16="http://schemas.microsoft.com/office/drawing/2014/main" id="{F485DAFB-9FB9-4316-9172-C2FBEB85E8D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68BEBDC-00BE-4C6D-BDDF-42428E3D8D7F}"/>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99295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B1184C-5F8F-4377-85AD-C3433099FE01}"/>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DA3F3FAD-DD5D-416A-B8FD-F7C1A937EA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DDF30C5-EB2C-4AD2-9E85-AB7EBB0DBC39}"/>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F1370E74-437F-4A38-B67D-E1719BF93E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04288219-BDBB-4D92-A8A6-2CB2E245139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9A552D0-243F-444B-92FC-9A7B13B8809A}"/>
              </a:ext>
            </a:extLst>
          </p:cNvPr>
          <p:cNvSpPr>
            <a:spLocks noGrp="1"/>
          </p:cNvSpPr>
          <p:nvPr>
            <p:ph type="dt" sz="half" idx="10"/>
          </p:nvPr>
        </p:nvSpPr>
        <p:spPr/>
        <p:txBody>
          <a:bodyPr/>
          <a:lstStyle/>
          <a:p>
            <a:fld id="{8F381235-19C1-4E0E-A222-AF852201EB24}" type="datetimeFigureOut">
              <a:rPr lang="de-DE" smtClean="0"/>
              <a:t>05.03.2025</a:t>
            </a:fld>
            <a:endParaRPr lang="de-DE"/>
          </a:p>
        </p:txBody>
      </p:sp>
      <p:sp>
        <p:nvSpPr>
          <p:cNvPr id="8" name="Fußzeilenplatzhalter 7">
            <a:extLst>
              <a:ext uri="{FF2B5EF4-FFF2-40B4-BE49-F238E27FC236}">
                <a16:creationId xmlns:a16="http://schemas.microsoft.com/office/drawing/2014/main" id="{DFB86493-0D26-45C3-BE1F-FF098CDD9BD2}"/>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6F1185C9-758B-4926-A509-DA098D8658A3}"/>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4212948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18138C-1993-4A5D-837E-0B775F14F00F}"/>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8A3D88E-3944-4D4A-8ACF-F2D27F1F5091}"/>
              </a:ext>
            </a:extLst>
          </p:cNvPr>
          <p:cNvSpPr>
            <a:spLocks noGrp="1"/>
          </p:cNvSpPr>
          <p:nvPr>
            <p:ph type="dt" sz="half" idx="10"/>
          </p:nvPr>
        </p:nvSpPr>
        <p:spPr/>
        <p:txBody>
          <a:bodyPr/>
          <a:lstStyle/>
          <a:p>
            <a:fld id="{8F381235-19C1-4E0E-A222-AF852201EB24}" type="datetimeFigureOut">
              <a:rPr lang="de-DE" smtClean="0"/>
              <a:t>05.03.2025</a:t>
            </a:fld>
            <a:endParaRPr lang="de-DE"/>
          </a:p>
        </p:txBody>
      </p:sp>
      <p:sp>
        <p:nvSpPr>
          <p:cNvPr id="4" name="Fußzeilenplatzhalter 3">
            <a:extLst>
              <a:ext uri="{FF2B5EF4-FFF2-40B4-BE49-F238E27FC236}">
                <a16:creationId xmlns:a16="http://schemas.microsoft.com/office/drawing/2014/main" id="{741CB50F-A4EB-4E90-8CF3-AAD83F53C938}"/>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41F128F0-4191-4048-AA34-9A35E5D00D4A}"/>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296132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C0C0AD7-7DDE-48A9-BDF3-181726979F5E}"/>
              </a:ext>
            </a:extLst>
          </p:cNvPr>
          <p:cNvSpPr>
            <a:spLocks noGrp="1"/>
          </p:cNvSpPr>
          <p:nvPr>
            <p:ph type="dt" sz="half" idx="10"/>
          </p:nvPr>
        </p:nvSpPr>
        <p:spPr/>
        <p:txBody>
          <a:bodyPr/>
          <a:lstStyle/>
          <a:p>
            <a:fld id="{8F381235-19C1-4E0E-A222-AF852201EB24}" type="datetimeFigureOut">
              <a:rPr lang="de-DE" smtClean="0"/>
              <a:t>05.03.2025</a:t>
            </a:fld>
            <a:endParaRPr lang="de-DE"/>
          </a:p>
        </p:txBody>
      </p:sp>
      <p:sp>
        <p:nvSpPr>
          <p:cNvPr id="3" name="Fußzeilenplatzhalter 2">
            <a:extLst>
              <a:ext uri="{FF2B5EF4-FFF2-40B4-BE49-F238E27FC236}">
                <a16:creationId xmlns:a16="http://schemas.microsoft.com/office/drawing/2014/main" id="{5BBF7D6A-F87B-440F-A50B-E9ACC9F8B86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8A5247CF-D0F8-45D1-9AB4-D766B5ECE3CC}"/>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362840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BDA2DD-85AF-47F4-B6B6-5203CC9B723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B5FDDDE6-5CF3-4389-80EA-F14C5E72D4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A829E6E0-D054-4DE0-BC8B-CCE8C2B047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49DDD2C-47EE-4296-842C-9761150B2F3C}"/>
              </a:ext>
            </a:extLst>
          </p:cNvPr>
          <p:cNvSpPr>
            <a:spLocks noGrp="1"/>
          </p:cNvSpPr>
          <p:nvPr>
            <p:ph type="dt" sz="half" idx="10"/>
          </p:nvPr>
        </p:nvSpPr>
        <p:spPr/>
        <p:txBody>
          <a:bodyPr/>
          <a:lstStyle/>
          <a:p>
            <a:fld id="{8F381235-19C1-4E0E-A222-AF852201EB24}" type="datetimeFigureOut">
              <a:rPr lang="de-DE" smtClean="0"/>
              <a:t>05.03.2025</a:t>
            </a:fld>
            <a:endParaRPr lang="de-DE"/>
          </a:p>
        </p:txBody>
      </p:sp>
      <p:sp>
        <p:nvSpPr>
          <p:cNvPr id="6" name="Fußzeilenplatzhalter 5">
            <a:extLst>
              <a:ext uri="{FF2B5EF4-FFF2-40B4-BE49-F238E27FC236}">
                <a16:creationId xmlns:a16="http://schemas.microsoft.com/office/drawing/2014/main" id="{F514C211-2C2D-4EFC-BD74-48DB747130E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1E187C5-0B5D-4CA1-B0DE-B6304B193676}"/>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2208196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459410-A12F-46B2-B8CF-8BEA4C0988D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A64A7637-FF37-4F45-BB11-9A24829230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2B5F4AE9-539B-46A5-86F6-F3A5B8DC5A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E733F17-F0E5-4341-B020-DD9F9DF8FE08}"/>
              </a:ext>
            </a:extLst>
          </p:cNvPr>
          <p:cNvSpPr>
            <a:spLocks noGrp="1"/>
          </p:cNvSpPr>
          <p:nvPr>
            <p:ph type="dt" sz="half" idx="10"/>
          </p:nvPr>
        </p:nvSpPr>
        <p:spPr/>
        <p:txBody>
          <a:bodyPr/>
          <a:lstStyle/>
          <a:p>
            <a:fld id="{8F381235-19C1-4E0E-A222-AF852201EB24}" type="datetimeFigureOut">
              <a:rPr lang="de-DE" smtClean="0"/>
              <a:t>05.03.2025</a:t>
            </a:fld>
            <a:endParaRPr lang="de-DE"/>
          </a:p>
        </p:txBody>
      </p:sp>
      <p:sp>
        <p:nvSpPr>
          <p:cNvPr id="6" name="Fußzeilenplatzhalter 5">
            <a:extLst>
              <a:ext uri="{FF2B5EF4-FFF2-40B4-BE49-F238E27FC236}">
                <a16:creationId xmlns:a16="http://schemas.microsoft.com/office/drawing/2014/main" id="{1954DA66-955E-4B31-B894-91327F7223F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7E8FD1A-4A11-42B3-8C1B-1175271D1798}"/>
              </a:ext>
            </a:extLst>
          </p:cNvPr>
          <p:cNvSpPr>
            <a:spLocks noGrp="1"/>
          </p:cNvSpPr>
          <p:nvPr>
            <p:ph type="sldNum" sz="quarter" idx="12"/>
          </p:nvPr>
        </p:nvSpPr>
        <p:spPr/>
        <p:txBody>
          <a:bodyPr/>
          <a:lstStyle/>
          <a:p>
            <a:fld id="{652ACDC1-B553-4347-9EA0-526F5CD8C285}" type="slidenum">
              <a:rPr lang="de-DE" smtClean="0"/>
              <a:t>‹Nr.›</a:t>
            </a:fld>
            <a:endParaRPr lang="de-DE"/>
          </a:p>
        </p:txBody>
      </p:sp>
    </p:spTree>
    <p:extLst>
      <p:ext uri="{BB962C8B-B14F-4D97-AF65-F5344CB8AC3E}">
        <p14:creationId xmlns:p14="http://schemas.microsoft.com/office/powerpoint/2010/main" val="1268201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3323CEA1-0EB8-4EDF-998B-2A3329BF63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8C659617-B1C1-4541-99CA-8A6347285B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AC2F94D-DEE6-4EBD-A580-6A7BA59BFB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381235-19C1-4E0E-A222-AF852201EB24}" type="datetimeFigureOut">
              <a:rPr lang="de-DE" smtClean="0"/>
              <a:t>05.03.2025</a:t>
            </a:fld>
            <a:endParaRPr lang="de-DE"/>
          </a:p>
        </p:txBody>
      </p:sp>
      <p:sp>
        <p:nvSpPr>
          <p:cNvPr id="5" name="Fußzeilenplatzhalter 4">
            <a:extLst>
              <a:ext uri="{FF2B5EF4-FFF2-40B4-BE49-F238E27FC236}">
                <a16:creationId xmlns:a16="http://schemas.microsoft.com/office/drawing/2014/main" id="{95FA43B8-7347-47A2-84A1-36F6FD5813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BF551DDF-2344-4F46-A6CF-54E125B7C6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ACDC1-B553-4347-9EA0-526F5CD8C285}" type="slidenum">
              <a:rPr lang="de-DE" smtClean="0"/>
              <a:t>‹Nr.›</a:t>
            </a:fld>
            <a:endParaRPr lang="de-DE"/>
          </a:p>
        </p:txBody>
      </p:sp>
    </p:spTree>
    <p:extLst>
      <p:ext uri="{BB962C8B-B14F-4D97-AF65-F5344CB8AC3E}">
        <p14:creationId xmlns:p14="http://schemas.microsoft.com/office/powerpoint/2010/main" val="4010223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1452594" y="110833"/>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10259816" y="1951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E3</a:t>
            </a: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423187" y="800616"/>
            <a:ext cx="7911548" cy="693269"/>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a) Welcher Paragraph regelt die Versorgungsausgleichssachen im </a:t>
            </a:r>
            <a:r>
              <a:rPr lang="de-DE" sz="2000" dirty="0" err="1"/>
              <a:t>FamFG</a:t>
            </a:r>
            <a:r>
              <a:rPr lang="de-DE" sz="2000" dirty="0"/>
              <a:t>?</a:t>
            </a:r>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6425917" y="1430610"/>
            <a:ext cx="2543156" cy="502567"/>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a:solidFill>
                  <a:schemeClr val="tx1"/>
                </a:solidFill>
              </a:rPr>
              <a:t>§ 217 FamFG</a:t>
            </a:r>
            <a:endParaRPr lang="de-DE" sz="2000" dirty="0">
              <a:solidFill>
                <a:schemeClr val="tx1"/>
              </a:solidFill>
            </a:endParaRPr>
          </a:p>
        </p:txBody>
      </p:sp>
      <p:sp>
        <p:nvSpPr>
          <p:cNvPr id="7" name="Rechteck: abgerundete Ecken 6">
            <a:extLst>
              <a:ext uri="{FF2B5EF4-FFF2-40B4-BE49-F238E27FC236}">
                <a16:creationId xmlns:a16="http://schemas.microsoft.com/office/drawing/2014/main" id="{33E3D6A7-9D56-4319-BD9E-89EA7F1B1371}"/>
              </a:ext>
            </a:extLst>
          </p:cNvPr>
          <p:cNvSpPr/>
          <p:nvPr/>
        </p:nvSpPr>
        <p:spPr>
          <a:xfrm>
            <a:off x="423186" y="2105970"/>
            <a:ext cx="10072535" cy="1416457"/>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b) </a:t>
            </a:r>
            <a:r>
              <a:rPr lang="de-DE" dirty="0"/>
              <a:t>Annabell, wohnhaft in Köpenick, möchte einen Antrag bzgl. des isolierten Versorgungsausgleichs stellen. Sie war mit Herbert, wohnhaft in Kreuzberg, verheiratet und lebten in der Ehewohnung in Pankow. Die Ehe wurde vor 15 Jahren beim AG Schöneberg rechtskräftig geschieden.</a:t>
            </a:r>
          </a:p>
          <a:p>
            <a:r>
              <a:rPr lang="de-DE" dirty="0"/>
              <a:t>Erläutern Sie die örtliche Zuständigkeit! Nennen Sie die gesetzliche Bestimmung!</a:t>
            </a:r>
            <a:endParaRPr lang="de-DE" sz="2000" dirty="0"/>
          </a:p>
        </p:txBody>
      </p:sp>
      <p:sp>
        <p:nvSpPr>
          <p:cNvPr id="8" name="Rechteck: abgerundete Ecken 7">
            <a:extLst>
              <a:ext uri="{FF2B5EF4-FFF2-40B4-BE49-F238E27FC236}">
                <a16:creationId xmlns:a16="http://schemas.microsoft.com/office/drawing/2014/main" id="{3095ABDD-1434-4B88-8ABF-31AFC9195BB5}"/>
              </a:ext>
            </a:extLst>
          </p:cNvPr>
          <p:cNvSpPr/>
          <p:nvPr/>
        </p:nvSpPr>
        <p:spPr>
          <a:xfrm>
            <a:off x="4193075" y="3468840"/>
            <a:ext cx="7465013" cy="665672"/>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a:solidFill>
                  <a:schemeClr val="tx1"/>
                </a:solidFill>
              </a:rPr>
              <a:t>AG Schöneberg, da dort die Ehesache im ersten Rechtszug anhängig war (§ 218 Nr. 1 FamFG) </a:t>
            </a:r>
            <a:endParaRPr lang="de-DE" sz="2000" dirty="0">
              <a:solidFill>
                <a:schemeClr val="tx1"/>
              </a:solidFill>
            </a:endParaRPr>
          </a:p>
        </p:txBody>
      </p:sp>
      <p:sp>
        <p:nvSpPr>
          <p:cNvPr id="9" name="Rechteck: abgerundete Ecken 8">
            <a:extLst>
              <a:ext uri="{FF2B5EF4-FFF2-40B4-BE49-F238E27FC236}">
                <a16:creationId xmlns:a16="http://schemas.microsoft.com/office/drawing/2014/main" id="{6491A028-93C9-4936-BF5F-D22D315E2D18}"/>
              </a:ext>
            </a:extLst>
          </p:cNvPr>
          <p:cNvSpPr/>
          <p:nvPr/>
        </p:nvSpPr>
        <p:spPr>
          <a:xfrm>
            <a:off x="423186" y="4384868"/>
            <a:ext cx="9907033" cy="1491146"/>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c) Annabell, wohnhaft in der Ehewohnung in Köpenick, möchte einen Antrag bzgl. des isolierten Versorgungsausgleichs stellen. Sie ist mit Herbert, wohnhaft in Kreuzberg, verheiratet. Beide leben seit 7 Jahren getrennt. </a:t>
            </a:r>
            <a:endParaRPr lang="de-DE" sz="2000" dirty="0"/>
          </a:p>
          <a:p>
            <a:r>
              <a:rPr lang="de-DE" dirty="0"/>
              <a:t>Erläutern Sie die örtliche Zuständigkeit! Nennen Sie die gesetzliche Bestimmung!</a:t>
            </a:r>
            <a:endParaRPr lang="de-DE" sz="2000" dirty="0">
              <a:solidFill>
                <a:schemeClr val="tx1"/>
              </a:solidFill>
            </a:endParaRPr>
          </a:p>
        </p:txBody>
      </p:sp>
      <p:sp>
        <p:nvSpPr>
          <p:cNvPr id="6" name="Rechteck 5">
            <a:extLst>
              <a:ext uri="{FF2B5EF4-FFF2-40B4-BE49-F238E27FC236}">
                <a16:creationId xmlns:a16="http://schemas.microsoft.com/office/drawing/2014/main" id="{0896AA8A-EF61-4EC4-9F3C-447C812FAF5A}"/>
              </a:ext>
            </a:extLst>
          </p:cNvPr>
          <p:cNvSpPr/>
          <p:nvPr/>
        </p:nvSpPr>
        <p:spPr>
          <a:xfrm>
            <a:off x="6842728" y="320373"/>
            <a:ext cx="3213589" cy="37242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a:t>isolierter Versorgungsausgleich</a:t>
            </a:r>
          </a:p>
        </p:txBody>
      </p:sp>
      <p:sp>
        <p:nvSpPr>
          <p:cNvPr id="12" name="Rechteck: abgerundete Ecken 11">
            <a:extLst>
              <a:ext uri="{FF2B5EF4-FFF2-40B4-BE49-F238E27FC236}">
                <a16:creationId xmlns:a16="http://schemas.microsoft.com/office/drawing/2014/main" id="{0684CC79-9FBE-4D4D-9F04-E7E474D98553}"/>
              </a:ext>
            </a:extLst>
          </p:cNvPr>
          <p:cNvSpPr/>
          <p:nvPr/>
        </p:nvSpPr>
        <p:spPr>
          <a:xfrm>
            <a:off x="2098374" y="5724548"/>
            <a:ext cx="9488707" cy="665672"/>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rPr>
              <a:t>AG Köpenick, da die Eheleute dort ihren gemeinsamen gewöhnlichen Aufenthalt hatten und Annabell hat dort weiterhin ihren gewöhnlichen Aufenthalt (§ 218 Nr. 2 </a:t>
            </a:r>
            <a:r>
              <a:rPr lang="de-DE" sz="2000" dirty="0" err="1">
                <a:solidFill>
                  <a:schemeClr val="tx1"/>
                </a:solidFill>
              </a:rPr>
              <a:t>FamFG</a:t>
            </a:r>
            <a:r>
              <a:rPr lang="de-DE" sz="2000" dirty="0">
                <a:solidFill>
                  <a:schemeClr val="tx1"/>
                </a:solidFill>
              </a:rPr>
              <a:t>)</a:t>
            </a:r>
          </a:p>
        </p:txBody>
      </p:sp>
    </p:spTree>
    <p:extLst>
      <p:ext uri="{BB962C8B-B14F-4D97-AF65-F5344CB8AC3E}">
        <p14:creationId xmlns:p14="http://schemas.microsoft.com/office/powerpoint/2010/main" val="2329320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9" grpId="0" animBg="1"/>
      <p:bldP spid="1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1452594" y="110833"/>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10259816" y="1951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E3</a:t>
            </a: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462943" y="1368255"/>
            <a:ext cx="3769888" cy="693269"/>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d) </a:t>
            </a:r>
            <a:r>
              <a:rPr lang="de-DE" dirty="0"/>
              <a:t>Wer ist funktionell zuständig?</a:t>
            </a:r>
            <a:endParaRPr lang="de-DE" sz="2000" dirty="0"/>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4055253" y="1845436"/>
            <a:ext cx="2543156" cy="502567"/>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rPr>
              <a:t>Richter</a:t>
            </a:r>
          </a:p>
        </p:txBody>
      </p:sp>
      <p:sp>
        <p:nvSpPr>
          <p:cNvPr id="7" name="Rechteck: abgerundete Ecken 6">
            <a:extLst>
              <a:ext uri="{FF2B5EF4-FFF2-40B4-BE49-F238E27FC236}">
                <a16:creationId xmlns:a16="http://schemas.microsoft.com/office/drawing/2014/main" id="{33E3D6A7-9D56-4319-BD9E-89EA7F1B1371}"/>
              </a:ext>
            </a:extLst>
          </p:cNvPr>
          <p:cNvSpPr/>
          <p:nvPr/>
        </p:nvSpPr>
        <p:spPr>
          <a:xfrm>
            <a:off x="423187" y="2841088"/>
            <a:ext cx="10072535" cy="948916"/>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e) Besteht für einen solchen Antrag Anwaltszwang? Begründen Sie Ihre Antwort! Nennen Sie die gesetzliche Bestimmung!</a:t>
            </a:r>
          </a:p>
        </p:txBody>
      </p:sp>
      <p:sp>
        <p:nvSpPr>
          <p:cNvPr id="8" name="Rechteck: abgerundete Ecken 7">
            <a:extLst>
              <a:ext uri="{FF2B5EF4-FFF2-40B4-BE49-F238E27FC236}">
                <a16:creationId xmlns:a16="http://schemas.microsoft.com/office/drawing/2014/main" id="{3095ABDD-1434-4B88-8ABF-31AFC9195BB5}"/>
              </a:ext>
            </a:extLst>
          </p:cNvPr>
          <p:cNvSpPr/>
          <p:nvPr/>
        </p:nvSpPr>
        <p:spPr>
          <a:xfrm>
            <a:off x="3536517" y="3706947"/>
            <a:ext cx="7465013" cy="665672"/>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a:solidFill>
                  <a:schemeClr val="tx1"/>
                </a:solidFill>
              </a:rPr>
              <a:t>nein, es handelt sich um eine Angelegenheit der freiwilligen Gerichtsbarkeit (§ 114 I FamFG) </a:t>
            </a:r>
            <a:endParaRPr lang="de-DE" sz="2000" dirty="0">
              <a:solidFill>
                <a:schemeClr val="tx1"/>
              </a:solidFill>
            </a:endParaRPr>
          </a:p>
        </p:txBody>
      </p:sp>
      <p:sp>
        <p:nvSpPr>
          <p:cNvPr id="9" name="Rechteck: abgerundete Ecken 8">
            <a:extLst>
              <a:ext uri="{FF2B5EF4-FFF2-40B4-BE49-F238E27FC236}">
                <a16:creationId xmlns:a16="http://schemas.microsoft.com/office/drawing/2014/main" id="{6491A028-93C9-4936-BF5F-D22D315E2D18}"/>
              </a:ext>
            </a:extLst>
          </p:cNvPr>
          <p:cNvSpPr/>
          <p:nvPr/>
        </p:nvSpPr>
        <p:spPr>
          <a:xfrm>
            <a:off x="462943" y="4693495"/>
            <a:ext cx="7591729" cy="726421"/>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f) Wie untergliedert sich der isolierte Versorgungsausgleich?</a:t>
            </a:r>
            <a:endParaRPr lang="de-DE" sz="2000" dirty="0">
              <a:solidFill>
                <a:schemeClr val="tx1"/>
              </a:solidFill>
            </a:endParaRPr>
          </a:p>
        </p:txBody>
      </p:sp>
      <p:sp>
        <p:nvSpPr>
          <p:cNvPr id="6" name="Rechteck 5">
            <a:extLst>
              <a:ext uri="{FF2B5EF4-FFF2-40B4-BE49-F238E27FC236}">
                <a16:creationId xmlns:a16="http://schemas.microsoft.com/office/drawing/2014/main" id="{0896AA8A-EF61-4EC4-9F3C-447C812FAF5A}"/>
              </a:ext>
            </a:extLst>
          </p:cNvPr>
          <p:cNvSpPr/>
          <p:nvPr/>
        </p:nvSpPr>
        <p:spPr>
          <a:xfrm>
            <a:off x="6842728" y="320373"/>
            <a:ext cx="3213589" cy="37242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a:t>isolierter Versorgungsausgleich</a:t>
            </a:r>
          </a:p>
        </p:txBody>
      </p:sp>
      <p:sp>
        <p:nvSpPr>
          <p:cNvPr id="12" name="Rechteck: abgerundete Ecken 11">
            <a:extLst>
              <a:ext uri="{FF2B5EF4-FFF2-40B4-BE49-F238E27FC236}">
                <a16:creationId xmlns:a16="http://schemas.microsoft.com/office/drawing/2014/main" id="{0684CC79-9FBE-4D4D-9F04-E7E474D98553}"/>
              </a:ext>
            </a:extLst>
          </p:cNvPr>
          <p:cNvSpPr/>
          <p:nvPr/>
        </p:nvSpPr>
        <p:spPr>
          <a:xfrm>
            <a:off x="4459911" y="5358788"/>
            <a:ext cx="5391755" cy="665672"/>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a:solidFill>
                  <a:schemeClr val="tx1"/>
                </a:solidFill>
              </a:rPr>
              <a:t>schuldrechtlicher VA, Abänderungsverfahren</a:t>
            </a:r>
            <a:endParaRPr lang="de-DE" sz="2000" dirty="0">
              <a:solidFill>
                <a:schemeClr val="tx1"/>
              </a:solidFill>
            </a:endParaRPr>
          </a:p>
        </p:txBody>
      </p:sp>
    </p:spTree>
    <p:extLst>
      <p:ext uri="{BB962C8B-B14F-4D97-AF65-F5344CB8AC3E}">
        <p14:creationId xmlns:p14="http://schemas.microsoft.com/office/powerpoint/2010/main" val="315844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9"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1452594" y="110833"/>
            <a:ext cx="6472988" cy="59113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effectLst>
                  <a:outerShdw blurRad="38100" dist="38100" dir="2700000" algn="tl">
                    <a:srgbClr val="000000">
                      <a:alpha val="43137"/>
                    </a:srgbClr>
                  </a:outerShdw>
                </a:effectLst>
              </a:rPr>
              <a:t>Familiensachen</a:t>
            </a:r>
          </a:p>
        </p:txBody>
      </p:sp>
      <p:sp>
        <p:nvSpPr>
          <p:cNvPr id="10" name="Rechteck 9"/>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a:solidFill>
                  <a:schemeClr val="tx1"/>
                </a:solidFill>
              </a:rPr>
              <a:t>KG-Ref.AF Carus</a:t>
            </a:r>
            <a:endParaRPr lang="de-DE" dirty="0">
              <a:solidFill>
                <a:schemeClr val="tx1"/>
              </a:solidFill>
            </a:endParaRPr>
          </a:p>
        </p:txBody>
      </p:sp>
      <p:sp>
        <p:nvSpPr>
          <p:cNvPr id="13" name="Gefaltete Ecke 4">
            <a:extLst>
              <a:ext uri="{FF2B5EF4-FFF2-40B4-BE49-F238E27FC236}">
                <a16:creationId xmlns:a16="http://schemas.microsoft.com/office/drawing/2014/main" id="{5D8E5411-EF7D-4073-B09F-DCAA9500DACA}"/>
              </a:ext>
            </a:extLst>
          </p:cNvPr>
          <p:cNvSpPr/>
          <p:nvPr/>
        </p:nvSpPr>
        <p:spPr>
          <a:xfrm rot="178019">
            <a:off x="10259816" y="195191"/>
            <a:ext cx="1483428" cy="1323481"/>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p>
          <a:p>
            <a:pPr algn="ctr"/>
            <a:r>
              <a:rPr lang="de-DE" sz="20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E3</a:t>
            </a:r>
          </a:p>
        </p:txBody>
      </p:sp>
      <p:sp>
        <p:nvSpPr>
          <p:cNvPr id="3" name="Rechteck: abgerundete Ecken 2">
            <a:extLst>
              <a:ext uri="{FF2B5EF4-FFF2-40B4-BE49-F238E27FC236}">
                <a16:creationId xmlns:a16="http://schemas.microsoft.com/office/drawing/2014/main" id="{EF1DD9D5-4CE8-42C9-A5B5-88E3E783D91F}"/>
              </a:ext>
            </a:extLst>
          </p:cNvPr>
          <p:cNvSpPr/>
          <p:nvPr/>
        </p:nvSpPr>
        <p:spPr>
          <a:xfrm>
            <a:off x="462942" y="1368255"/>
            <a:ext cx="6049175" cy="693269"/>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g) Zwischen wem kann der schuldrechtliche Versorgungsausgleich nur stattfinden?</a:t>
            </a:r>
          </a:p>
        </p:txBody>
      </p:sp>
      <p:sp>
        <p:nvSpPr>
          <p:cNvPr id="4" name="Rechteck: abgerundete Ecken 3">
            <a:extLst>
              <a:ext uri="{FF2B5EF4-FFF2-40B4-BE49-F238E27FC236}">
                <a16:creationId xmlns:a16="http://schemas.microsoft.com/office/drawing/2014/main" id="{2ED4369A-8D65-4FBE-8AAF-C07701E34126}"/>
              </a:ext>
            </a:extLst>
          </p:cNvPr>
          <p:cNvSpPr/>
          <p:nvPr/>
        </p:nvSpPr>
        <p:spPr>
          <a:xfrm>
            <a:off x="4725867" y="1845436"/>
            <a:ext cx="4775942" cy="502567"/>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a:solidFill>
                  <a:schemeClr val="tx1"/>
                </a:solidFill>
              </a:rPr>
              <a:t>nur zwischen geschiedenen Ehegatten </a:t>
            </a:r>
            <a:endParaRPr lang="de-DE" sz="2000" dirty="0">
              <a:solidFill>
                <a:schemeClr val="tx1"/>
              </a:solidFill>
            </a:endParaRPr>
          </a:p>
        </p:txBody>
      </p:sp>
      <p:sp>
        <p:nvSpPr>
          <p:cNvPr id="7" name="Rechteck: abgerundete Ecken 6">
            <a:extLst>
              <a:ext uri="{FF2B5EF4-FFF2-40B4-BE49-F238E27FC236}">
                <a16:creationId xmlns:a16="http://schemas.microsoft.com/office/drawing/2014/main" id="{33E3D6A7-9D56-4319-BD9E-89EA7F1B1371}"/>
              </a:ext>
            </a:extLst>
          </p:cNvPr>
          <p:cNvSpPr/>
          <p:nvPr/>
        </p:nvSpPr>
        <p:spPr>
          <a:xfrm>
            <a:off x="423187" y="2841088"/>
            <a:ext cx="9174037" cy="948916"/>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h) Werden beim schuldrechtlichen VA Anwartschaften übertragen oder begründet?</a:t>
            </a:r>
          </a:p>
        </p:txBody>
      </p:sp>
      <p:sp>
        <p:nvSpPr>
          <p:cNvPr id="8" name="Rechteck: abgerundete Ecken 7">
            <a:extLst>
              <a:ext uri="{FF2B5EF4-FFF2-40B4-BE49-F238E27FC236}">
                <a16:creationId xmlns:a16="http://schemas.microsoft.com/office/drawing/2014/main" id="{3095ABDD-1434-4B88-8ABF-31AFC9195BB5}"/>
              </a:ext>
            </a:extLst>
          </p:cNvPr>
          <p:cNvSpPr/>
          <p:nvPr/>
        </p:nvSpPr>
        <p:spPr>
          <a:xfrm>
            <a:off x="7744351" y="3583951"/>
            <a:ext cx="1638187" cy="665672"/>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rPr>
              <a:t>nein </a:t>
            </a:r>
          </a:p>
        </p:txBody>
      </p:sp>
      <p:sp>
        <p:nvSpPr>
          <p:cNvPr id="9" name="Rechteck: abgerundete Ecken 8">
            <a:extLst>
              <a:ext uri="{FF2B5EF4-FFF2-40B4-BE49-F238E27FC236}">
                <a16:creationId xmlns:a16="http://schemas.microsoft.com/office/drawing/2014/main" id="{6491A028-93C9-4936-BF5F-D22D315E2D18}"/>
              </a:ext>
            </a:extLst>
          </p:cNvPr>
          <p:cNvSpPr/>
          <p:nvPr/>
        </p:nvSpPr>
        <p:spPr>
          <a:xfrm>
            <a:off x="462942" y="4569568"/>
            <a:ext cx="8814755" cy="920177"/>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i) Welche Voraussetzungen müssen gegeben sein, damit eine getroffene Entscheidung hinsichtlich des Versorgungsausgleichs abgeändert wird?</a:t>
            </a:r>
            <a:endParaRPr lang="de-DE" sz="2000" dirty="0">
              <a:solidFill>
                <a:schemeClr val="tx1"/>
              </a:solidFill>
            </a:endParaRPr>
          </a:p>
        </p:txBody>
      </p:sp>
      <p:sp>
        <p:nvSpPr>
          <p:cNvPr id="6" name="Rechteck 5">
            <a:extLst>
              <a:ext uri="{FF2B5EF4-FFF2-40B4-BE49-F238E27FC236}">
                <a16:creationId xmlns:a16="http://schemas.microsoft.com/office/drawing/2014/main" id="{0896AA8A-EF61-4EC4-9F3C-447C812FAF5A}"/>
              </a:ext>
            </a:extLst>
          </p:cNvPr>
          <p:cNvSpPr/>
          <p:nvPr/>
        </p:nvSpPr>
        <p:spPr>
          <a:xfrm>
            <a:off x="6842728" y="320373"/>
            <a:ext cx="3213589" cy="37242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a:t>isolierter Versorgungsausgleich</a:t>
            </a:r>
          </a:p>
        </p:txBody>
      </p:sp>
      <p:sp>
        <p:nvSpPr>
          <p:cNvPr id="12" name="Rechteck: abgerundete Ecken 11">
            <a:extLst>
              <a:ext uri="{FF2B5EF4-FFF2-40B4-BE49-F238E27FC236}">
                <a16:creationId xmlns:a16="http://schemas.microsoft.com/office/drawing/2014/main" id="{0684CC79-9FBE-4D4D-9F04-E7E474D98553}"/>
              </a:ext>
            </a:extLst>
          </p:cNvPr>
          <p:cNvSpPr/>
          <p:nvPr/>
        </p:nvSpPr>
        <p:spPr>
          <a:xfrm>
            <a:off x="2914302" y="5358788"/>
            <a:ext cx="8399072" cy="1192948"/>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rPr>
              <a:t>Abänderung einer getroffenen Entscheidung, wenn sich der Ehezeitanteil eines Anrechts und damit der Ausgleichswert nachträglich aus rechtlichen oder tatsächlichen Gründen wesentlich ändert </a:t>
            </a:r>
          </a:p>
          <a:p>
            <a:pPr algn="ctr"/>
            <a:r>
              <a:rPr lang="de-DE" sz="2000" dirty="0">
                <a:solidFill>
                  <a:schemeClr val="tx1"/>
                </a:solidFill>
              </a:rPr>
              <a:t>(§§ 225 II, 226 </a:t>
            </a:r>
            <a:r>
              <a:rPr lang="de-DE" sz="2000" dirty="0" err="1">
                <a:solidFill>
                  <a:schemeClr val="tx1"/>
                </a:solidFill>
              </a:rPr>
              <a:t>FamFG</a:t>
            </a:r>
            <a:r>
              <a:rPr lang="de-DE" sz="2000" dirty="0">
                <a:solidFill>
                  <a:schemeClr val="tx1"/>
                </a:solidFill>
              </a:rPr>
              <a:t>)</a:t>
            </a:r>
          </a:p>
        </p:txBody>
      </p:sp>
    </p:spTree>
    <p:extLst>
      <p:ext uri="{BB962C8B-B14F-4D97-AF65-F5344CB8AC3E}">
        <p14:creationId xmlns:p14="http://schemas.microsoft.com/office/powerpoint/2010/main" val="3049399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8" grpId="0" animBg="1"/>
      <p:bldP spid="9" grpId="0" animBg="1"/>
      <p:bldP spid="12"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329</Words>
  <Application>Microsoft Office PowerPoint</Application>
  <PresentationFormat>Breitbild</PresentationFormat>
  <Paragraphs>39</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Calibri Light</vt:lpstr>
      <vt:lpstr>MV Boli</vt:lpstr>
      <vt:lpstr>Office</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11</cp:revision>
  <dcterms:created xsi:type="dcterms:W3CDTF">2025-01-06T11:40:08Z</dcterms:created>
  <dcterms:modified xsi:type="dcterms:W3CDTF">2025-03-05T08:55:22Z</dcterms:modified>
</cp:coreProperties>
</file>