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72" r:id="rId3"/>
    <p:sldId id="373" r:id="rId4"/>
    <p:sldId id="374" r:id="rId5"/>
    <p:sldId id="446" r:id="rId6"/>
    <p:sldId id="37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246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473E3C-EB1F-4DC5-BFF7-77CF2CEFB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823377B-6B9C-4A81-8C55-8523FD7B51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0E21F8-D73F-40EC-9954-42108751F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C6526A-17B4-4A03-BBB1-39C74DDB0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3F3A3F-C02E-493C-A558-EF2FE309C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96621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640AB3-4CC0-4811-A0BB-40B165D9C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2290604-99EE-47DC-B2BC-6093D5FDB7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108994-85D4-48FF-81A4-C2B09072B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30BE7F-4208-4B62-AC5F-D2B810196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87B5A8-4F3F-4450-8B84-661E814EF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5564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E48FCD1-DD7C-48DB-9E08-F229395ED4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1EE495B-B9CB-414B-B3F3-034D76F16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3CCA31-5C93-4F99-AD6D-6E62CD64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5C567B-95B7-4776-AF11-ED60A341E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D3DC23-FFD2-4774-BCE9-5B095555A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2558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0533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3291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5349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01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946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9365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14001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638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55062E-391F-419B-A3E9-C91FCFA89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>
                <a:latin typeface="+mn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A110E7-F04B-4C04-980F-353695FA8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3542A4-3A39-4D48-BB56-014392E3A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7E67F-63F9-4EC0-8B0B-E87C359CA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2D7110-C0CA-4709-BC65-151857266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57036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70301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9246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58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73113B-0448-4E65-B57D-6422A7227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7FBCFC-67DB-403F-A5DA-509C981A3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C31A31-3306-4F6B-B390-27C89385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3D815C-FE45-4342-9CF4-DA2B027C8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714A0E-34D2-4A7D-9B8A-80637139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625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DACEB8-5678-4E0B-A33D-19C3EB81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0CF32D-1816-45D1-9CE2-2740459723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6DA055-7506-4391-A656-35C24574C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6634CE8-69BF-4AA5-8B49-76C8FA019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58A37A-B43E-4919-A78F-757126F4F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EF24A94-DEBA-416C-8E2A-F98DF06FB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310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EE996E-3373-4A73-A0BD-DCEEA63C8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19A34F-E316-4F31-96D3-2BC932CB1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91F54F7-C613-4FFF-90BB-E6DCDE6A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F98BD35-CDF9-4858-AF5B-F0FAAC588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32DF849-56CD-45C9-9C48-C356E81C7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CEC50B0-E605-47C3-A6AF-F39E82A5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C777FA3-12D5-422B-A348-DE3B5ACF9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C10CC0D-0C74-4D3C-9056-D392E82CA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3518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CB6010-397C-40E0-9E79-A869A73EC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8595EE3-CEA4-4461-83FD-FC33A9157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E65DBC4-8CCF-4ACE-BCA3-5F2F40EB9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25207C-7BBF-43A1-92C9-B97EF6BDC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8981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C592834-0E56-40B3-A21E-FE64312A6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1E85973-BE40-444A-9420-A326AFC14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12E9A62-41E1-43E2-9E3D-EF4AF0390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3759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AFC28A-CA77-4324-82C4-348540A6C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6F5CE2-7DEA-412D-8683-847504D50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7EEF49D-79D6-4FCF-B360-BE2188C749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DD3B5D-1353-48E2-99F7-C1AE44508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B61DEE9-1FC0-40C1-A834-F8FF973B6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7FE31B2-934A-4AD1-B543-AB80FE9F4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615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B5D05E-2FE2-4729-86E3-30730682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CCC01E4-9B62-4717-B31D-B82734329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522391-0F10-49EA-883F-647A6BE4F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6ADE39F-792E-4B5D-96F9-EA423AC3A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0A9B1D-83E6-4C0E-887F-ED861873C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673DE81-B5B5-475E-9AF0-3A89ACCEF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167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296452F-500A-4EF3-81A6-36DAA3CF2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A80A0D4-F38B-4CE6-B4F8-4A5D47EF5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C69942-C2EE-4A9B-8399-DEEAABB7D8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58A072-4F18-481D-87B5-6855DD61A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815F46-744A-4120-B756-D3D2BA7FFA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8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B00D6-7CB0-46C2-9C60-6DA4339066E8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B484D-D242-415A-9D4D-19A486F385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5322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CD2370-03A7-41C5-944A-3A9DEE392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>
                <a:solidFill>
                  <a:srgbClr val="0070C0"/>
                </a:solidFill>
              </a:rPr>
              <a:t>Abwesenheitspflegschaft § 1884 BGB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0C6841-EEBD-4F1F-BD51-B1153340B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/>
              <a:t>Kommt nur in Betracht, wenn </a:t>
            </a:r>
            <a:r>
              <a:rPr lang="de-DE" b="1" u="sng" dirty="0"/>
              <a:t>vermögensrechtliche Angelegenheiten </a:t>
            </a:r>
            <a:r>
              <a:rPr lang="de-DE" b="1" dirty="0"/>
              <a:t>eines abwesenden Volljährigen der Fürsorge bedürfen,</a:t>
            </a:r>
            <a:endParaRPr lang="de-DE" dirty="0"/>
          </a:p>
          <a:p>
            <a:pPr marL="0" indent="0">
              <a:buNone/>
            </a:pPr>
            <a:br>
              <a:rPr lang="de-DE" dirty="0"/>
            </a:br>
            <a:r>
              <a:rPr lang="de-DE" b="1" dirty="0"/>
              <a:t>sachliche Zuständigkeit:</a:t>
            </a:r>
            <a:br>
              <a:rPr lang="de-DE" b="1" dirty="0"/>
            </a:br>
            <a:r>
              <a:rPr lang="de-DE" dirty="0"/>
              <a:t>Amtsgericht als Betreuungsgericht,</a:t>
            </a:r>
          </a:p>
          <a:p>
            <a:pPr marL="0" indent="0">
              <a:buNone/>
            </a:pPr>
            <a:br>
              <a:rPr lang="de-DE" dirty="0"/>
            </a:br>
            <a:r>
              <a:rPr lang="de-DE" b="1" dirty="0"/>
              <a:t>örtliche Zuständigkeit:   </a:t>
            </a:r>
            <a:r>
              <a:rPr lang="de-DE" dirty="0"/>
              <a:t>	</a:t>
            </a:r>
            <a:br>
              <a:rPr lang="de-DE" dirty="0"/>
            </a:br>
            <a:r>
              <a:rPr lang="de-DE" dirty="0"/>
              <a:t>Wohnsitz des Abwesenden bzw. AG Schöneberg, wenn der Abwesende Deutscher ist und weder Wohnsitz noch Aufenthalt in Deutschland hat,</a:t>
            </a:r>
            <a:br>
              <a:rPr lang="de-DE" dirty="0"/>
            </a:br>
            <a:r>
              <a:rPr lang="de-DE" dirty="0"/>
              <a:t>§§ 341 </a:t>
            </a:r>
            <a:r>
              <a:rPr lang="de-DE" dirty="0" err="1"/>
              <a:t>i.V.m</a:t>
            </a:r>
            <a:r>
              <a:rPr lang="de-DE" dirty="0"/>
              <a:t>. 272 </a:t>
            </a:r>
            <a:r>
              <a:rPr lang="de-DE" dirty="0" err="1"/>
              <a:t>FamFG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b="1" dirty="0"/>
              <a:t>funktionelle Zuständigkeit: </a:t>
            </a:r>
            <a:r>
              <a:rPr lang="de-DE" dirty="0"/>
              <a:t>Rechtspfleger  § 3 Nr.2b RPflG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0581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D80EAD-AB76-4880-B7BE-67BA59926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1500"/>
            <a:ext cx="10515600" cy="56054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>
                <a:solidFill>
                  <a:srgbClr val="0070C0"/>
                </a:solidFill>
              </a:rPr>
              <a:t>die Abwesenheitspflegschaft </a:t>
            </a:r>
            <a:r>
              <a:rPr lang="de-DE" dirty="0"/>
              <a:t>wird unter dem </a:t>
            </a:r>
            <a:r>
              <a:rPr lang="de-DE" b="1" dirty="0">
                <a:solidFill>
                  <a:srgbClr val="0070C0"/>
                </a:solidFill>
              </a:rPr>
              <a:t>Registerzeichen röm. X </a:t>
            </a:r>
            <a:r>
              <a:rPr lang="de-DE" dirty="0"/>
              <a:t>geführt und gem. § 2 </a:t>
            </a:r>
            <a:r>
              <a:rPr lang="de-DE" dirty="0" err="1"/>
              <a:t>AktO</a:t>
            </a:r>
            <a:r>
              <a:rPr lang="de-DE" dirty="0"/>
              <a:t> wie folgt gebildet: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br>
              <a:rPr lang="de-DE" dirty="0"/>
            </a:br>
            <a:r>
              <a:rPr lang="de-DE" dirty="0"/>
              <a:t>Abteilungsnummer- Registerzeichen- laufende Nr.- Jahr</a:t>
            </a:r>
          </a:p>
          <a:p>
            <a:pPr marL="0" indent="0">
              <a:buNone/>
            </a:pPr>
            <a:br>
              <a:rPr lang="de-DE" dirty="0"/>
            </a:br>
            <a:r>
              <a:rPr lang="de-DE" dirty="0" err="1"/>
              <a:t>Bsp</a:t>
            </a:r>
            <a:r>
              <a:rPr lang="de-DE" dirty="0"/>
              <a:t>:  56 X 62/21</a:t>
            </a:r>
          </a:p>
          <a:p>
            <a:pPr marL="0" indent="0">
              <a:buNone/>
            </a:pPr>
            <a:br>
              <a:rPr lang="de-DE" dirty="0"/>
            </a:br>
            <a:r>
              <a:rPr lang="de-DE" dirty="0"/>
              <a:t>Die Voraussetzung für die Abwesenheitspflegschaft ist immer der unbekannte Aufenthalt und die Verhinderung an der Rückkehr zu Besorgung seiner Angelegenheiten (Bsp. Verschollener)</a:t>
            </a:r>
          </a:p>
          <a:p>
            <a:pPr marL="0" indent="0">
              <a:buNone/>
            </a:pPr>
            <a:br>
              <a:rPr lang="de-DE" dirty="0"/>
            </a:br>
            <a:r>
              <a:rPr lang="de-DE" dirty="0"/>
              <a:t>Es wird durch das Gericht ein </a:t>
            </a:r>
            <a:r>
              <a:rPr lang="de-DE" dirty="0">
                <a:solidFill>
                  <a:srgbClr val="0070C0"/>
                </a:solidFill>
              </a:rPr>
              <a:t>Abwesenheitspfleger</a:t>
            </a:r>
            <a:r>
              <a:rPr lang="de-DE" dirty="0"/>
              <a:t> bestellt, der die Interessen des Abwesenden vertritt / wahrnimmt.</a:t>
            </a: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Der Wirkungskreis ist immer auf die Vermögenssorge / Vermögensangelegenheit beschränkt.</a:t>
            </a:r>
          </a:p>
        </p:txBody>
      </p:sp>
    </p:spTree>
    <p:extLst>
      <p:ext uri="{BB962C8B-B14F-4D97-AF65-F5344CB8AC3E}">
        <p14:creationId xmlns:p14="http://schemas.microsoft.com/office/powerpoint/2010/main" val="390262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F2C8AE-47FA-46AD-A132-D4E7D8CE9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364" y="416379"/>
            <a:ext cx="10757807" cy="5670777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Die Abwesenheitspflegschaft wird von dem Gericht aufgehoben wenn:</a:t>
            </a:r>
          </a:p>
          <a:p>
            <a:pPr marL="0" indent="0">
              <a:buNone/>
            </a:pPr>
            <a:br>
              <a:rPr lang="de-DE" dirty="0"/>
            </a:br>
            <a:br>
              <a:rPr lang="de-DE" dirty="0"/>
            </a:br>
            <a:r>
              <a:rPr lang="de-DE" dirty="0"/>
              <a:t>-	die Verhinderung beendet ist,</a:t>
            </a:r>
          </a:p>
          <a:p>
            <a:pPr marL="0" indent="0">
              <a:buNone/>
            </a:pPr>
            <a:br>
              <a:rPr lang="de-DE" dirty="0"/>
            </a:br>
            <a:r>
              <a:rPr lang="de-DE" dirty="0"/>
              <a:t>-	der Abwesende stirbt,</a:t>
            </a:r>
          </a:p>
          <a:p>
            <a:pPr marL="0" indent="0">
              <a:buNone/>
            </a:pPr>
            <a:br>
              <a:rPr lang="de-DE" dirty="0"/>
            </a:br>
            <a:r>
              <a:rPr lang="de-DE" dirty="0"/>
              <a:t>-	Kraft Gesetz endet die Pflegschaft wenn der Abwesende für Tod erklärt wird</a:t>
            </a:r>
            <a:br>
              <a:rPr lang="de-DE" dirty="0"/>
            </a:br>
            <a:r>
              <a:rPr lang="de-DE" dirty="0"/>
              <a:t> 	 ( § 1887 I BGB )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dirty="0"/>
              <a:t>- 	Die Angelegenheit erledigt ist ( § 1887 II BGB)</a:t>
            </a:r>
          </a:p>
        </p:txBody>
      </p:sp>
    </p:spTree>
    <p:extLst>
      <p:ext uri="{BB962C8B-B14F-4D97-AF65-F5344CB8AC3E}">
        <p14:creationId xmlns:p14="http://schemas.microsoft.com/office/powerpoint/2010/main" val="57140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u="sng" dirty="0">
                <a:solidFill>
                  <a:schemeClr val="accent1">
                    <a:lumMod val="75000"/>
                  </a:schemeClr>
                </a:solidFill>
                <a:latin typeface=" Arial Narrow"/>
              </a:rPr>
              <a:t>Pflegschaft für unbekannte Beteiligte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Sofern unbekannt oder ungewiss ist, wer in einer Angelegenheit der Beteiligte ist, so kann bei einem entstandenen Bedürfnis für den unbekannten Beteiligten eine Pflegschaft angeordnet werden (§1882 BGB). </a:t>
            </a:r>
          </a:p>
          <a:p>
            <a:pPr marL="0" indent="0">
              <a:buNone/>
            </a:pPr>
            <a:br>
              <a:rPr lang="de-DE" dirty="0">
                <a:solidFill>
                  <a:srgbClr val="0070C0"/>
                </a:solidFill>
              </a:rPr>
            </a:br>
            <a:r>
              <a:rPr lang="de-DE" dirty="0">
                <a:solidFill>
                  <a:srgbClr val="0070C0"/>
                </a:solidFill>
              </a:rPr>
              <a:t>Beispiel: </a:t>
            </a:r>
          </a:p>
          <a:p>
            <a:pPr marL="0" indent="0">
              <a:buNone/>
            </a:pPr>
            <a:r>
              <a:rPr lang="de-DE" dirty="0"/>
              <a:t>   Für einen Nacherben, der noch nicht gezeugt oder dessen Person erst</a:t>
            </a:r>
          </a:p>
          <a:p>
            <a:pPr marL="0" indent="0">
              <a:buNone/>
            </a:pPr>
            <a:r>
              <a:rPr lang="de-DE" dirty="0"/>
              <a:t>   durch ein künftiges Ereignis bestimmt wird, kann bis zum Eintritt der</a:t>
            </a:r>
          </a:p>
          <a:p>
            <a:pPr marL="0" indent="0">
              <a:buNone/>
            </a:pPr>
            <a:r>
              <a:rPr lang="de-DE" dirty="0"/>
              <a:t>   Nacherbfolge ein Pfleger bestellt werden. Die Pflegschaft endet bei</a:t>
            </a:r>
          </a:p>
          <a:p>
            <a:pPr marL="0" indent="0">
              <a:buNone/>
            </a:pPr>
            <a:r>
              <a:rPr lang="de-DE" dirty="0"/>
              <a:t>   Erledigung des besonderen Zwecks oder durch Aufhebung durch das</a:t>
            </a:r>
          </a:p>
          <a:p>
            <a:pPr marL="0" indent="0">
              <a:buNone/>
            </a:pPr>
            <a:r>
              <a:rPr lang="de-DE" dirty="0"/>
              <a:t>   Betreuungsgericht, insbesondere, wenn die Erbfolge eingetreten ist.</a:t>
            </a:r>
          </a:p>
          <a:p>
            <a:pPr marL="0" indent="0">
              <a:buNone/>
            </a:pPr>
            <a:endParaRPr lang="de-DE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 Funktionell ist der Rechtspfleger zuständig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62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60B514-6B8B-4441-BC90-355CB9839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7030A0"/>
                </a:solidFill>
              </a:rPr>
              <a:t>AR- Sachen / Allgemeine Registersachen Sachen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065173-642E-472D-8BAC-01C42D206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608364"/>
            <a:ext cx="10700657" cy="45685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/>
              <a:t>Unter allg. Registersachen wird das </a:t>
            </a:r>
            <a:r>
              <a:rPr lang="de-DE" dirty="0">
                <a:solidFill>
                  <a:srgbClr val="7030A0"/>
                </a:solidFill>
              </a:rPr>
              <a:t>Ersuchen um Rechtshilfe (Amtshilfe) </a:t>
            </a:r>
            <a:r>
              <a:rPr lang="de-DE" dirty="0"/>
              <a:t>verstanden, also die gegenseitige Hilfe von Gerichten untereinander (§ 11 </a:t>
            </a:r>
            <a:r>
              <a:rPr lang="de-DE" dirty="0" err="1"/>
              <a:t>AktO</a:t>
            </a:r>
            <a:r>
              <a:rPr lang="de-DE" dirty="0"/>
              <a:t>)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dirty="0"/>
              <a:t>Das Aktenzeichen wird gebildet gem. § 2 </a:t>
            </a:r>
            <a:r>
              <a:rPr lang="de-DE" dirty="0" err="1"/>
              <a:t>i.V.m</a:t>
            </a:r>
            <a:r>
              <a:rPr lang="de-DE" dirty="0"/>
              <a:t>. Anlage 1 </a:t>
            </a:r>
            <a:r>
              <a:rPr lang="de-DE" dirty="0" err="1"/>
              <a:t>AktO</a:t>
            </a:r>
            <a:endParaRPr lang="de-DE" dirty="0"/>
          </a:p>
          <a:p>
            <a:pPr marL="0" indent="0">
              <a:buNone/>
            </a:pPr>
            <a:br>
              <a:rPr lang="de-DE" dirty="0"/>
            </a:br>
            <a:r>
              <a:rPr lang="de-DE" dirty="0"/>
              <a:t>Abteilung + </a:t>
            </a:r>
            <a:r>
              <a:rPr lang="de-DE" b="1" dirty="0">
                <a:solidFill>
                  <a:srgbClr val="7030A0"/>
                </a:solidFill>
              </a:rPr>
              <a:t>AR</a:t>
            </a:r>
            <a:r>
              <a:rPr lang="de-DE" dirty="0"/>
              <a:t> + laufende Nummer + Jahr</a:t>
            </a:r>
            <a:br>
              <a:rPr lang="de-DE" dirty="0"/>
            </a:br>
            <a:br>
              <a:rPr lang="de-DE" dirty="0"/>
            </a:br>
            <a:r>
              <a:rPr lang="de-DE" dirty="0"/>
              <a:t>56 AR 5 / 21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b="1" dirty="0"/>
              <a:t>funktionelle Zuständigkeit:</a:t>
            </a:r>
            <a:r>
              <a:rPr lang="de-DE" dirty="0"/>
              <a:t>	</a:t>
            </a:r>
            <a:r>
              <a:rPr lang="de-DE" dirty="0">
                <a:solidFill>
                  <a:srgbClr val="7030A0"/>
                </a:solidFill>
              </a:rPr>
              <a:t>Richter</a:t>
            </a:r>
            <a:r>
              <a:rPr lang="de-DE" dirty="0"/>
              <a:t> = bei Anhörung eines Betroffenen</a:t>
            </a:r>
            <a:br>
              <a:rPr lang="de-DE" dirty="0"/>
            </a:br>
            <a:r>
              <a:rPr lang="de-DE" dirty="0"/>
              <a:t> 				</a:t>
            </a:r>
            <a:r>
              <a:rPr lang="de-DE" dirty="0" err="1">
                <a:solidFill>
                  <a:srgbClr val="7030A0"/>
                </a:solidFill>
              </a:rPr>
              <a:t>Repfl</a:t>
            </a:r>
            <a:r>
              <a:rPr lang="de-DE" dirty="0"/>
              <a:t>. = Verpflichtung eines Betreuers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i="1" dirty="0"/>
              <a:t>Nach Erledigung der Rechtshilfe wird die dem hilfeleistenden Gericht übersandte Akte dem zuständigen Gericht wieder zurückgesandt, die AR-Akte des hilfeleistenden Gerichts wird für 2 Jahre weggelegt und dann vernichtet.</a:t>
            </a:r>
            <a:endParaRPr lang="de-DE" b="1" i="1" dirty="0"/>
          </a:p>
        </p:txBody>
      </p:sp>
    </p:spTree>
    <p:extLst>
      <p:ext uri="{BB962C8B-B14F-4D97-AF65-F5344CB8AC3E}">
        <p14:creationId xmlns:p14="http://schemas.microsoft.com/office/powerpoint/2010/main" val="136925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456</Words>
  <Application>Microsoft Office PowerPoint</Application>
  <PresentationFormat>Breitbild</PresentationFormat>
  <Paragraphs>31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 Arial Narrow</vt:lpstr>
      <vt:lpstr>Arial</vt:lpstr>
      <vt:lpstr>Calibri</vt:lpstr>
      <vt:lpstr>Calibri Light</vt:lpstr>
      <vt:lpstr>Wingdings</vt:lpstr>
      <vt:lpstr>1_Office</vt:lpstr>
      <vt:lpstr>2_Office</vt:lpstr>
      <vt:lpstr>Abwesenheitspflegschaft § 1884 BGB</vt:lpstr>
      <vt:lpstr>PowerPoint-Präsentation</vt:lpstr>
      <vt:lpstr>PowerPoint-Präsentation</vt:lpstr>
      <vt:lpstr>Pflegschaft für unbekannte Beteiligte</vt:lpstr>
      <vt:lpstr>AR- Sachen / Allgemeine Registersachen Sachen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Abwesenheitspflegschaft § 1884 BGB</dc:title>
  <dc:creator>Simmerl-Hübner, Susanne</dc:creator>
  <cp:lastModifiedBy>Simmerl-Hübner, Susanne</cp:lastModifiedBy>
  <cp:revision>1</cp:revision>
  <dcterms:created xsi:type="dcterms:W3CDTF">2025-10-21T12:58:34Z</dcterms:created>
  <dcterms:modified xsi:type="dcterms:W3CDTF">2025-10-21T12:59:32Z</dcterms:modified>
</cp:coreProperties>
</file>