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2" r:id="rId6"/>
    <p:sldId id="258" r:id="rId7"/>
    <p:sldId id="259" r:id="rId8"/>
    <p:sldId id="260" r:id="rId9"/>
    <p:sldId id="261"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9" d="100"/>
          <a:sy n="119" d="100"/>
        </p:scale>
        <p:origin x="96"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59006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402124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57381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C8252E-B6F5-4E13-B94C-8DD2F4F832DA}"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397600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1C8252E-B6F5-4E13-B94C-8DD2F4F832DA}"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253032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1C8252E-B6F5-4E13-B94C-8DD2F4F832DA}"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95601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1C8252E-B6F5-4E13-B94C-8DD2F4F832DA}" type="datetimeFigureOut">
              <a:rPr lang="de-DE" smtClean="0"/>
              <a:t>25.09.2024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41093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1C8252E-B6F5-4E13-B94C-8DD2F4F832DA}" type="datetimeFigureOut">
              <a:rPr lang="de-DE" smtClean="0"/>
              <a:t>25.09.2024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14838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C8252E-B6F5-4E13-B94C-8DD2F4F832DA}" type="datetimeFigureOut">
              <a:rPr lang="de-DE" smtClean="0"/>
              <a:t>25.09.2024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249130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1C8252E-B6F5-4E13-B94C-8DD2F4F832DA}"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387134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1C8252E-B6F5-4E13-B94C-8DD2F4F832DA}"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A91A6E-5203-4A57-97CC-6008D3228EB9}" type="slidenum">
              <a:rPr lang="de-DE" smtClean="0"/>
              <a:t>‹Nr.›</a:t>
            </a:fld>
            <a:endParaRPr lang="de-DE"/>
          </a:p>
        </p:txBody>
      </p:sp>
    </p:spTree>
    <p:extLst>
      <p:ext uri="{BB962C8B-B14F-4D97-AF65-F5344CB8AC3E}">
        <p14:creationId xmlns:p14="http://schemas.microsoft.com/office/powerpoint/2010/main" val="418085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8252E-B6F5-4E13-B94C-8DD2F4F832DA}" type="datetimeFigureOut">
              <a:rPr lang="de-DE" smtClean="0"/>
              <a:t>25.09.2024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91A6E-5203-4A57-97CC-6008D3228EB9}" type="slidenum">
              <a:rPr lang="de-DE" smtClean="0"/>
              <a:t>‹Nr.›</a:t>
            </a:fld>
            <a:endParaRPr lang="de-DE"/>
          </a:p>
        </p:txBody>
      </p:sp>
    </p:spTree>
    <p:extLst>
      <p:ext uri="{BB962C8B-B14F-4D97-AF65-F5344CB8AC3E}">
        <p14:creationId xmlns:p14="http://schemas.microsoft.com/office/powerpoint/2010/main" val="2289649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914400" y="1512047"/>
            <a:ext cx="4466386" cy="8255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Wer arbeitet alles beim Gericht?</a:t>
            </a:r>
          </a:p>
        </p:txBody>
      </p:sp>
      <p:sp>
        <p:nvSpPr>
          <p:cNvPr id="15" name="Abgerundetes Rechteck 14"/>
          <p:cNvSpPr/>
          <p:nvPr/>
        </p:nvSpPr>
        <p:spPr>
          <a:xfrm>
            <a:off x="2784328" y="2475879"/>
            <a:ext cx="5330972" cy="8876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Welche Stellung / Aufgaben haben Sie?</a:t>
            </a:r>
          </a:p>
        </p:txBody>
      </p:sp>
      <p:sp>
        <p:nvSpPr>
          <p:cNvPr id="18" name="Abgerundetes Rechteck 17"/>
          <p:cNvSpPr/>
          <p:nvPr/>
        </p:nvSpPr>
        <p:spPr>
          <a:xfrm>
            <a:off x="4877640" y="3501815"/>
            <a:ext cx="6080873" cy="92868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Welche Organe der Rechtspflege kennen Sie?</a:t>
            </a:r>
            <a:endParaRPr lang="de-DE" sz="2400" dirty="0"/>
          </a:p>
        </p:txBody>
      </p:sp>
      <p:sp>
        <p:nvSpPr>
          <p:cNvPr id="19" name="Gefaltete Ecke 18"/>
          <p:cNvSpPr/>
          <p:nvPr/>
        </p:nvSpPr>
        <p:spPr>
          <a:xfrm rot="567767">
            <a:off x="1095223" y="2898375"/>
            <a:ext cx="1689105" cy="1694861"/>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MV Boli" panose="02000500030200090000" pitchFamily="2" charset="0"/>
                <a:cs typeface="MV Boli" panose="02000500030200090000" pitchFamily="2" charset="0"/>
              </a:rPr>
              <a:t>s</a:t>
            </a:r>
            <a:r>
              <a:rPr lang="de-DE" b="1" dirty="0" smtClean="0">
                <a:solidFill>
                  <a:schemeClr val="tx1"/>
                </a:solidFill>
                <a:latin typeface="MV Boli" panose="02000500030200090000" pitchFamily="2" charset="0"/>
                <a:cs typeface="MV Boli" panose="02000500030200090000" pitchFamily="2" charset="0"/>
              </a:rPr>
              <a:t>elbständige staatliche Tätigkeit</a:t>
            </a:r>
          </a:p>
        </p:txBody>
      </p:sp>
      <p:sp>
        <p:nvSpPr>
          <p:cNvPr id="21" name="Gefaltete Ecke 20"/>
          <p:cNvSpPr/>
          <p:nvPr/>
        </p:nvSpPr>
        <p:spPr>
          <a:xfrm>
            <a:off x="914400" y="4314825"/>
            <a:ext cx="2241974" cy="198999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Beurkundungen</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Ladungen</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Rechtskraftatteste</a:t>
            </a:r>
          </a:p>
          <a:p>
            <a:pPr marL="285750" indent="-285750">
              <a:buFont typeface="Arial" panose="020B0604020202020204" pitchFamily="34" charset="0"/>
              <a:buChar char="•"/>
            </a:pPr>
            <a:r>
              <a:rPr lang="de-DE" sz="1600" b="1" dirty="0" smtClean="0">
                <a:solidFill>
                  <a:schemeClr val="tx1"/>
                </a:solidFill>
                <a:latin typeface="MV Boli" panose="02000500030200090000" pitchFamily="2" charset="0"/>
                <a:cs typeface="MV Boli" panose="02000500030200090000" pitchFamily="2" charset="0"/>
              </a:rPr>
              <a:t>Protokollführung</a:t>
            </a:r>
          </a:p>
        </p:txBody>
      </p:sp>
    </p:spTree>
    <p:extLst>
      <p:ext uri="{BB962C8B-B14F-4D97-AF65-F5344CB8AC3E}">
        <p14:creationId xmlns:p14="http://schemas.microsoft.com/office/powerpoint/2010/main" val="25841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80">
                                          <p:stCondLst>
                                            <p:cond delay="0"/>
                                          </p:stCondLst>
                                        </p:cTn>
                                        <p:tgtEl>
                                          <p:spTgt spid="19"/>
                                        </p:tgtEl>
                                      </p:cBhvr>
                                    </p:animEffect>
                                    <p:anim calcmode="lin" valueType="num">
                                      <p:cBhvr>
                                        <p:cTn id="2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1" dur="26">
                                          <p:stCondLst>
                                            <p:cond delay="650"/>
                                          </p:stCondLst>
                                        </p:cTn>
                                        <p:tgtEl>
                                          <p:spTgt spid="19"/>
                                        </p:tgtEl>
                                      </p:cBhvr>
                                      <p:to x="100000" y="60000"/>
                                    </p:animScale>
                                    <p:animScale>
                                      <p:cBhvr>
                                        <p:cTn id="32" dur="166" decel="50000">
                                          <p:stCondLst>
                                            <p:cond delay="676"/>
                                          </p:stCondLst>
                                        </p:cTn>
                                        <p:tgtEl>
                                          <p:spTgt spid="19"/>
                                        </p:tgtEl>
                                      </p:cBhvr>
                                      <p:to x="100000" y="100000"/>
                                    </p:animScale>
                                    <p:animScale>
                                      <p:cBhvr>
                                        <p:cTn id="33" dur="26">
                                          <p:stCondLst>
                                            <p:cond delay="1312"/>
                                          </p:stCondLst>
                                        </p:cTn>
                                        <p:tgtEl>
                                          <p:spTgt spid="19"/>
                                        </p:tgtEl>
                                      </p:cBhvr>
                                      <p:to x="100000" y="80000"/>
                                    </p:animScale>
                                    <p:animScale>
                                      <p:cBhvr>
                                        <p:cTn id="34" dur="166" decel="50000">
                                          <p:stCondLst>
                                            <p:cond delay="1338"/>
                                          </p:stCondLst>
                                        </p:cTn>
                                        <p:tgtEl>
                                          <p:spTgt spid="19"/>
                                        </p:tgtEl>
                                      </p:cBhvr>
                                      <p:to x="100000" y="100000"/>
                                    </p:animScale>
                                    <p:animScale>
                                      <p:cBhvr>
                                        <p:cTn id="35" dur="26">
                                          <p:stCondLst>
                                            <p:cond delay="1642"/>
                                          </p:stCondLst>
                                        </p:cTn>
                                        <p:tgtEl>
                                          <p:spTgt spid="19"/>
                                        </p:tgtEl>
                                      </p:cBhvr>
                                      <p:to x="100000" y="90000"/>
                                    </p:animScale>
                                    <p:animScale>
                                      <p:cBhvr>
                                        <p:cTn id="36" dur="166" decel="50000">
                                          <p:stCondLst>
                                            <p:cond delay="1668"/>
                                          </p:stCondLst>
                                        </p:cTn>
                                        <p:tgtEl>
                                          <p:spTgt spid="19"/>
                                        </p:tgtEl>
                                      </p:cBhvr>
                                      <p:to x="100000" y="100000"/>
                                    </p:animScale>
                                    <p:animScale>
                                      <p:cBhvr>
                                        <p:cTn id="37" dur="26">
                                          <p:stCondLst>
                                            <p:cond delay="1808"/>
                                          </p:stCondLst>
                                        </p:cTn>
                                        <p:tgtEl>
                                          <p:spTgt spid="19"/>
                                        </p:tgtEl>
                                      </p:cBhvr>
                                      <p:to x="100000" y="95000"/>
                                    </p:animScale>
                                    <p:animScale>
                                      <p:cBhvr>
                                        <p:cTn id="38" dur="166" decel="50000">
                                          <p:stCondLst>
                                            <p:cond delay="1834"/>
                                          </p:stCondLst>
                                        </p:cTn>
                                        <p:tgtEl>
                                          <p:spTgt spid="1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80">
                                          <p:stCondLst>
                                            <p:cond delay="0"/>
                                          </p:stCondLst>
                                        </p:cTn>
                                        <p:tgtEl>
                                          <p:spTgt spid="21"/>
                                        </p:tgtEl>
                                      </p:cBhvr>
                                    </p:animEffect>
                                    <p:anim calcmode="lin" valueType="num">
                                      <p:cBhvr>
                                        <p:cTn id="4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9" dur="26">
                                          <p:stCondLst>
                                            <p:cond delay="650"/>
                                          </p:stCondLst>
                                        </p:cTn>
                                        <p:tgtEl>
                                          <p:spTgt spid="21"/>
                                        </p:tgtEl>
                                      </p:cBhvr>
                                      <p:to x="100000" y="60000"/>
                                    </p:animScale>
                                    <p:animScale>
                                      <p:cBhvr>
                                        <p:cTn id="50" dur="166" decel="50000">
                                          <p:stCondLst>
                                            <p:cond delay="676"/>
                                          </p:stCondLst>
                                        </p:cTn>
                                        <p:tgtEl>
                                          <p:spTgt spid="21"/>
                                        </p:tgtEl>
                                      </p:cBhvr>
                                      <p:to x="100000" y="100000"/>
                                    </p:animScale>
                                    <p:animScale>
                                      <p:cBhvr>
                                        <p:cTn id="51" dur="26">
                                          <p:stCondLst>
                                            <p:cond delay="1312"/>
                                          </p:stCondLst>
                                        </p:cTn>
                                        <p:tgtEl>
                                          <p:spTgt spid="21"/>
                                        </p:tgtEl>
                                      </p:cBhvr>
                                      <p:to x="100000" y="80000"/>
                                    </p:animScale>
                                    <p:animScale>
                                      <p:cBhvr>
                                        <p:cTn id="52" dur="166" decel="50000">
                                          <p:stCondLst>
                                            <p:cond delay="1338"/>
                                          </p:stCondLst>
                                        </p:cTn>
                                        <p:tgtEl>
                                          <p:spTgt spid="21"/>
                                        </p:tgtEl>
                                      </p:cBhvr>
                                      <p:to x="100000" y="100000"/>
                                    </p:animScale>
                                    <p:animScale>
                                      <p:cBhvr>
                                        <p:cTn id="53" dur="26">
                                          <p:stCondLst>
                                            <p:cond delay="1642"/>
                                          </p:stCondLst>
                                        </p:cTn>
                                        <p:tgtEl>
                                          <p:spTgt spid="21"/>
                                        </p:tgtEl>
                                      </p:cBhvr>
                                      <p:to x="100000" y="90000"/>
                                    </p:animScale>
                                    <p:animScale>
                                      <p:cBhvr>
                                        <p:cTn id="54" dur="166" decel="50000">
                                          <p:stCondLst>
                                            <p:cond delay="1668"/>
                                          </p:stCondLst>
                                        </p:cTn>
                                        <p:tgtEl>
                                          <p:spTgt spid="21"/>
                                        </p:tgtEl>
                                      </p:cBhvr>
                                      <p:to x="100000" y="100000"/>
                                    </p:animScale>
                                    <p:animScale>
                                      <p:cBhvr>
                                        <p:cTn id="55" dur="26">
                                          <p:stCondLst>
                                            <p:cond delay="1808"/>
                                          </p:stCondLst>
                                        </p:cTn>
                                        <p:tgtEl>
                                          <p:spTgt spid="21"/>
                                        </p:tgtEl>
                                      </p:cBhvr>
                                      <p:to x="100000" y="95000"/>
                                    </p:animScale>
                                    <p:animScale>
                                      <p:cBhvr>
                                        <p:cTn id="56"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8" grpId="0" animBg="1"/>
      <p:bldP spid="19" grpId="0" animBg="1"/>
      <p:bldP spid="2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5954840" y="1337028"/>
            <a:ext cx="5232273" cy="209197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dirty="0" smtClean="0"/>
              <a:t>Beweismittel wurden Beschädigt</a:t>
            </a:r>
            <a:r>
              <a:rPr lang="de-DE" dirty="0"/>
              <a:t>	</a:t>
            </a:r>
          </a:p>
          <a:p>
            <a:pPr marL="285750" indent="-285750">
              <a:buFont typeface="Arial" panose="020B0604020202020204" pitchFamily="34" charset="0"/>
              <a:buChar char="•"/>
            </a:pPr>
            <a:r>
              <a:rPr lang="de-DE" b="1" dirty="0"/>
              <a:t>e</a:t>
            </a:r>
            <a:r>
              <a:rPr lang="de-DE" b="1" dirty="0" smtClean="0"/>
              <a:t>ingereichte Akten wurden beschädigt</a:t>
            </a:r>
          </a:p>
          <a:p>
            <a:pPr marL="285750" indent="-285750">
              <a:buFont typeface="Arial" panose="020B0604020202020204" pitchFamily="34" charset="0"/>
              <a:buChar char="•"/>
            </a:pPr>
            <a:r>
              <a:rPr lang="de-DE" b="1" dirty="0" smtClean="0"/>
              <a:t>Akten wurden falsch versandt =&gt; Portokosten</a:t>
            </a:r>
            <a:endParaRPr lang="de-DE" dirty="0"/>
          </a:p>
          <a:p>
            <a:pPr marL="285750" indent="-285750">
              <a:buFont typeface="Arial" panose="020B0604020202020204" pitchFamily="34" charset="0"/>
              <a:buChar char="•"/>
            </a:pPr>
            <a:r>
              <a:rPr lang="de-DE" b="1" dirty="0" smtClean="0"/>
              <a:t>Abladungen nicht rechtzeitig zugegangen =&gt; Reisekosten</a:t>
            </a:r>
            <a:r>
              <a:rPr lang="de-DE" dirty="0"/>
              <a:t>	</a:t>
            </a:r>
          </a:p>
          <a:p>
            <a:pPr marL="285750" indent="-285750">
              <a:buFont typeface="Arial" panose="020B0604020202020204" pitchFamily="34" charset="0"/>
              <a:buChar char="•"/>
            </a:pPr>
            <a:r>
              <a:rPr lang="de-DE" dirty="0" smtClean="0"/>
              <a:t>Bei zu langer U-Haft</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104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772932" y="1361458"/>
            <a:ext cx="4656318" cy="11858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b="1" dirty="0" smtClean="0"/>
              <a:t>Bearbeitung durch die Verwaltung</a:t>
            </a:r>
          </a:p>
          <a:p>
            <a:pPr marL="342900" indent="-342900">
              <a:buFont typeface="Arial" panose="020B0604020202020204" pitchFamily="34" charset="0"/>
              <a:buChar char="•"/>
            </a:pPr>
            <a:r>
              <a:rPr lang="de-DE" sz="2000" b="1" dirty="0" smtClean="0"/>
              <a:t>Mitarbeiter kann Stellungnehmen</a:t>
            </a:r>
          </a:p>
          <a:p>
            <a:pPr marL="342900" indent="-342900">
              <a:buFont typeface="Arial" panose="020B0604020202020204" pitchFamily="34" charset="0"/>
              <a:buChar char="•"/>
            </a:pPr>
            <a:r>
              <a:rPr lang="de-DE" sz="2000" b="1" dirty="0" smtClean="0"/>
              <a:t>Wenn begründet =&gt; Personalakte</a:t>
            </a:r>
            <a:endParaRPr lang="de-DE" sz="2000" dirty="0"/>
          </a:p>
        </p:txBody>
      </p:sp>
      <p:sp>
        <p:nvSpPr>
          <p:cNvPr id="8" name="Gefaltete Ecke 7"/>
          <p:cNvSpPr/>
          <p:nvPr/>
        </p:nvSpPr>
        <p:spPr>
          <a:xfrm>
            <a:off x="1514545" y="3840556"/>
            <a:ext cx="2067342" cy="195105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ormlose Rechtsbehelfe</a:t>
            </a:r>
          </a:p>
        </p:txBody>
      </p:sp>
      <p:sp>
        <p:nvSpPr>
          <p:cNvPr id="10" name="Gefaltete Ecke 9"/>
          <p:cNvSpPr/>
          <p:nvPr/>
        </p:nvSpPr>
        <p:spPr>
          <a:xfrm rot="314572">
            <a:off x="4110807" y="3930929"/>
            <a:ext cx="2067342" cy="195105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 keine Frist gebunden</a:t>
            </a:r>
          </a:p>
        </p:txBody>
      </p:sp>
      <p:sp>
        <p:nvSpPr>
          <p:cNvPr id="5" name="Abgerundetes Rechteck 4"/>
          <p:cNvSpPr/>
          <p:nvPr/>
        </p:nvSpPr>
        <p:spPr>
          <a:xfrm>
            <a:off x="738939" y="895081"/>
            <a:ext cx="469031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Dienstaufsichtsbeschwerde</a:t>
            </a:r>
            <a:endParaRPr lang="de-DE" sz="2400" dirty="0"/>
          </a:p>
        </p:txBody>
      </p:sp>
      <p:sp>
        <p:nvSpPr>
          <p:cNvPr id="2" name="Abgerundetes Rechteck 1"/>
          <p:cNvSpPr/>
          <p:nvPr/>
        </p:nvSpPr>
        <p:spPr>
          <a:xfrm>
            <a:off x="4319866" y="82925"/>
            <a:ext cx="3886200" cy="7143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Dienstaufsicht</a:t>
            </a:r>
            <a:endParaRPr lang="de-DE" sz="2800" b="1" dirty="0"/>
          </a:p>
        </p:txBody>
      </p:sp>
      <p:sp>
        <p:nvSpPr>
          <p:cNvPr id="11" name="Abgerundetes Rechteck 10"/>
          <p:cNvSpPr/>
          <p:nvPr/>
        </p:nvSpPr>
        <p:spPr>
          <a:xfrm>
            <a:off x="5954841" y="893237"/>
            <a:ext cx="469031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Schadenersatzansprüche</a:t>
            </a:r>
            <a:endParaRPr lang="de-DE" sz="2400" dirty="0"/>
          </a:p>
        </p:txBody>
      </p:sp>
      <p:sp>
        <p:nvSpPr>
          <p:cNvPr id="12" name="Gefaltete Ecke 11"/>
          <p:cNvSpPr/>
          <p:nvPr/>
        </p:nvSpPr>
        <p:spPr>
          <a:xfrm rot="21078225">
            <a:off x="6842682" y="3840555"/>
            <a:ext cx="2067342" cy="1951058"/>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kostenfrei</a:t>
            </a:r>
          </a:p>
        </p:txBody>
      </p:sp>
    </p:spTree>
    <p:extLst>
      <p:ext uri="{BB962C8B-B14F-4D97-AF65-F5344CB8AC3E}">
        <p14:creationId xmlns:p14="http://schemas.microsoft.com/office/powerpoint/2010/main" val="7161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 calcmode="lin" valueType="num">
                                      <p:cBhvr>
                                        <p:cTn id="25" dur="1000" fill="hold"/>
                                        <p:tgtEl>
                                          <p:spTgt spid="12"/>
                                        </p:tgtEl>
                                        <p:attrNameLst>
                                          <p:attrName>style.rotation</p:attrName>
                                        </p:attrNameLst>
                                      </p:cBhvr>
                                      <p:tavLst>
                                        <p:tav tm="0">
                                          <p:val>
                                            <p:fltVal val="90"/>
                                          </p:val>
                                        </p:tav>
                                        <p:tav tm="100000">
                                          <p:val>
                                            <p:fltVal val="0"/>
                                          </p:val>
                                        </p:tav>
                                      </p:tavLst>
                                    </p:anim>
                                    <p:animEffect transition="in" filter="fade">
                                      <p:cBhvr>
                                        <p:cTn id="2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3684441" y="1449943"/>
            <a:ext cx="4545807" cy="8876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Berufsbeamtentum </a:t>
            </a:r>
          </a:p>
        </p:txBody>
      </p:sp>
      <p:sp>
        <p:nvSpPr>
          <p:cNvPr id="18" name="Abgerundetes Rechteck 17"/>
          <p:cNvSpPr/>
          <p:nvPr/>
        </p:nvSpPr>
        <p:spPr>
          <a:xfrm>
            <a:off x="2554724" y="2478583"/>
            <a:ext cx="7162914"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Anstellung auf Lebenszeit</a:t>
            </a:r>
          </a:p>
          <a:p>
            <a:pPr marL="285750" indent="-285750">
              <a:buFont typeface="Arial" panose="020B0604020202020204" pitchFamily="34" charset="0"/>
              <a:buChar char="•"/>
            </a:pPr>
            <a:r>
              <a:rPr lang="de-DE" sz="2000" dirty="0" smtClean="0"/>
              <a:t>Treue-, Neutralitäts-, Führsorgepflicht</a:t>
            </a:r>
          </a:p>
          <a:p>
            <a:pPr marL="285750" indent="-285750">
              <a:buFont typeface="Arial" panose="020B0604020202020204" pitchFamily="34" charset="0"/>
              <a:buChar char="•"/>
            </a:pPr>
            <a:r>
              <a:rPr lang="de-DE" sz="2000" dirty="0" smtClean="0"/>
              <a:t>Alimentations-, Leistungs- und Laufbahnprinzip</a:t>
            </a:r>
          </a:p>
          <a:p>
            <a:pPr marL="285750" indent="-285750">
              <a:buFont typeface="Arial" panose="020B0604020202020204" pitchFamily="34" charset="0"/>
              <a:buChar char="•"/>
            </a:pPr>
            <a:r>
              <a:rPr lang="de-DE" sz="2000" dirty="0" smtClean="0"/>
              <a:t>Amtsbezeichnung</a:t>
            </a:r>
          </a:p>
          <a:p>
            <a:pPr marL="285750" indent="-285750">
              <a:buFont typeface="Arial" panose="020B0604020202020204" pitchFamily="34" charset="0"/>
              <a:buChar char="•"/>
            </a:pPr>
            <a:r>
              <a:rPr lang="de-DE" sz="2000" dirty="0" smtClean="0"/>
              <a:t>Streikverbot</a:t>
            </a:r>
          </a:p>
          <a:p>
            <a:pPr marL="285750" indent="-285750">
              <a:buFont typeface="Arial" panose="020B0604020202020204" pitchFamily="34" charset="0"/>
              <a:buChar char="•"/>
            </a:pPr>
            <a:r>
              <a:rPr lang="de-DE" sz="2000" dirty="0" smtClean="0"/>
              <a:t>Recht auf amtsangemessene Beschäftigung</a:t>
            </a:r>
            <a:endParaRPr lang="de-DE" sz="2000" dirty="0"/>
          </a:p>
        </p:txBody>
      </p:sp>
      <p:sp>
        <p:nvSpPr>
          <p:cNvPr id="9" name="Gefaltete Ecke 8"/>
          <p:cNvSpPr/>
          <p:nvPr/>
        </p:nvSpPr>
        <p:spPr>
          <a:xfrm rot="21265025">
            <a:off x="8500139" y="1340614"/>
            <a:ext cx="1366134" cy="137286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Art. </a:t>
            </a:r>
            <a:r>
              <a:rPr lang="de-DE" b="1" smtClean="0">
                <a:solidFill>
                  <a:schemeClr val="tx1"/>
                </a:solidFill>
                <a:latin typeface="MV Boli" panose="02000500030200090000" pitchFamily="2" charset="0"/>
                <a:cs typeface="MV Boli" panose="02000500030200090000" pitchFamily="2" charset="0"/>
              </a:rPr>
              <a:t>33</a:t>
            </a:r>
            <a:r>
              <a:rPr lang="de-DE" b="1" smtClean="0">
                <a:solidFill>
                  <a:schemeClr val="tx1"/>
                </a:solidFill>
                <a:latin typeface="MV Boli" panose="02000500030200090000" pitchFamily="2" charset="0"/>
                <a:cs typeface="MV Boli" panose="02000500030200090000" pitchFamily="2" charset="0"/>
              </a:rPr>
              <a:t> </a:t>
            </a:r>
            <a:r>
              <a:rPr lang="de-DE" b="1" dirty="0" smtClean="0">
                <a:solidFill>
                  <a:schemeClr val="tx1"/>
                </a:solidFill>
                <a:latin typeface="MV Boli" panose="02000500030200090000" pitchFamily="2" charset="0"/>
                <a:cs typeface="MV Boli" panose="02000500030200090000" pitchFamily="2" charset="0"/>
              </a:rPr>
              <a:t>V </a:t>
            </a:r>
          </a:p>
          <a:p>
            <a:pPr algn="ctr"/>
            <a:r>
              <a:rPr lang="de-DE" b="1" dirty="0" smtClean="0">
                <a:solidFill>
                  <a:schemeClr val="tx1"/>
                </a:solidFill>
                <a:latin typeface="MV Boli" panose="02000500030200090000" pitchFamily="2" charset="0"/>
                <a:cs typeface="MV Boli" panose="02000500030200090000" pitchFamily="2" charset="0"/>
              </a:rPr>
              <a:t>GG</a:t>
            </a:r>
          </a:p>
        </p:txBody>
      </p:sp>
      <p:sp>
        <p:nvSpPr>
          <p:cNvPr id="2" name="Abgerundetes Rechteck 1"/>
          <p:cNvSpPr/>
          <p:nvPr/>
        </p:nvSpPr>
        <p:spPr>
          <a:xfrm>
            <a:off x="2554724" y="5114925"/>
            <a:ext cx="7162914" cy="10367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Personen in Richter- und Beamtenlaufbahn haben sich ihre Befähigung durch eine Laufbahnprüfung erworben.</a:t>
            </a:r>
            <a:endParaRPr lang="de-DE" dirty="0"/>
          </a:p>
        </p:txBody>
      </p:sp>
      <p:sp>
        <p:nvSpPr>
          <p:cNvPr id="11" name="Gefaltete Ecke 10"/>
          <p:cNvSpPr/>
          <p:nvPr/>
        </p:nvSpPr>
        <p:spPr>
          <a:xfrm>
            <a:off x="9584457" y="4778733"/>
            <a:ext cx="1689105" cy="1694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Verbot der Annahme von Geschenken!!</a:t>
            </a:r>
          </a:p>
        </p:txBody>
      </p:sp>
    </p:spTree>
    <p:extLst>
      <p:ext uri="{BB962C8B-B14F-4D97-AF65-F5344CB8AC3E}">
        <p14:creationId xmlns:p14="http://schemas.microsoft.com/office/powerpoint/2010/main" val="336693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80">
                                          <p:stCondLst>
                                            <p:cond delay="0"/>
                                          </p:stCondLst>
                                        </p:cTn>
                                        <p:tgtEl>
                                          <p:spTgt spid="11"/>
                                        </p:tgtEl>
                                      </p:cBhvr>
                                    </p:animEffect>
                                    <p:anim calcmode="lin" valueType="num">
                                      <p:cBhvr>
                                        <p:cTn id="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1" dur="26">
                                          <p:stCondLst>
                                            <p:cond delay="650"/>
                                          </p:stCondLst>
                                        </p:cTn>
                                        <p:tgtEl>
                                          <p:spTgt spid="11"/>
                                        </p:tgtEl>
                                      </p:cBhvr>
                                      <p:to x="100000" y="60000"/>
                                    </p:animScale>
                                    <p:animScale>
                                      <p:cBhvr>
                                        <p:cTn id="22" dur="166" decel="50000">
                                          <p:stCondLst>
                                            <p:cond delay="676"/>
                                          </p:stCondLst>
                                        </p:cTn>
                                        <p:tgtEl>
                                          <p:spTgt spid="11"/>
                                        </p:tgtEl>
                                      </p:cBhvr>
                                      <p:to x="100000" y="100000"/>
                                    </p:animScale>
                                    <p:animScale>
                                      <p:cBhvr>
                                        <p:cTn id="23" dur="26">
                                          <p:stCondLst>
                                            <p:cond delay="1312"/>
                                          </p:stCondLst>
                                        </p:cTn>
                                        <p:tgtEl>
                                          <p:spTgt spid="11"/>
                                        </p:tgtEl>
                                      </p:cBhvr>
                                      <p:to x="100000" y="80000"/>
                                    </p:animScale>
                                    <p:animScale>
                                      <p:cBhvr>
                                        <p:cTn id="24" dur="166" decel="50000">
                                          <p:stCondLst>
                                            <p:cond delay="1338"/>
                                          </p:stCondLst>
                                        </p:cTn>
                                        <p:tgtEl>
                                          <p:spTgt spid="11"/>
                                        </p:tgtEl>
                                      </p:cBhvr>
                                      <p:to x="100000" y="100000"/>
                                    </p:animScale>
                                    <p:animScale>
                                      <p:cBhvr>
                                        <p:cTn id="25" dur="26">
                                          <p:stCondLst>
                                            <p:cond delay="1642"/>
                                          </p:stCondLst>
                                        </p:cTn>
                                        <p:tgtEl>
                                          <p:spTgt spid="11"/>
                                        </p:tgtEl>
                                      </p:cBhvr>
                                      <p:to x="100000" y="90000"/>
                                    </p:animScale>
                                    <p:animScale>
                                      <p:cBhvr>
                                        <p:cTn id="26" dur="166" decel="50000">
                                          <p:stCondLst>
                                            <p:cond delay="1668"/>
                                          </p:stCondLst>
                                        </p:cTn>
                                        <p:tgtEl>
                                          <p:spTgt spid="11"/>
                                        </p:tgtEl>
                                      </p:cBhvr>
                                      <p:to x="100000" y="100000"/>
                                    </p:animScale>
                                    <p:animScale>
                                      <p:cBhvr>
                                        <p:cTn id="27" dur="26">
                                          <p:stCondLst>
                                            <p:cond delay="1808"/>
                                          </p:stCondLst>
                                        </p:cTn>
                                        <p:tgtEl>
                                          <p:spTgt spid="11"/>
                                        </p:tgtEl>
                                      </p:cBhvr>
                                      <p:to x="100000" y="95000"/>
                                    </p:animScale>
                                    <p:animScale>
                                      <p:cBhvr>
                                        <p:cTn id="2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2020292" y="1875744"/>
            <a:ext cx="7162914"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Ausbildung Justizfachangestellte/-angestellter</a:t>
            </a:r>
          </a:p>
          <a:p>
            <a:pPr marL="285750" indent="-285750">
              <a:buFont typeface="Arial" panose="020B0604020202020204" pitchFamily="34" charset="0"/>
              <a:buChar char="•"/>
            </a:pPr>
            <a:r>
              <a:rPr lang="de-DE" sz="2000" dirty="0" smtClean="0"/>
              <a:t>Entsprechen der Qualifikation wie Beamte LG 1</a:t>
            </a:r>
          </a:p>
          <a:p>
            <a:pPr marL="285750" indent="-285750">
              <a:buFont typeface="Arial" panose="020B0604020202020204" pitchFamily="34" charset="0"/>
              <a:buChar char="•"/>
            </a:pPr>
            <a:r>
              <a:rPr lang="de-DE" sz="2000" dirty="0" smtClean="0"/>
              <a:t>Arbeitsverhältnis wird durch Vertrag begründet</a:t>
            </a:r>
          </a:p>
          <a:p>
            <a:pPr marL="285750" indent="-285750">
              <a:buFont typeface="Arial" panose="020B0604020202020204" pitchFamily="34" charset="0"/>
              <a:buChar char="•"/>
            </a:pPr>
            <a:r>
              <a:rPr lang="de-DE" sz="2000" dirty="0" smtClean="0"/>
              <a:t>Vergütung richtet sich nach Tarifvertrag der Länder</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812653" y="1664510"/>
            <a:ext cx="4545807" cy="5193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Justizbeschäftigte</a:t>
            </a:r>
          </a:p>
        </p:txBody>
      </p:sp>
      <p:sp>
        <p:nvSpPr>
          <p:cNvPr id="2" name="Abgerundetes Rechteck 1"/>
          <p:cNvSpPr/>
          <p:nvPr/>
        </p:nvSpPr>
        <p:spPr>
          <a:xfrm>
            <a:off x="2020292" y="4446978"/>
            <a:ext cx="7162914" cy="10367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Allgemeine Rechte- und Pflichten, z.B. Streikrecht, Gewissenhaftigkeit, Verschwiegenheit, Schadenersatzpflicht</a:t>
            </a:r>
            <a:endParaRPr lang="de-DE" dirty="0"/>
          </a:p>
        </p:txBody>
      </p:sp>
    </p:spTree>
    <p:extLst>
      <p:ext uri="{BB962C8B-B14F-4D97-AF65-F5344CB8AC3E}">
        <p14:creationId xmlns:p14="http://schemas.microsoft.com/office/powerpoint/2010/main" val="110391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618371" y="4674927"/>
            <a:ext cx="8025567" cy="13716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Einfacher Dienst z.B. Justizhauptwachtmeister			LG 1    A5-A9</a:t>
            </a:r>
          </a:p>
          <a:p>
            <a:pPr marL="285750" indent="-285750">
              <a:buFont typeface="Arial" panose="020B0604020202020204" pitchFamily="34" charset="0"/>
              <a:buChar char="•"/>
            </a:pPr>
            <a:r>
              <a:rPr lang="de-DE" dirty="0" smtClean="0"/>
              <a:t>Mittlerer Dienst z.B. </a:t>
            </a:r>
            <a:r>
              <a:rPr lang="de-DE" dirty="0" err="1" smtClean="0"/>
              <a:t>UdG</a:t>
            </a:r>
            <a:r>
              <a:rPr lang="de-DE" dirty="0" smtClean="0"/>
              <a:t>, Gerichtsvollzieher			LG 1    A6-A9</a:t>
            </a:r>
          </a:p>
          <a:p>
            <a:pPr marL="285750" indent="-285750">
              <a:buFont typeface="Arial" panose="020B0604020202020204" pitchFamily="34" charset="0"/>
              <a:buChar char="•"/>
            </a:pPr>
            <a:r>
              <a:rPr lang="de-DE" dirty="0" smtClean="0"/>
              <a:t>Gehobener Dienst z.B. Rechtspfleger, Amtsanwälte		LG 2    A9-A16</a:t>
            </a:r>
          </a:p>
          <a:p>
            <a:pPr marL="285750" indent="-285750">
              <a:buFont typeface="Arial" panose="020B0604020202020204" pitchFamily="34" charset="0"/>
              <a:buChar char="•"/>
            </a:pPr>
            <a:r>
              <a:rPr lang="de-DE" dirty="0" smtClean="0"/>
              <a:t>Höherer Dienst z. B. Richter Staatsanwälte			LG 2    R1-R10</a:t>
            </a:r>
            <a:endParaRPr lang="de-DE" dirty="0"/>
          </a:p>
        </p:txBody>
      </p:sp>
      <p:sp>
        <p:nvSpPr>
          <p:cNvPr id="7" name="Pfeil nach unten 6"/>
          <p:cNvSpPr/>
          <p:nvPr/>
        </p:nvSpPr>
        <p:spPr>
          <a:xfrm>
            <a:off x="1026580" y="3751414"/>
            <a:ext cx="484632" cy="978408"/>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618371" y="1890760"/>
            <a:ext cx="5194896" cy="2286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Ernennung durch Urkunde</a:t>
            </a:r>
          </a:p>
          <a:p>
            <a:pPr marL="285750" indent="-285750">
              <a:buFont typeface="Arial" panose="020B0604020202020204" pitchFamily="34" charset="0"/>
              <a:buChar char="•"/>
            </a:pPr>
            <a:r>
              <a:rPr lang="de-DE" sz="2000" dirty="0" smtClean="0"/>
              <a:t>Dienst- und Treueverhältnis</a:t>
            </a:r>
          </a:p>
          <a:p>
            <a:pPr marL="285750" indent="-285750">
              <a:buFont typeface="Arial" panose="020B0604020202020204" pitchFamily="34" charset="0"/>
              <a:buChar char="•"/>
            </a:pPr>
            <a:r>
              <a:rPr lang="de-DE" sz="2000" dirty="0" smtClean="0"/>
              <a:t>Lebenszeitprinzip</a:t>
            </a:r>
          </a:p>
          <a:p>
            <a:pPr marL="285750" indent="-285750">
              <a:buFont typeface="Arial" panose="020B0604020202020204" pitchFamily="34" charset="0"/>
              <a:buChar char="•"/>
            </a:pPr>
            <a:r>
              <a:rPr lang="de-DE" sz="2000" dirty="0" smtClean="0"/>
              <a:t>Alimentierung</a:t>
            </a:r>
          </a:p>
          <a:p>
            <a:pPr marL="285750" indent="-285750">
              <a:buFont typeface="Arial" panose="020B0604020202020204" pitchFamily="34" charset="0"/>
              <a:buChar char="•"/>
            </a:pPr>
            <a:r>
              <a:rPr lang="de-DE" sz="2000" dirty="0" smtClean="0"/>
              <a:t>Besoldung richtet sich nach Laufbahngruppe und Dienstalter</a:t>
            </a:r>
          </a:p>
        </p:txBody>
      </p:sp>
      <p:sp>
        <p:nvSpPr>
          <p:cNvPr id="18" name="Abgerundetes Rechteck 17"/>
          <p:cNvSpPr/>
          <p:nvPr/>
        </p:nvSpPr>
        <p:spPr>
          <a:xfrm>
            <a:off x="6324762" y="1883718"/>
            <a:ext cx="5194896" cy="22860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Arbeitsvertrag</a:t>
            </a:r>
          </a:p>
          <a:p>
            <a:pPr marL="285750" indent="-285750">
              <a:buFont typeface="Arial" panose="020B0604020202020204" pitchFamily="34" charset="0"/>
              <a:buChar char="•"/>
            </a:pPr>
            <a:r>
              <a:rPr lang="de-DE" sz="2000" dirty="0" smtClean="0"/>
              <a:t>Einstellung tätigkeitsbezogen</a:t>
            </a:r>
          </a:p>
          <a:p>
            <a:pPr marL="285750" indent="-285750">
              <a:buFont typeface="Arial" panose="020B0604020202020204" pitchFamily="34" charset="0"/>
              <a:buChar char="•"/>
            </a:pPr>
            <a:r>
              <a:rPr lang="de-DE" sz="2000" dirty="0" smtClean="0"/>
              <a:t>Entgelt laut Tarifvertag</a:t>
            </a:r>
          </a:p>
          <a:p>
            <a:pPr marL="285750" indent="-285750">
              <a:buFont typeface="Arial" panose="020B0604020202020204" pitchFamily="34" charset="0"/>
              <a:buChar char="•"/>
            </a:pPr>
            <a:r>
              <a:rPr lang="de-DE" sz="2000" dirty="0" smtClean="0"/>
              <a:t>Erfahrungs- und leistungsorientiert</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5" name="Abgerundetes Rechteck 14"/>
          <p:cNvSpPr/>
          <p:nvPr/>
        </p:nvSpPr>
        <p:spPr>
          <a:xfrm>
            <a:off x="6649307" y="1452670"/>
            <a:ext cx="4545807" cy="51933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Justizbeschäftigte</a:t>
            </a:r>
          </a:p>
        </p:txBody>
      </p:sp>
      <p:sp>
        <p:nvSpPr>
          <p:cNvPr id="9" name="Abgerundetes Rechteck 8"/>
          <p:cNvSpPr/>
          <p:nvPr/>
        </p:nvSpPr>
        <p:spPr>
          <a:xfrm>
            <a:off x="914400" y="1448073"/>
            <a:ext cx="4545807" cy="5193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Beamte</a:t>
            </a:r>
          </a:p>
        </p:txBody>
      </p:sp>
      <p:sp>
        <p:nvSpPr>
          <p:cNvPr id="13" name="Gefaltete Ecke 12"/>
          <p:cNvSpPr/>
          <p:nvPr/>
        </p:nvSpPr>
        <p:spPr>
          <a:xfrm rot="573765">
            <a:off x="8612906" y="4728347"/>
            <a:ext cx="1689105" cy="1694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latin typeface="MV Boli" panose="02000500030200090000" pitchFamily="2" charset="0"/>
                <a:cs typeface="MV Boli" panose="02000500030200090000" pitchFamily="2" charset="0"/>
              </a:rPr>
              <a:t>UdG</a:t>
            </a: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 153 V GVG</a:t>
            </a:r>
          </a:p>
          <a:p>
            <a:pPr algn="ctr"/>
            <a:r>
              <a:rPr lang="de-DE" b="1" dirty="0">
                <a:solidFill>
                  <a:schemeClr val="tx1"/>
                </a:solidFill>
                <a:latin typeface="MV Boli" panose="02000500030200090000" pitchFamily="2" charset="0"/>
                <a:cs typeface="MV Boli" panose="02000500030200090000" pitchFamily="2" charset="0"/>
              </a:rPr>
              <a:t>a</a:t>
            </a:r>
            <a:r>
              <a:rPr lang="de-DE" b="1" dirty="0" smtClean="0">
                <a:solidFill>
                  <a:schemeClr val="tx1"/>
                </a:solidFill>
                <a:latin typeface="MV Boli" panose="02000500030200090000" pitchFamily="2" charset="0"/>
                <a:cs typeface="MV Boli" panose="02000500030200090000" pitchFamily="2" charset="0"/>
              </a:rPr>
              <a:t>uch </a:t>
            </a:r>
            <a:r>
              <a:rPr lang="de-DE" b="1" dirty="0" err="1" smtClean="0">
                <a:solidFill>
                  <a:schemeClr val="tx1"/>
                </a:solidFill>
                <a:latin typeface="MV Boli" panose="02000500030200090000" pitchFamily="2" charset="0"/>
                <a:cs typeface="MV Boli" panose="02000500030200090000" pitchFamily="2" charset="0"/>
              </a:rPr>
              <a:t>JuFa</a:t>
            </a:r>
            <a:endParaRPr lang="de-DE"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5134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554724" y="839730"/>
            <a:ext cx="6517087"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Organe der Rechtspflege/Bedienstete der Justiz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05739" y="1246157"/>
            <a:ext cx="9767887" cy="186088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Bei den Gerichten und Staatsanwaltschaften findet man Personen, die in verschiedenen Funktionen tätig sind, nämlich im Wesentlichen Richter, Staatsanwälte, Amtsanwälte, Rechtspfleger, Urkundsbeamte der Geschäftsstelle (UdG.), Gerichtsvollzieher und Justizwachtmeister. Diese stehen in einem öffentlich-rechtlichen Dienst- und Treueverhältnis als Beamte oder Richter. Des Weiteren sind bei den Gerichten Justizfachangestellte als Beschäftigte tätig, die in der gleichen Funktion wie die Urkundsbeamten der Geschäftsstelle überwiegend in den Serviceeinheiten eingesetzt werden. </a:t>
            </a:r>
          </a:p>
          <a:p>
            <a:r>
              <a:rPr lang="de-DE"/>
              <a:t>Bei den Organen der Rechtspflege sind insbesondere drei Gruppen zu unterscheiden: </a:t>
            </a:r>
            <a:endParaRPr lang="de-DE" dirty="0"/>
          </a:p>
        </p:txBody>
      </p:sp>
      <p:sp>
        <p:nvSpPr>
          <p:cNvPr id="7" name="Abgerundetes Rechteck 6"/>
          <p:cNvSpPr/>
          <p:nvPr/>
        </p:nvSpPr>
        <p:spPr>
          <a:xfrm>
            <a:off x="1135780" y="3429000"/>
            <a:ext cx="9767886" cy="159618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Richter und Rechtspfleger </a:t>
            </a:r>
            <a:endParaRPr lang="de-DE" dirty="0"/>
          </a:p>
          <a:p>
            <a:r>
              <a:rPr lang="de-DE" dirty="0"/>
              <a:t>Hier ist noch einmal zu unterscheiden zwischen sachlicher und persönlicher Unabhängigkeit! </a:t>
            </a:r>
          </a:p>
          <a:p>
            <a:pPr marL="285750" indent="-285750">
              <a:buFont typeface="Arial" panose="020B0604020202020204" pitchFamily="34" charset="0"/>
              <a:buChar char="•"/>
            </a:pPr>
            <a:r>
              <a:rPr lang="de-DE" dirty="0" smtClean="0"/>
              <a:t>sachliche </a:t>
            </a:r>
            <a:r>
              <a:rPr lang="de-DE" dirty="0"/>
              <a:t>Unabhängigkeit: entscheidet selbstständig und nur dem Recht und Gesetz verpflichtet </a:t>
            </a:r>
          </a:p>
          <a:p>
            <a:pPr marL="285750" indent="-285750">
              <a:buFont typeface="Arial" panose="020B0604020202020204" pitchFamily="34" charset="0"/>
              <a:buChar char="•"/>
            </a:pPr>
            <a:r>
              <a:rPr lang="de-DE" dirty="0" smtClean="0"/>
              <a:t>persönliche </a:t>
            </a:r>
            <a:r>
              <a:rPr lang="de-DE" dirty="0"/>
              <a:t>Unabhängigkeit: besitzen nur Richter; alle anderen sind Beamte und als solche Weisungsempfänger/weisungsgebunden) </a:t>
            </a:r>
          </a:p>
        </p:txBody>
      </p:sp>
      <p:sp>
        <p:nvSpPr>
          <p:cNvPr id="8" name="Abgerundetes Rechteck 7"/>
          <p:cNvSpPr/>
          <p:nvPr/>
        </p:nvSpPr>
        <p:spPr>
          <a:xfrm>
            <a:off x="914400" y="3238654"/>
            <a:ext cx="4186989"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Unabhängige Organe der Rechtspflege </a:t>
            </a:r>
            <a:endParaRPr lang="de-DE"/>
          </a:p>
        </p:txBody>
      </p:sp>
      <p:sp>
        <p:nvSpPr>
          <p:cNvPr id="13" name="Abgerundetes Rechteck 12"/>
          <p:cNvSpPr/>
          <p:nvPr/>
        </p:nvSpPr>
        <p:spPr>
          <a:xfrm>
            <a:off x="1135780" y="5472420"/>
            <a:ext cx="9737846" cy="34818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Staatsanwälte, Amtsanwälte, U. d. G. (aJD/JFAng), Gerichtsvollzieher, Justizwachtmeister </a:t>
            </a:r>
            <a:endParaRPr lang="de-DE" dirty="0"/>
          </a:p>
        </p:txBody>
      </p:sp>
      <p:sp>
        <p:nvSpPr>
          <p:cNvPr id="12" name="Abgerundetes Rechteck 11"/>
          <p:cNvSpPr/>
          <p:nvPr/>
        </p:nvSpPr>
        <p:spPr>
          <a:xfrm>
            <a:off x="914400" y="5158517"/>
            <a:ext cx="4186989"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Organe der Rechtspflege </a:t>
            </a:r>
            <a:endParaRPr lang="de-DE"/>
          </a:p>
        </p:txBody>
      </p:sp>
      <p:sp>
        <p:nvSpPr>
          <p:cNvPr id="16" name="Abgerundetes Rechteck 15"/>
          <p:cNvSpPr/>
          <p:nvPr/>
        </p:nvSpPr>
        <p:spPr>
          <a:xfrm>
            <a:off x="1165820" y="6267834"/>
            <a:ext cx="9737846" cy="348183"/>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Alle anderen, wie Schöffen, ehrenamtliche Richter, Rechtsanwälte, Notare </a:t>
            </a:r>
          </a:p>
        </p:txBody>
      </p:sp>
      <p:sp>
        <p:nvSpPr>
          <p:cNvPr id="14" name="Abgerundetes Rechteck 13"/>
          <p:cNvSpPr/>
          <p:nvPr/>
        </p:nvSpPr>
        <p:spPr>
          <a:xfrm>
            <a:off x="914400" y="5965729"/>
            <a:ext cx="5029200" cy="3689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Weitere Organe der Rechtspflege/Bedienstete </a:t>
            </a:r>
            <a:endParaRPr lang="de-DE" dirty="0"/>
          </a:p>
        </p:txBody>
      </p:sp>
      <p:sp>
        <p:nvSpPr>
          <p:cNvPr id="17" name="Gefaltete Ecke 16"/>
          <p:cNvSpPr/>
          <p:nvPr/>
        </p:nvSpPr>
        <p:spPr>
          <a:xfrm rot="21265025">
            <a:off x="9903659" y="5211428"/>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sind auch Sie!</a:t>
            </a:r>
          </a:p>
        </p:txBody>
      </p:sp>
    </p:spTree>
    <p:extLst>
      <p:ext uri="{BB962C8B-B14F-4D97-AF65-F5344CB8AC3E}">
        <p14:creationId xmlns:p14="http://schemas.microsoft.com/office/powerpoint/2010/main" val="13020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Übersicht Organe der Rechtspflege/Bedienstete der Justiz bei den Gerichten und der Staatsanwaltschaft </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4042070840"/>
              </p:ext>
            </p:extLst>
          </p:nvPr>
        </p:nvGraphicFramePr>
        <p:xfrm>
          <a:off x="588446" y="761000"/>
          <a:ext cx="10892592" cy="4887425"/>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370840">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370840">
                <a:tc>
                  <a:txBody>
                    <a:bodyPr/>
                    <a:lstStyle/>
                    <a:p>
                      <a:r>
                        <a:rPr lang="de-DE" sz="1400" b="1" dirty="0" smtClean="0"/>
                        <a:t>Richter</a:t>
                      </a:r>
                      <a:endParaRPr lang="de-DE" sz="1400" b="1" dirty="0"/>
                    </a:p>
                  </a:txBody>
                  <a:tcPr/>
                </a:tc>
                <a:tc>
                  <a:txBody>
                    <a:bodyPr/>
                    <a:lstStyle/>
                    <a:p>
                      <a:r>
                        <a:rPr lang="de-DE" sz="1200" dirty="0" smtClean="0"/>
                        <a:t>Hochschulabschluss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1. jur. Staatsprüfung + 2 J. jur. Vorbereitungsdienst/2. jur. Staatsprüfung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Volljurist, 3. Gewalt im Staat, eigene </a:t>
                      </a:r>
                    </a:p>
                    <a:p>
                      <a:r>
                        <a:rPr lang="de-DE" sz="1200" b="0" i="0" u="none" strike="noStrike" kern="1200" baseline="0" dirty="0" smtClean="0">
                          <a:solidFill>
                            <a:schemeClr val="dk1"/>
                          </a:solidFill>
                          <a:latin typeface="+mn-lt"/>
                          <a:ea typeface="+mn-ea"/>
                          <a:cs typeface="+mn-cs"/>
                        </a:rPr>
                        <a:t>Richterbesoldung R1, R2… </a:t>
                      </a:r>
                    </a:p>
                    <a:p>
                      <a:r>
                        <a:rPr lang="de-DE" sz="1200" b="0" i="0" u="none" strike="noStrike" kern="1200" baseline="0" dirty="0" smtClean="0">
                          <a:solidFill>
                            <a:schemeClr val="dk1"/>
                          </a:solidFill>
                          <a:latin typeface="+mn-lt"/>
                          <a:ea typeface="+mn-ea"/>
                          <a:cs typeface="+mn-cs"/>
                        </a:rPr>
                        <a:t>Art.92, 97 GG, DRiG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Unabhängiges Organ der Rechtspflege 	</a:t>
                      </a:r>
                    </a:p>
                    <a:p>
                      <a:endParaRPr lang="de-DE" sz="1200" dirty="0"/>
                    </a:p>
                  </a:txBody>
                  <a:tcPr/>
                </a:tc>
                <a:extLst>
                  <a:ext uri="{0D108BD9-81ED-4DB2-BD59-A6C34878D82A}">
                    <a16:rowId xmlns:a16="http://schemas.microsoft.com/office/drawing/2014/main" val="11964861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Staatsanwälte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 - </a:t>
                      </a:r>
                    </a:p>
                    <a:p>
                      <a:r>
                        <a:rPr lang="de-DE" sz="1200" b="0" i="0" u="none" strike="noStrike" kern="1200" baseline="0" dirty="0" smtClean="0">
                          <a:solidFill>
                            <a:schemeClr val="dk1"/>
                          </a:solidFill>
                          <a:latin typeface="+mn-lt"/>
                          <a:ea typeface="+mn-ea"/>
                          <a:cs typeface="+mn-cs"/>
                        </a:rPr>
                        <a:t>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Volljurist, Beamter, Besoldung wie Richter; </a:t>
                      </a:r>
                    </a:p>
                    <a:p>
                      <a:r>
                        <a:rPr lang="de-DE" sz="1200" b="0" i="0" u="none" strike="noStrike" kern="1200" baseline="0" dirty="0" smtClean="0">
                          <a:solidFill>
                            <a:schemeClr val="dk1"/>
                          </a:solidFill>
                          <a:latin typeface="+mn-lt"/>
                          <a:ea typeface="+mn-ea"/>
                          <a:cs typeface="+mn-cs"/>
                        </a:rPr>
                        <a:t>§§ 141 ff. GVG und §§ 8, 9 AGGVG </a:t>
                      </a:r>
                    </a:p>
                    <a:p>
                      <a:r>
                        <a:rPr lang="de-DE" sz="1200" b="0" i="0" u="none" strike="noStrike" kern="1200" baseline="0" dirty="0" smtClean="0">
                          <a:solidFill>
                            <a:schemeClr val="dk1"/>
                          </a:solidFill>
                          <a:latin typeface="+mn-lt"/>
                          <a:ea typeface="+mn-ea"/>
                          <a:cs typeface="+mn-cs"/>
                        </a:rPr>
                        <a:t>Bei jedem Gericht soll eine Staatsanwaltschaft bestehen. </a:t>
                      </a:r>
                    </a:p>
                    <a:p>
                      <a:r>
                        <a:rPr lang="de-DE" sz="1200" b="0" i="0" u="none" strike="noStrike" kern="1200" baseline="0" dirty="0" smtClean="0">
                          <a:solidFill>
                            <a:schemeClr val="dk1"/>
                          </a:solidFill>
                          <a:latin typeface="+mn-lt"/>
                          <a:ea typeface="+mn-ea"/>
                          <a:cs typeface="+mn-cs"/>
                        </a:rPr>
                        <a:t>beim Amtsgericht – </a:t>
                      </a:r>
                      <a:r>
                        <a:rPr lang="de-DE" sz="1200" b="0" i="0" u="none" strike="noStrike" kern="1200" baseline="0" dirty="0" err="1" smtClean="0">
                          <a:solidFill>
                            <a:schemeClr val="dk1"/>
                          </a:solidFill>
                          <a:latin typeface="+mn-lt"/>
                          <a:ea typeface="+mn-ea"/>
                          <a:cs typeface="+mn-cs"/>
                        </a:rPr>
                        <a:t>StA</a:t>
                      </a:r>
                      <a:r>
                        <a:rPr lang="de-DE" sz="1200" b="0" i="0" u="none" strike="noStrike" kern="1200" baseline="0" dirty="0" smtClean="0">
                          <a:solidFill>
                            <a:schemeClr val="dk1"/>
                          </a:solidFill>
                          <a:latin typeface="+mn-lt"/>
                          <a:ea typeface="+mn-ea"/>
                          <a:cs typeface="+mn-cs"/>
                        </a:rPr>
                        <a:t> oder Amtsanwalt </a:t>
                      </a:r>
                    </a:p>
                    <a:p>
                      <a:r>
                        <a:rPr lang="de-DE" sz="1200" b="0" i="0" u="none" strike="noStrike" kern="1200" baseline="0" dirty="0" smtClean="0">
                          <a:solidFill>
                            <a:schemeClr val="dk1"/>
                          </a:solidFill>
                          <a:latin typeface="+mn-lt"/>
                          <a:ea typeface="+mn-ea"/>
                          <a:cs typeface="+mn-cs"/>
                        </a:rPr>
                        <a:t>beim Landgericht – </a:t>
                      </a:r>
                      <a:r>
                        <a:rPr lang="de-DE" sz="1200" b="0" i="0" u="none" strike="noStrike" kern="1200" baseline="0" dirty="0" err="1" smtClean="0">
                          <a:solidFill>
                            <a:schemeClr val="dk1"/>
                          </a:solidFill>
                          <a:latin typeface="+mn-lt"/>
                          <a:ea typeface="+mn-ea"/>
                          <a:cs typeface="+mn-cs"/>
                        </a:rPr>
                        <a:t>StA</a:t>
                      </a:r>
                      <a:r>
                        <a:rPr lang="de-DE" sz="1200" b="0" i="0" u="none" strike="noStrike" kern="1200" baseline="0" dirty="0" smtClean="0">
                          <a:solidFill>
                            <a:schemeClr val="dk1"/>
                          </a:solidFill>
                          <a:latin typeface="+mn-lt"/>
                          <a:ea typeface="+mn-ea"/>
                          <a:cs typeface="+mn-cs"/>
                        </a:rPr>
                        <a:t> </a:t>
                      </a:r>
                    </a:p>
                    <a:p>
                      <a:r>
                        <a:rPr lang="de-DE" sz="1200" b="0" i="0" u="none" strike="noStrike" kern="1200" baseline="0" dirty="0" smtClean="0">
                          <a:solidFill>
                            <a:schemeClr val="dk1"/>
                          </a:solidFill>
                          <a:latin typeface="+mn-lt"/>
                          <a:ea typeface="+mn-ea"/>
                          <a:cs typeface="+mn-cs"/>
                        </a:rPr>
                        <a:t>beim Kammergericht – Staatsanwalt </a:t>
                      </a:r>
                    </a:p>
                    <a:p>
                      <a:r>
                        <a:rPr lang="de-DE" sz="1200" b="0" i="0" u="none" strike="noStrike" kern="1200" baseline="0" dirty="0" smtClean="0">
                          <a:solidFill>
                            <a:schemeClr val="dk1"/>
                          </a:solidFill>
                          <a:latin typeface="+mn-lt"/>
                          <a:ea typeface="+mn-ea"/>
                          <a:cs typeface="+mn-cs"/>
                        </a:rPr>
                        <a:t>Aufgaben der Staatsanwaltschaft sind nicht im GVG geregelt.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weisungsgebunden, nicht unabhängig wie Richter 	</a:t>
                      </a:r>
                    </a:p>
                    <a:p>
                      <a:endParaRPr lang="de-DE" sz="1200" dirty="0"/>
                    </a:p>
                  </a:txBody>
                  <a:tcPr/>
                </a:tc>
                <a:extLst>
                  <a:ext uri="{0D108BD9-81ED-4DB2-BD59-A6C34878D82A}">
                    <a16:rowId xmlns:a16="http://schemas.microsoft.com/office/drawing/2014/main" val="1792975210"/>
                  </a:ext>
                </a:extLst>
              </a:tr>
              <a:tr h="1443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Rechtspfleger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Fachhochschulabschluss, </a:t>
                      </a:r>
                    </a:p>
                    <a:p>
                      <a:r>
                        <a:rPr lang="de-DE" sz="1200" b="0" i="0" u="none" strike="noStrike" kern="1200" baseline="0" dirty="0" smtClean="0">
                          <a:solidFill>
                            <a:schemeClr val="dk1"/>
                          </a:solidFill>
                          <a:latin typeface="+mn-lt"/>
                          <a:ea typeface="+mn-ea"/>
                          <a:cs typeface="+mn-cs"/>
                        </a:rPr>
                        <a:t>3 J. Studium an der FHWR, </a:t>
                      </a:r>
                    </a:p>
                    <a:p>
                      <a:r>
                        <a:rPr lang="de-DE" sz="1200" b="0" i="0" u="none" strike="noStrike" kern="1200" baseline="0" dirty="0" smtClean="0">
                          <a:solidFill>
                            <a:schemeClr val="dk1"/>
                          </a:solidFill>
                          <a:latin typeface="+mn-lt"/>
                          <a:ea typeface="+mn-ea"/>
                          <a:cs typeface="+mn-cs"/>
                        </a:rPr>
                        <a:t>Abschluss: Diplomrechtspfleger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gehobenen Dienstes = Laufbahngruppe 2, Beamtenbesoldung A9/A13S </a:t>
                      </a:r>
                    </a:p>
                    <a:p>
                      <a:r>
                        <a:rPr lang="de-DE" sz="1200" b="0" i="0" u="none" strike="noStrike" kern="1200" baseline="0" dirty="0" err="1" smtClean="0">
                          <a:solidFill>
                            <a:schemeClr val="dk1"/>
                          </a:solidFill>
                          <a:latin typeface="+mn-lt"/>
                          <a:ea typeface="+mn-ea"/>
                          <a:cs typeface="+mn-cs"/>
                        </a:rPr>
                        <a:t>Rechtspflegergesetz</a:t>
                      </a:r>
                      <a:r>
                        <a:rPr lang="de-DE" sz="1200" b="0" i="0" u="none" strike="noStrike" kern="1200" baseline="0" dirty="0" smtClean="0">
                          <a:solidFill>
                            <a:schemeClr val="dk1"/>
                          </a:solidFill>
                          <a:latin typeface="+mn-lt"/>
                          <a:ea typeface="+mn-ea"/>
                          <a:cs typeface="+mn-cs"/>
                        </a:rPr>
                        <a:t> (RPflG) </a:t>
                      </a:r>
                    </a:p>
                    <a:p>
                      <a:r>
                        <a:rPr lang="de-DE" sz="1200" b="0" i="0" u="none" strike="noStrike" kern="1200" baseline="0" dirty="0" smtClean="0">
                          <a:solidFill>
                            <a:schemeClr val="dk1"/>
                          </a:solidFill>
                          <a:latin typeface="+mn-lt"/>
                          <a:ea typeface="+mn-ea"/>
                          <a:cs typeface="+mn-cs"/>
                        </a:rPr>
                        <a:t>Landesbeamtengesetz (LBG) </a:t>
                      </a:r>
                    </a:p>
                    <a:p>
                      <a:r>
                        <a:rPr lang="de-DE" sz="1200" b="0" i="0" u="none" strike="noStrike" kern="1200" baseline="0" dirty="0" smtClean="0">
                          <a:solidFill>
                            <a:schemeClr val="dk1"/>
                          </a:solidFill>
                          <a:latin typeface="+mn-lt"/>
                          <a:ea typeface="+mn-ea"/>
                          <a:cs typeface="+mn-cs"/>
                        </a:rPr>
                        <a:t>Beamtenstatusgesetz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bl>
          </a:graphicData>
        </a:graphic>
      </p:graphicFrame>
      <p:sp>
        <p:nvSpPr>
          <p:cNvPr id="7" name="Gefaltete Ecke 6"/>
          <p:cNvSpPr/>
          <p:nvPr/>
        </p:nvSpPr>
        <p:spPr>
          <a:xfrm>
            <a:off x="1181869" y="4972049"/>
            <a:ext cx="1818506" cy="17955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Rechtspfleger sind unabhängig</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9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RpflG</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21306554">
            <a:off x="9948281" y="1559172"/>
            <a:ext cx="1818506" cy="17955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Richter sind unabhängig</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Art 97 GG</a:t>
            </a:r>
          </a:p>
        </p:txBody>
      </p:sp>
    </p:spTree>
    <p:extLst>
      <p:ext uri="{BB962C8B-B14F-4D97-AF65-F5344CB8AC3E}">
        <p14:creationId xmlns:p14="http://schemas.microsoft.com/office/powerpoint/2010/main" val="338560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Übersicht Organe der Rechtspflege/Bedienstete der Justiz bei den Gerichten und der Staatsanwaltschaft </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1659244225"/>
              </p:ext>
            </p:extLst>
          </p:nvPr>
        </p:nvGraphicFramePr>
        <p:xfrm>
          <a:off x="588446" y="488284"/>
          <a:ext cx="10892592" cy="6165289"/>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539089">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441522">
                <a:tc>
                  <a:txBody>
                    <a:bodyPr/>
                    <a:lstStyle/>
                    <a:p>
                      <a:r>
                        <a:rPr lang="de-DE" sz="1400" b="1" i="0" u="none" strike="noStrike" kern="1200" baseline="0" dirty="0" smtClean="0">
                          <a:solidFill>
                            <a:schemeClr val="dk1"/>
                          </a:solidFill>
                          <a:latin typeface="+mn-lt"/>
                          <a:ea typeface="+mn-ea"/>
                          <a:cs typeface="+mn-cs"/>
                        </a:rPr>
                        <a:t>Amtsanwälte </a:t>
                      </a:r>
                      <a:r>
                        <a:rPr lang="de-DE" sz="1400" b="0" i="0" u="none" strike="noStrike" kern="1200" baseline="0" dirty="0" smtClean="0">
                          <a:solidFill>
                            <a:schemeClr val="dk1"/>
                          </a:solidFill>
                          <a:latin typeface="+mn-lt"/>
                          <a:ea typeface="+mn-ea"/>
                          <a:cs typeface="+mn-cs"/>
                        </a:rPr>
                        <a:t>	</a:t>
                      </a:r>
                    </a:p>
                  </a:txBody>
                  <a:tcPr/>
                </a:tc>
                <a:tc>
                  <a:txBody>
                    <a:bodyPr/>
                    <a:lstStyle/>
                    <a:p>
                      <a:r>
                        <a:rPr lang="de-DE" sz="1200" b="0" i="0" u="none" strike="noStrike" kern="1200" baseline="0" dirty="0" smtClean="0">
                          <a:solidFill>
                            <a:schemeClr val="dk1"/>
                          </a:solidFill>
                          <a:latin typeface="+mn-lt"/>
                          <a:ea typeface="+mn-ea"/>
                          <a:cs typeface="+mn-cs"/>
                        </a:rPr>
                        <a:t>- Wie Rechtspfleger – </a:t>
                      </a:r>
                    </a:p>
                    <a:p>
                      <a:r>
                        <a:rPr lang="de-DE" sz="1200" b="0" i="0" u="none" strike="noStrike" kern="1200" baseline="0" dirty="0" smtClean="0">
                          <a:solidFill>
                            <a:schemeClr val="dk1"/>
                          </a:solidFill>
                          <a:latin typeface="+mn-lt"/>
                          <a:ea typeface="+mn-ea"/>
                          <a:cs typeface="+mn-cs"/>
                        </a:rPr>
                        <a:t>+ 1. J. Zusatzausbildung 	</a:t>
                      </a:r>
                    </a:p>
                  </a:txBody>
                  <a:tcPr/>
                </a:tc>
                <a:tc>
                  <a:txBody>
                    <a:bodyPr/>
                    <a:lstStyle/>
                    <a:p>
                      <a:r>
                        <a:rPr lang="de-DE" sz="1200" b="0" i="0" u="none" strike="noStrike" kern="1200" baseline="0" dirty="0" smtClean="0">
                          <a:solidFill>
                            <a:schemeClr val="dk1"/>
                          </a:solidFill>
                          <a:latin typeface="+mn-lt"/>
                          <a:ea typeface="+mn-ea"/>
                          <a:cs typeface="+mn-cs"/>
                        </a:rPr>
                        <a:t>Beamte des gehobenen Dienstes = Laufbahngruppe 2 	</a:t>
                      </a:r>
                    </a:p>
                  </a:txBody>
                  <a:tcPr/>
                </a:tc>
                <a:tc>
                  <a:txBody>
                    <a:bodyPr/>
                    <a:lstStyle/>
                    <a:p>
                      <a:endParaRPr lang="de-DE" sz="1200" dirty="0"/>
                    </a:p>
                  </a:txBody>
                  <a:tcPr/>
                </a:tc>
                <a:extLst>
                  <a:ext uri="{0D108BD9-81ED-4DB2-BD59-A6C34878D82A}">
                    <a16:rowId xmlns:a16="http://schemas.microsoft.com/office/drawing/2014/main" val="1196486158"/>
                  </a:ext>
                </a:extLst>
              </a:tr>
              <a:tr h="1694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Urkundsbeamter der Geschäftsstelle – </a:t>
                      </a:r>
                      <a:r>
                        <a:rPr lang="de-DE" sz="1400" b="1" i="0" u="none" strike="noStrike" kern="1200" baseline="0" dirty="0" err="1" smtClean="0">
                          <a:solidFill>
                            <a:schemeClr val="dk1"/>
                          </a:solidFill>
                          <a:latin typeface="+mn-lt"/>
                          <a:ea typeface="+mn-ea"/>
                          <a:cs typeface="+mn-cs"/>
                        </a:rPr>
                        <a:t>UdG</a:t>
                      </a:r>
                      <a:r>
                        <a:rPr lang="de-DE" sz="1400" b="1" i="0" u="none" strike="noStrike" kern="1200" baseline="0" dirty="0" smtClean="0">
                          <a:solidFill>
                            <a:schemeClr val="dk1"/>
                          </a:solidFill>
                          <a:latin typeface="+mn-lt"/>
                          <a:ea typeface="+mn-ea"/>
                          <a:cs typeface="+mn-cs"/>
                        </a:rPr>
                        <a:t>. Justizfachangestellte/ Allgemeiner Justizdienst </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Mittlerer Schulabschluss bzw. Abitur</a:t>
                      </a:r>
                    </a:p>
                    <a:p>
                      <a:r>
                        <a:rPr lang="de-DE" sz="1200" b="0" i="0" u="none" strike="noStrike" kern="1200" baseline="0" dirty="0" smtClean="0">
                          <a:solidFill>
                            <a:schemeClr val="dk1"/>
                          </a:solidFill>
                          <a:latin typeface="+mn-lt"/>
                          <a:ea typeface="+mn-ea"/>
                          <a:cs typeface="+mn-cs"/>
                        </a:rPr>
                        <a:t>+ 3 J. Ausbildung als Justizfachangestellte/r (</a:t>
                      </a:r>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 Verkürzung möglich</a:t>
                      </a:r>
                    </a:p>
                    <a:p>
                      <a:r>
                        <a:rPr lang="de-DE" sz="1200" b="0" i="0" u="none" strike="noStrike" kern="1200" baseline="0" dirty="0" smtClean="0">
                          <a:solidFill>
                            <a:schemeClr val="dk1"/>
                          </a:solidFill>
                          <a:latin typeface="+mn-lt"/>
                          <a:ea typeface="+mn-ea"/>
                          <a:cs typeface="+mn-cs"/>
                        </a:rPr>
                        <a:t>Ab Sept. 2019: 2 J. Ausbildung Allgemeiner Justizdienst(</a:t>
                      </a:r>
                      <a:r>
                        <a:rPr lang="de-DE" sz="1200" b="0" i="0" u="none" strike="noStrike" kern="1200" baseline="0" dirty="0" err="1" smtClean="0">
                          <a:solidFill>
                            <a:schemeClr val="dk1"/>
                          </a:solidFill>
                          <a:latin typeface="+mn-lt"/>
                          <a:ea typeface="+mn-ea"/>
                          <a:cs typeface="+mn-cs"/>
                        </a:rPr>
                        <a:t>aJD</a:t>
                      </a:r>
                      <a:r>
                        <a:rPr lang="de-DE" sz="1200" b="0" i="0" u="none" strike="noStrike" kern="1200" baseline="0" dirty="0" smtClean="0">
                          <a:solidFill>
                            <a:schemeClr val="dk1"/>
                          </a:solidFill>
                          <a:latin typeface="+mn-lt"/>
                          <a:ea typeface="+mn-ea"/>
                          <a:cs typeface="+mn-cs"/>
                        </a:rPr>
                        <a:t>)/ehem. Mittlerer Justizdienst/Justizsekretär</a:t>
                      </a:r>
                      <a:endParaRPr lang="de-DE" sz="1200" dirty="0"/>
                    </a:p>
                  </a:txBody>
                  <a:tcPr/>
                </a:tc>
                <a:tc>
                  <a:txBody>
                    <a:bodyPr/>
                    <a:lstStyle/>
                    <a:p>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 Justizbeschäftigte, Vergütung nach Tarifvertrag – Entgeltstufen E 6/E8</a:t>
                      </a:r>
                    </a:p>
                    <a:p>
                      <a:r>
                        <a:rPr lang="de-DE" sz="1200" b="0" i="0" u="none" strike="noStrike" kern="1200" baseline="0" dirty="0" smtClean="0">
                          <a:solidFill>
                            <a:schemeClr val="dk1"/>
                          </a:solidFill>
                          <a:latin typeface="+mn-lt"/>
                          <a:ea typeface="+mn-ea"/>
                          <a:cs typeface="+mn-cs"/>
                        </a:rPr>
                        <a:t>TV-L, </a:t>
                      </a:r>
                      <a:r>
                        <a:rPr lang="de-DE" sz="1200" b="0" i="0" u="none" strike="noStrike" kern="1200" baseline="0" dirty="0" err="1" smtClean="0">
                          <a:solidFill>
                            <a:schemeClr val="dk1"/>
                          </a:solidFill>
                          <a:latin typeface="+mn-lt"/>
                          <a:ea typeface="+mn-ea"/>
                          <a:cs typeface="+mn-cs"/>
                        </a:rPr>
                        <a:t>TVöL</a:t>
                      </a:r>
                      <a:r>
                        <a:rPr lang="de-DE" sz="1200" b="0" i="0" u="none" strike="noStrike" kern="1200" baseline="0" dirty="0" smtClean="0">
                          <a:solidFill>
                            <a:schemeClr val="dk1"/>
                          </a:solidFill>
                          <a:latin typeface="+mn-lt"/>
                          <a:ea typeface="+mn-ea"/>
                          <a:cs typeface="+mn-cs"/>
                        </a:rPr>
                        <a:t>; § 153 GVG</a:t>
                      </a:r>
                    </a:p>
                    <a:p>
                      <a:r>
                        <a:rPr lang="de-DE" sz="1200" b="0" i="0" u="none" strike="noStrike" kern="1200" baseline="0" dirty="0" smtClean="0">
                          <a:solidFill>
                            <a:schemeClr val="dk1"/>
                          </a:solidFill>
                          <a:latin typeface="+mn-lt"/>
                          <a:ea typeface="+mn-ea"/>
                          <a:cs typeface="+mn-cs"/>
                        </a:rPr>
                        <a:t>Beamte des ehem. mittleren Dienstes = Laufbahngruppe 1, Beamtenbesoldung A 6 – A 9S</a:t>
                      </a:r>
                    </a:p>
                    <a:p>
                      <a:r>
                        <a:rPr lang="de-DE" sz="1200" b="0" i="0" u="none" strike="noStrike" kern="1200" baseline="0" dirty="0" smtClean="0">
                          <a:solidFill>
                            <a:schemeClr val="dk1"/>
                          </a:solidFill>
                          <a:latin typeface="+mn-lt"/>
                          <a:ea typeface="+mn-ea"/>
                          <a:cs typeface="+mn-cs"/>
                        </a:rPr>
                        <a:t>Landesbeamtengesetz (LBG)</a:t>
                      </a:r>
                    </a:p>
                    <a:p>
                      <a:r>
                        <a:rPr lang="de-DE" sz="1200" b="0" i="0" u="none" strike="noStrike" kern="1200" baseline="0" dirty="0" smtClean="0">
                          <a:solidFill>
                            <a:schemeClr val="dk1"/>
                          </a:solidFill>
                          <a:latin typeface="+mn-lt"/>
                          <a:ea typeface="+mn-ea"/>
                          <a:cs typeface="+mn-cs"/>
                        </a:rPr>
                        <a:t>Beamtenstatusgesetz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weisungsgebunden, nicht unabhängig wie Richter 	</a:t>
                      </a:r>
                    </a:p>
                    <a:p>
                      <a:endParaRPr lang="de-DE" sz="1200" dirty="0"/>
                    </a:p>
                  </a:txBody>
                  <a:tcPr/>
                </a:tc>
                <a:extLst>
                  <a:ext uri="{0D108BD9-81ED-4DB2-BD59-A6C34878D82A}">
                    <a16:rowId xmlns:a16="http://schemas.microsoft.com/office/drawing/2014/main" val="1792975210"/>
                  </a:ext>
                </a:extLst>
              </a:tr>
              <a:tr h="1334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Gerichtsvollzieher </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Ausbildung wie </a:t>
                      </a:r>
                      <a:r>
                        <a:rPr lang="de-DE" sz="1200" b="0" i="0" u="none" strike="noStrike" kern="1200" baseline="0" dirty="0" err="1" smtClean="0">
                          <a:solidFill>
                            <a:schemeClr val="dk1"/>
                          </a:solidFill>
                          <a:latin typeface="+mn-lt"/>
                          <a:ea typeface="+mn-ea"/>
                          <a:cs typeface="+mn-cs"/>
                        </a:rPr>
                        <a:t>JFAng</a:t>
                      </a:r>
                      <a:r>
                        <a:rPr lang="de-DE" sz="1200" b="0" i="0" u="none" strike="noStrike" kern="1200" baseline="0" dirty="0" smtClean="0">
                          <a:solidFill>
                            <a:schemeClr val="dk1"/>
                          </a:solidFill>
                          <a:latin typeface="+mn-lt"/>
                          <a:ea typeface="+mn-ea"/>
                          <a:cs typeface="+mn-cs"/>
                        </a:rPr>
                        <a:t>./</a:t>
                      </a:r>
                      <a:r>
                        <a:rPr lang="de-DE" sz="1200" b="0" i="0" u="none" strike="noStrike" kern="1200" baseline="0" dirty="0" err="1" smtClean="0">
                          <a:solidFill>
                            <a:schemeClr val="dk1"/>
                          </a:solidFill>
                          <a:latin typeface="+mn-lt"/>
                          <a:ea typeface="+mn-ea"/>
                          <a:cs typeface="+mn-cs"/>
                        </a:rPr>
                        <a:t>aJD</a:t>
                      </a:r>
                      <a:endParaRPr lang="de-DE" sz="1200" b="0" i="0" u="none" strike="noStrike" kern="1200" baseline="0" dirty="0" smtClean="0">
                        <a:solidFill>
                          <a:schemeClr val="dk1"/>
                        </a:solidFill>
                        <a:latin typeface="+mn-lt"/>
                        <a:ea typeface="+mn-ea"/>
                        <a:cs typeface="+mn-cs"/>
                      </a:endParaRPr>
                    </a:p>
                    <a:p>
                      <a:r>
                        <a:rPr lang="de-DE" sz="1200" b="0" i="0" u="none" strike="noStrike" kern="1200" baseline="0" dirty="0" smtClean="0">
                          <a:solidFill>
                            <a:schemeClr val="dk1"/>
                          </a:solidFill>
                          <a:latin typeface="+mn-lt"/>
                          <a:ea typeface="+mn-ea"/>
                          <a:cs typeface="+mn-cs"/>
                        </a:rPr>
                        <a:t>+ 1,5 J. Zusatzausbildung	</a:t>
                      </a:r>
                    </a:p>
                    <a:p>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ehem. mittleren Dienstes = Laufbahngruppe 1, Beamtenbesoldung A 8;</a:t>
                      </a:r>
                    </a:p>
                    <a:p>
                      <a:r>
                        <a:rPr lang="de-DE" sz="1200" b="0" i="0" u="none" strike="noStrike" kern="1200" baseline="0" dirty="0" smtClean="0">
                          <a:solidFill>
                            <a:schemeClr val="dk1"/>
                          </a:solidFill>
                          <a:latin typeface="+mn-lt"/>
                          <a:ea typeface="+mn-ea"/>
                          <a:cs typeface="+mn-cs"/>
                        </a:rPr>
                        <a:t>§§ 154, 155 GVG und § 12 AGGVG</a:t>
                      </a:r>
                    </a:p>
                    <a:p>
                      <a:r>
                        <a:rPr lang="de-DE" sz="1200" b="0" i="0" u="none" strike="noStrike" kern="1200" baseline="0" dirty="0" smtClean="0">
                          <a:solidFill>
                            <a:schemeClr val="dk1"/>
                          </a:solidFill>
                          <a:latin typeface="+mn-lt"/>
                          <a:ea typeface="+mn-ea"/>
                          <a:cs typeface="+mn-cs"/>
                        </a:rPr>
                        <a:t>Gerichtsvollzieherordnung Berlin</a:t>
                      </a:r>
                    </a:p>
                    <a:p>
                      <a:r>
                        <a:rPr lang="de-DE" sz="1200" b="0" i="0" u="none" strike="noStrike" kern="1200" baseline="0" dirty="0" smtClean="0">
                          <a:solidFill>
                            <a:schemeClr val="dk1"/>
                          </a:solidFill>
                          <a:latin typeface="+mn-lt"/>
                          <a:ea typeface="+mn-ea"/>
                          <a:cs typeface="+mn-cs"/>
                        </a:rPr>
                        <a:t>Geschäftsanweisung für Gerichtsvollzieher</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r h="20536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Justizhauptwachtmeister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dirty="0" smtClean="0"/>
                        <a:t>Ausbildungsdauer von mindestens 6 Monaten, der Vorbereitungsdienst umfasst einen Fachlehrgang und eine praktische Unterweisung an einem Gericht</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Beamte des ehem. Einfachen Justizdienstes = Einstiegsamt A 4, Beförderung zum 1. Justizhauptwachtmeister </a:t>
                      </a:r>
                    </a:p>
                    <a:p>
                      <a:r>
                        <a:rPr lang="de-DE" sz="1200" b="0" i="0" u="none" strike="noStrike" kern="1200" baseline="0" dirty="0" smtClean="0">
                          <a:solidFill>
                            <a:schemeClr val="dk1"/>
                          </a:solidFill>
                          <a:latin typeface="+mn-lt"/>
                          <a:ea typeface="+mn-ea"/>
                          <a:cs typeface="+mn-cs"/>
                        </a:rPr>
                        <a:t>möglich; </a:t>
                      </a:r>
                    </a:p>
                    <a:p>
                      <a:r>
                        <a:rPr lang="de-DE" sz="1200" b="0" i="0" u="none" strike="noStrike" kern="1200" baseline="0" dirty="0" smtClean="0">
                          <a:solidFill>
                            <a:schemeClr val="dk1"/>
                          </a:solidFill>
                          <a:latin typeface="+mn-lt"/>
                          <a:ea typeface="+mn-ea"/>
                          <a:cs typeface="+mn-cs"/>
                        </a:rPr>
                        <a:t>Dienstordnung für den Justizwachtmeisterdienst </a:t>
                      </a:r>
                    </a:p>
                    <a:p>
                      <a:r>
                        <a:rPr lang="de-DE" sz="1200" b="0" i="0" u="none" strike="noStrike" kern="1200" baseline="0" dirty="0" smtClean="0">
                          <a:solidFill>
                            <a:schemeClr val="dk1"/>
                          </a:solidFill>
                          <a:latin typeface="+mn-lt"/>
                          <a:ea typeface="+mn-ea"/>
                          <a:cs typeface="+mn-cs"/>
                        </a:rPr>
                        <a:t>Landesbeamtengesetz (LBG) </a:t>
                      </a:r>
                    </a:p>
                    <a:p>
                      <a:r>
                        <a:rPr lang="de-DE" sz="1200" b="0" i="0" u="none" strike="noStrike" kern="1200" baseline="0" dirty="0" err="1" smtClean="0">
                          <a:solidFill>
                            <a:schemeClr val="dk1"/>
                          </a:solidFill>
                          <a:latin typeface="+mn-lt"/>
                          <a:ea typeface="+mn-ea"/>
                          <a:cs typeface="+mn-cs"/>
                        </a:rPr>
                        <a:t>Beamtennstatusgesetz</a:t>
                      </a:r>
                      <a:r>
                        <a:rPr lang="de-DE" sz="1200" b="0" i="0" u="none" strike="noStrike" kern="1200" baseline="0" dirty="0" smtClean="0">
                          <a:solidFill>
                            <a:schemeClr val="dk1"/>
                          </a:solidFill>
                          <a:latin typeface="+mn-lt"/>
                          <a:ea typeface="+mn-ea"/>
                          <a:cs typeface="+mn-cs"/>
                        </a:rPr>
                        <a:t> (</a:t>
                      </a:r>
                      <a:r>
                        <a:rPr lang="de-DE" sz="1200" b="0" i="0" u="none" strike="noStrike" kern="1200" baseline="0" dirty="0" err="1" smtClean="0">
                          <a:solidFill>
                            <a:schemeClr val="dk1"/>
                          </a:solidFill>
                          <a:latin typeface="+mn-lt"/>
                          <a:ea typeface="+mn-ea"/>
                          <a:cs typeface="+mn-cs"/>
                        </a:rPr>
                        <a:t>BeamtStG</a:t>
                      </a:r>
                      <a:r>
                        <a:rPr lang="de-DE" sz="1200" b="0" i="0" u="none" strike="noStrike" kern="1200" baseline="0" dirty="0" smtClean="0">
                          <a:solidFill>
                            <a:schemeClr val="dk1"/>
                          </a:solidFill>
                          <a:latin typeface="+mn-lt"/>
                          <a:ea typeface="+mn-ea"/>
                          <a:cs typeface="+mn-cs"/>
                        </a:rPr>
                        <a:t>) 	</a:t>
                      </a:r>
                    </a:p>
                    <a:p>
                      <a:endParaRPr lang="de-DE" sz="1200" dirty="0"/>
                    </a:p>
                  </a:txBody>
                  <a:tcPr/>
                </a:tc>
                <a:tc>
                  <a:txBody>
                    <a:bodyPr/>
                    <a:lstStyle/>
                    <a:p>
                      <a:endParaRPr lang="de-DE" sz="1200" dirty="0"/>
                    </a:p>
                  </a:txBody>
                  <a:tcPr/>
                </a:tc>
                <a:extLst>
                  <a:ext uri="{0D108BD9-81ED-4DB2-BD59-A6C34878D82A}">
                    <a16:rowId xmlns:a16="http://schemas.microsoft.com/office/drawing/2014/main" val="3931419495"/>
                  </a:ext>
                </a:extLst>
              </a:tr>
            </a:tbl>
          </a:graphicData>
        </a:graphic>
      </p:graphicFrame>
      <p:sp>
        <p:nvSpPr>
          <p:cNvPr id="17" name="Gefaltete Ecke 16"/>
          <p:cNvSpPr/>
          <p:nvPr/>
        </p:nvSpPr>
        <p:spPr>
          <a:xfrm rot="190160">
            <a:off x="9884861" y="2035091"/>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ist Ihre Laufbahn!</a:t>
            </a:r>
          </a:p>
        </p:txBody>
      </p:sp>
    </p:spTree>
    <p:extLst>
      <p:ext uri="{BB962C8B-B14F-4D97-AF65-F5344CB8AC3E}">
        <p14:creationId xmlns:p14="http://schemas.microsoft.com/office/powerpoint/2010/main" val="127637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weitere </a:t>
            </a:r>
            <a:r>
              <a:rPr lang="de-DE" b="1" dirty="0"/>
              <a:t>Organe der </a:t>
            </a:r>
            <a:r>
              <a:rPr lang="de-DE" b="1" dirty="0" smtClean="0"/>
              <a:t>Rechtspflege</a:t>
            </a:r>
            <a:endParaRPr lang="de-DE" sz="2400" dirty="0"/>
          </a:p>
        </p:txBody>
      </p:sp>
      <p:graphicFrame>
        <p:nvGraphicFramePr>
          <p:cNvPr id="2" name="Tabelle 1"/>
          <p:cNvGraphicFramePr>
            <a:graphicFrameLocks noGrp="1"/>
          </p:cNvGraphicFramePr>
          <p:nvPr>
            <p:extLst>
              <p:ext uri="{D42A27DB-BD31-4B8C-83A1-F6EECF244321}">
                <p14:modId xmlns:p14="http://schemas.microsoft.com/office/powerpoint/2010/main" val="574268458"/>
              </p:ext>
            </p:extLst>
          </p:nvPr>
        </p:nvGraphicFramePr>
        <p:xfrm>
          <a:off x="588446" y="577084"/>
          <a:ext cx="10892592" cy="5814630"/>
        </p:xfrm>
        <a:graphic>
          <a:graphicData uri="http://schemas.openxmlformats.org/drawingml/2006/table">
            <a:tbl>
              <a:tblPr firstRow="1" bandRow="1">
                <a:tableStyleId>{F5AB1C69-6EDB-4FF4-983F-18BD219EF322}</a:tableStyleId>
              </a:tblPr>
              <a:tblGrid>
                <a:gridCol w="2723148">
                  <a:extLst>
                    <a:ext uri="{9D8B030D-6E8A-4147-A177-3AD203B41FA5}">
                      <a16:colId xmlns:a16="http://schemas.microsoft.com/office/drawing/2014/main" val="2848637822"/>
                    </a:ext>
                  </a:extLst>
                </a:gridCol>
                <a:gridCol w="2723148">
                  <a:extLst>
                    <a:ext uri="{9D8B030D-6E8A-4147-A177-3AD203B41FA5}">
                      <a16:colId xmlns:a16="http://schemas.microsoft.com/office/drawing/2014/main" val="905256265"/>
                    </a:ext>
                  </a:extLst>
                </a:gridCol>
                <a:gridCol w="2723148">
                  <a:extLst>
                    <a:ext uri="{9D8B030D-6E8A-4147-A177-3AD203B41FA5}">
                      <a16:colId xmlns:a16="http://schemas.microsoft.com/office/drawing/2014/main" val="1924167231"/>
                    </a:ext>
                  </a:extLst>
                </a:gridCol>
                <a:gridCol w="2723148">
                  <a:extLst>
                    <a:ext uri="{9D8B030D-6E8A-4147-A177-3AD203B41FA5}">
                      <a16:colId xmlns:a16="http://schemas.microsoft.com/office/drawing/2014/main" val="431145869"/>
                    </a:ext>
                  </a:extLst>
                </a:gridCol>
              </a:tblGrid>
              <a:tr h="477696">
                <a:tc>
                  <a:txBody>
                    <a:bodyPr/>
                    <a:lstStyle/>
                    <a:p>
                      <a:r>
                        <a:rPr lang="de-DE" sz="1400" dirty="0" smtClean="0"/>
                        <a:t>Bedienstete</a:t>
                      </a:r>
                      <a:endParaRPr lang="de-DE" sz="1400" dirty="0"/>
                    </a:p>
                  </a:txBody>
                  <a:tcPr/>
                </a:tc>
                <a:tc>
                  <a:txBody>
                    <a:bodyPr/>
                    <a:lstStyle/>
                    <a:p>
                      <a:r>
                        <a:rPr lang="de-DE" sz="1400" dirty="0" smtClean="0"/>
                        <a:t>Vorbildung/Ausbildung/</a:t>
                      </a:r>
                    </a:p>
                    <a:p>
                      <a:r>
                        <a:rPr lang="de-DE" sz="1400" dirty="0" smtClean="0"/>
                        <a:t>Vorbereitungsdienst</a:t>
                      </a:r>
                      <a:endParaRPr lang="de-DE" sz="1400" dirty="0"/>
                    </a:p>
                  </a:txBody>
                  <a:tcPr/>
                </a:tc>
                <a:tc>
                  <a:txBody>
                    <a:bodyPr/>
                    <a:lstStyle/>
                    <a:p>
                      <a:r>
                        <a:rPr lang="de-DE" sz="1400" dirty="0" smtClean="0"/>
                        <a:t>Status/Laufbahn/</a:t>
                      </a:r>
                    </a:p>
                    <a:p>
                      <a:r>
                        <a:rPr lang="de-DE" sz="1400" dirty="0" smtClean="0"/>
                        <a:t>Besoldung/Vergütung</a:t>
                      </a:r>
                      <a:endParaRPr lang="de-DE" sz="1400" dirty="0"/>
                    </a:p>
                  </a:txBody>
                  <a:tcPr/>
                </a:tc>
                <a:tc>
                  <a:txBody>
                    <a:bodyPr/>
                    <a:lstStyle/>
                    <a:p>
                      <a:r>
                        <a:rPr lang="de-DE" sz="1400" dirty="0" smtClean="0"/>
                        <a:t>Anmerkung</a:t>
                      </a:r>
                      <a:endParaRPr lang="de-DE" sz="1400" dirty="0"/>
                    </a:p>
                  </a:txBody>
                  <a:tcPr/>
                </a:tc>
                <a:extLst>
                  <a:ext uri="{0D108BD9-81ED-4DB2-BD59-A6C34878D82A}">
                    <a16:rowId xmlns:a16="http://schemas.microsoft.com/office/drawing/2014/main" val="2748087456"/>
                  </a:ext>
                </a:extLst>
              </a:tr>
              <a:tr h="702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Schöffen, ehrenamtliche Richter </a:t>
                      </a:r>
                      <a:r>
                        <a:rPr lang="de-DE" sz="1800" b="0" i="0" u="none" strike="noStrike" kern="1200" baseline="0" dirty="0" smtClean="0">
                          <a:solidFill>
                            <a:schemeClr val="dk1"/>
                          </a:solidFill>
                          <a:latin typeface="+mn-lt"/>
                          <a:ea typeface="+mn-ea"/>
                          <a:cs typeface="+mn-cs"/>
                        </a:rPr>
                        <a:t>	</a:t>
                      </a:r>
                    </a:p>
                    <a:p>
                      <a:r>
                        <a:rPr lang="de-DE" sz="1400" b="0" i="0" u="none" strike="noStrike" kern="1200" baseline="0" dirty="0" smtClean="0">
                          <a:solidFill>
                            <a:schemeClr val="dk1"/>
                          </a:solidFill>
                          <a:latin typeface="+mn-lt"/>
                          <a:ea typeface="+mn-ea"/>
                          <a:cs typeface="+mn-cs"/>
                        </a:rPr>
                        <a:t>	</a:t>
                      </a:r>
                    </a:p>
                  </a:txBody>
                  <a:tcPr/>
                </a:tc>
                <a:tc>
                  <a:txBody>
                    <a:bodyPr/>
                    <a:lstStyle/>
                    <a:p>
                      <a:r>
                        <a:rPr lang="de-DE" sz="1200" b="0" i="0" u="none" strike="noStrike" kern="1200" baseline="0" dirty="0" smtClean="0">
                          <a:solidFill>
                            <a:schemeClr val="dk1"/>
                          </a:solidFill>
                          <a:latin typeface="+mn-lt"/>
                          <a:ea typeface="+mn-ea"/>
                          <a:cs typeface="+mn-cs"/>
                        </a:rPr>
                        <a:t>Jeder Staatsbürger kann zur Übernahme des Amtes</a:t>
                      </a:r>
                    </a:p>
                    <a:p>
                      <a:r>
                        <a:rPr lang="de-DE" sz="1200" b="0" i="0" u="none" strike="noStrike" kern="1200" baseline="0" dirty="0" smtClean="0">
                          <a:solidFill>
                            <a:schemeClr val="dk1"/>
                          </a:solidFill>
                          <a:latin typeface="+mn-lt"/>
                          <a:ea typeface="+mn-ea"/>
                          <a:cs typeface="+mn-cs"/>
                        </a:rPr>
                        <a:t>verpflichtet werden	</a:t>
                      </a:r>
                    </a:p>
                  </a:txBody>
                  <a:tcPr/>
                </a:tc>
                <a:tc>
                  <a:txBody>
                    <a:bodyPr/>
                    <a:lstStyle/>
                    <a:p>
                      <a:r>
                        <a:rPr lang="de-DE" sz="1200" b="0" i="0" u="none" strike="noStrike" kern="1200" baseline="0" dirty="0" smtClean="0">
                          <a:solidFill>
                            <a:schemeClr val="dk1"/>
                          </a:solidFill>
                          <a:latin typeface="+mn-lt"/>
                          <a:ea typeface="+mn-ea"/>
                          <a:cs typeface="+mn-cs"/>
                        </a:rPr>
                        <a:t>§ 28 ff GVG; E. Ri. §§ 105,107 ff GVG, § 6 AGGVG	</a:t>
                      </a:r>
                    </a:p>
                  </a:txBody>
                  <a:tcPr/>
                </a:tc>
                <a:tc>
                  <a:txBody>
                    <a:bodyPr/>
                    <a:lstStyle/>
                    <a:p>
                      <a:endParaRPr lang="de-DE" sz="1200" dirty="0"/>
                    </a:p>
                  </a:txBody>
                  <a:tcPr/>
                </a:tc>
                <a:extLst>
                  <a:ext uri="{0D108BD9-81ED-4DB2-BD59-A6C34878D82A}">
                    <a16:rowId xmlns:a16="http://schemas.microsoft.com/office/drawing/2014/main" val="1196486158"/>
                  </a:ext>
                </a:extLst>
              </a:tr>
              <a:tr h="1501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Mediatoren/Güterichter</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Richter/Staatsanwälte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Sind Berufsrichter und gehören zu den unabhängigen Organen der Rechtspflege </a:t>
                      </a:r>
                      <a:r>
                        <a:rPr lang="de-DE" sz="1800" b="0" i="0" u="none" strike="noStrike" kern="1200" baseline="0" dirty="0" smtClean="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als Güterichterinnen und Güterichter werden besonders ausgebildete Richterinnen und Richter tätig, die in ihrer Hauptfunktion nichts mit dem anhängigen Prozess zu tun haben.	</a:t>
                      </a:r>
                    </a:p>
                    <a:p>
                      <a:endParaRPr lang="de-DE" sz="1200" dirty="0"/>
                    </a:p>
                  </a:txBody>
                  <a:tcPr/>
                </a:tc>
                <a:extLst>
                  <a:ext uri="{0D108BD9-81ED-4DB2-BD59-A6C34878D82A}">
                    <a16:rowId xmlns:a16="http://schemas.microsoft.com/office/drawing/2014/main" val="1792975210"/>
                  </a:ext>
                </a:extLst>
              </a:tr>
              <a:tr h="1182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Rechtsanwälte</a:t>
                      </a:r>
                      <a:r>
                        <a:rPr lang="de-DE" sz="14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 </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b="0" i="0" u="none" strike="noStrike" kern="1200" baseline="0" dirty="0" smtClean="0">
                          <a:solidFill>
                            <a:schemeClr val="dk1"/>
                          </a:solidFill>
                          <a:latin typeface="+mn-lt"/>
                          <a:ea typeface="+mn-ea"/>
                          <a:cs typeface="+mn-cs"/>
                        </a:rPr>
                        <a:t>- Wie Richter/Staatsanwälte; Rechtsanwalt mit Berufserfahrung</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Freier Berufsstand, Zulassung durch die Rechtsanwaltskammer (RAK);</a:t>
                      </a:r>
                    </a:p>
                    <a:p>
                      <a:r>
                        <a:rPr lang="de-DE" sz="1200" b="0" i="0" u="none" strike="noStrike" kern="1200" baseline="0" dirty="0" smtClean="0">
                          <a:solidFill>
                            <a:schemeClr val="dk1"/>
                          </a:solidFill>
                          <a:latin typeface="+mn-lt"/>
                          <a:ea typeface="+mn-ea"/>
                          <a:cs typeface="+mn-cs"/>
                        </a:rPr>
                        <a:t>Bundesrechtsanwaltsordnung</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dk1"/>
                          </a:solidFill>
                          <a:latin typeface="+mn-lt"/>
                          <a:ea typeface="+mn-ea"/>
                          <a:cs typeface="+mn-cs"/>
                        </a:rPr>
                        <a:t>Organ der Rechtspflege, sachlich unabhängig, aber als Beamter „persönlich“ weisungsgebunden 	</a:t>
                      </a:r>
                    </a:p>
                    <a:p>
                      <a:endParaRPr lang="de-DE" sz="1200" dirty="0"/>
                    </a:p>
                  </a:txBody>
                  <a:tcPr/>
                </a:tc>
                <a:extLst>
                  <a:ext uri="{0D108BD9-81ED-4DB2-BD59-A6C34878D82A}">
                    <a16:rowId xmlns:a16="http://schemas.microsoft.com/office/drawing/2014/main" val="2806325376"/>
                  </a:ext>
                </a:extLst>
              </a:tr>
              <a:tr h="18197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dk1"/>
                          </a:solidFill>
                          <a:latin typeface="+mn-lt"/>
                          <a:ea typeface="+mn-ea"/>
                          <a:cs typeface="+mn-cs"/>
                        </a:rPr>
                        <a:t>Notare</a:t>
                      </a:r>
                      <a:r>
                        <a:rPr lang="de-DE" sz="1400" b="0" i="0" u="none" strike="noStrike" kern="1200" baseline="0" dirty="0" smtClean="0">
                          <a:solidFill>
                            <a:schemeClr val="dk1"/>
                          </a:solidFill>
                          <a:latin typeface="+mn-lt"/>
                          <a:ea typeface="+mn-ea"/>
                          <a:cs typeface="+mn-cs"/>
                        </a:rPr>
                        <a:t>	</a:t>
                      </a:r>
                    </a:p>
                    <a:p>
                      <a:endParaRPr lang="de-DE" sz="1400" dirty="0"/>
                    </a:p>
                  </a:txBody>
                  <a:tcPr/>
                </a:tc>
                <a:tc>
                  <a:txBody>
                    <a:bodyPr/>
                    <a:lstStyle/>
                    <a:p>
                      <a:r>
                        <a:rPr lang="de-DE" sz="1200" dirty="0" smtClean="0"/>
                        <a:t>- Wie Richter und Rechtsanwälte -</a:t>
                      </a:r>
                      <a:endParaRPr lang="de-DE" sz="1200" dirty="0"/>
                    </a:p>
                  </a:txBody>
                  <a:tcPr/>
                </a:tc>
                <a:tc>
                  <a:txBody>
                    <a:bodyPr/>
                    <a:lstStyle/>
                    <a:p>
                      <a:r>
                        <a:rPr lang="de-DE" sz="1200" b="0" i="0" u="none" strike="noStrike" kern="1200" baseline="0" dirty="0" smtClean="0">
                          <a:solidFill>
                            <a:schemeClr val="dk1"/>
                          </a:solidFill>
                          <a:latin typeface="+mn-lt"/>
                          <a:ea typeface="+mn-ea"/>
                          <a:cs typeface="+mn-cs"/>
                        </a:rPr>
                        <a:t>- Wie Rechtsanwalt –</a:t>
                      </a:r>
                    </a:p>
                    <a:p>
                      <a:r>
                        <a:rPr lang="de-DE" sz="1200" b="0" i="0" u="none" strike="noStrike" kern="1200" baseline="0" dirty="0" smtClean="0">
                          <a:solidFill>
                            <a:schemeClr val="dk1"/>
                          </a:solidFill>
                          <a:latin typeface="+mn-lt"/>
                          <a:ea typeface="+mn-ea"/>
                          <a:cs typeface="+mn-cs"/>
                        </a:rPr>
                        <a:t>+ Notarkammer bei dem Kammergericht;</a:t>
                      </a:r>
                    </a:p>
                    <a:p>
                      <a:r>
                        <a:rPr lang="de-DE" sz="1200" b="0" i="0" u="none" strike="noStrike" kern="1200" baseline="0" dirty="0" smtClean="0">
                          <a:solidFill>
                            <a:schemeClr val="dk1"/>
                          </a:solidFill>
                          <a:latin typeface="+mn-lt"/>
                          <a:ea typeface="+mn-ea"/>
                          <a:cs typeface="+mn-cs"/>
                        </a:rPr>
                        <a:t>Bundesnotarordnung	</a:t>
                      </a:r>
                    </a:p>
                    <a:p>
                      <a:endParaRPr lang="de-DE" sz="1200" dirty="0"/>
                    </a:p>
                  </a:txBody>
                  <a:tcPr/>
                </a:tc>
                <a:tc>
                  <a:txBody>
                    <a:bodyPr/>
                    <a:lstStyle/>
                    <a:p>
                      <a:endParaRPr lang="de-DE" sz="1200" dirty="0"/>
                    </a:p>
                  </a:txBody>
                  <a:tcPr/>
                </a:tc>
                <a:extLst>
                  <a:ext uri="{0D108BD9-81ED-4DB2-BD59-A6C34878D82A}">
                    <a16:rowId xmlns:a16="http://schemas.microsoft.com/office/drawing/2014/main" val="3931419495"/>
                  </a:ext>
                </a:extLst>
              </a:tr>
            </a:tbl>
          </a:graphicData>
        </a:graphic>
      </p:graphicFrame>
      <p:sp>
        <p:nvSpPr>
          <p:cNvPr id="7" name="Gefaltete Ecke 6"/>
          <p:cNvSpPr/>
          <p:nvPr/>
        </p:nvSpPr>
        <p:spPr>
          <a:xfrm rot="21265025">
            <a:off x="9771062" y="982329"/>
            <a:ext cx="1140083" cy="107304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33,34 GVG</a:t>
            </a:r>
          </a:p>
        </p:txBody>
      </p:sp>
      <p:sp>
        <p:nvSpPr>
          <p:cNvPr id="8" name="Gefaltete Ecke 7"/>
          <p:cNvSpPr/>
          <p:nvPr/>
        </p:nvSpPr>
        <p:spPr>
          <a:xfrm>
            <a:off x="10910997" y="986133"/>
            <a:ext cx="1140083" cy="10730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…den lesen wir mal</a:t>
            </a:r>
          </a:p>
        </p:txBody>
      </p:sp>
    </p:spTree>
    <p:extLst>
      <p:ext uri="{BB962C8B-B14F-4D97-AF65-F5344CB8AC3E}">
        <p14:creationId xmlns:p14="http://schemas.microsoft.com/office/powerpoint/2010/main" val="19505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2143125" y="1361458"/>
            <a:ext cx="4243388" cy="18288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dirty="0"/>
              <a:t>Justizverwaltung </a:t>
            </a:r>
            <a:r>
              <a:rPr lang="de-DE" dirty="0"/>
              <a:t>	</a:t>
            </a:r>
          </a:p>
          <a:p>
            <a:pPr marL="285750" indent="-285750">
              <a:buFont typeface="Arial" panose="020B0604020202020204" pitchFamily="34" charset="0"/>
              <a:buChar char="•"/>
            </a:pPr>
            <a:r>
              <a:rPr lang="de-DE" b="1" dirty="0"/>
              <a:t>Soziale Dienste der Justiz </a:t>
            </a:r>
            <a:r>
              <a:rPr lang="de-DE" dirty="0"/>
              <a:t>	</a:t>
            </a:r>
          </a:p>
          <a:p>
            <a:pPr marL="285750" indent="-285750">
              <a:buFont typeface="Arial" panose="020B0604020202020204" pitchFamily="34" charset="0"/>
              <a:buChar char="•"/>
            </a:pPr>
            <a:r>
              <a:rPr lang="de-DE" b="1" dirty="0"/>
              <a:t>Justizvollzug </a:t>
            </a:r>
            <a:r>
              <a:rPr lang="de-DE" dirty="0"/>
              <a:t>	</a:t>
            </a:r>
          </a:p>
          <a:p>
            <a:pPr marL="285750" indent="-285750">
              <a:buFont typeface="Arial" panose="020B0604020202020204" pitchFamily="34" charset="0"/>
              <a:buChar char="•"/>
            </a:pPr>
            <a:r>
              <a:rPr lang="de-DE" b="1" dirty="0"/>
              <a:t>Referendare, Anwärter und </a:t>
            </a:r>
            <a:endParaRPr lang="de-DE" dirty="0"/>
          </a:p>
          <a:p>
            <a:pPr marL="285750" indent="-285750">
              <a:buFont typeface="Arial" panose="020B0604020202020204" pitchFamily="34" charset="0"/>
              <a:buChar char="•"/>
            </a:pPr>
            <a:r>
              <a:rPr lang="de-DE" b="1" dirty="0"/>
              <a:t>Auszubildende </a:t>
            </a:r>
            <a:r>
              <a:rPr lang="de-DE" dirty="0"/>
              <a:t>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104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772932" y="81857"/>
            <a:ext cx="10523621"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weitere </a:t>
            </a:r>
            <a:r>
              <a:rPr lang="de-DE" b="1" dirty="0"/>
              <a:t>Organe der </a:t>
            </a:r>
            <a:r>
              <a:rPr lang="de-DE" b="1" dirty="0" smtClean="0"/>
              <a:t>Rechtspflege</a:t>
            </a:r>
            <a:endParaRPr lang="de-DE" sz="2400" dirty="0"/>
          </a:p>
        </p:txBody>
      </p:sp>
      <p:sp>
        <p:nvSpPr>
          <p:cNvPr id="4" name="Abgerundetes Rechteck 3"/>
          <p:cNvSpPr/>
          <p:nvPr/>
        </p:nvSpPr>
        <p:spPr>
          <a:xfrm>
            <a:off x="772932" y="942976"/>
            <a:ext cx="3929064" cy="5857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Weitere Beschäftigte in der Justiz </a:t>
            </a:r>
            <a:r>
              <a:rPr lang="de-DE" sz="2000"/>
              <a:t>	</a:t>
            </a:r>
          </a:p>
        </p:txBody>
      </p:sp>
      <p:sp>
        <p:nvSpPr>
          <p:cNvPr id="8" name="Gefaltete Ecke 7"/>
          <p:cNvSpPr/>
          <p:nvPr/>
        </p:nvSpPr>
        <p:spPr>
          <a:xfrm>
            <a:off x="5229295" y="3911994"/>
            <a:ext cx="2067342" cy="195105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Richter können abgelehnt werden, oder sich selbst ablehnen….</a:t>
            </a:r>
          </a:p>
        </p:txBody>
      </p:sp>
      <p:sp>
        <p:nvSpPr>
          <p:cNvPr id="10" name="Gefaltete Ecke 9"/>
          <p:cNvSpPr/>
          <p:nvPr/>
        </p:nvSpPr>
        <p:spPr>
          <a:xfrm rot="314572">
            <a:off x="7510532" y="4510305"/>
            <a:ext cx="2067342" cy="1951058"/>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Wir lesen dazu § 41 Nr. 3 ZPO…</a:t>
            </a:r>
          </a:p>
        </p:txBody>
      </p:sp>
    </p:spTree>
    <p:extLst>
      <p:ext uri="{BB962C8B-B14F-4D97-AF65-F5344CB8AC3E}">
        <p14:creationId xmlns:p14="http://schemas.microsoft.com/office/powerpoint/2010/main" val="327354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Breitbild</PresentationFormat>
  <Paragraphs>217</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18</cp:revision>
  <dcterms:created xsi:type="dcterms:W3CDTF">2023-08-01T11:32:32Z</dcterms:created>
  <dcterms:modified xsi:type="dcterms:W3CDTF">2024-09-25T06:14:25Z</dcterms:modified>
</cp:coreProperties>
</file>