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3" r:id="rId3"/>
    <p:sldId id="264" r:id="rId4"/>
    <p:sldId id="265" r:id="rId5"/>
    <p:sldId id="262" r:id="rId6"/>
    <p:sldId id="258" r:id="rId7"/>
    <p:sldId id="259" r:id="rId8"/>
    <p:sldId id="260" r:id="rId9"/>
    <p:sldId id="261" r:id="rId10"/>
    <p:sldId id="266" r:id="rId11"/>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ittlere Formatvorlage 2 - Akz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showGuides="1">
      <p:cViewPr varScale="1">
        <p:scale>
          <a:sx n="119" d="100"/>
          <a:sy n="119" d="100"/>
        </p:scale>
        <p:origin x="96" y="3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91C8252E-B6F5-4E13-B94C-8DD2F4F832DA}" type="datetimeFigureOut">
              <a:rPr lang="de-DE" smtClean="0"/>
              <a:t>25.09.2024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8A91A6E-5203-4A57-97CC-6008D3228EB9}" type="slidenum">
              <a:rPr lang="de-DE" smtClean="0"/>
              <a:t>‹Nr.›</a:t>
            </a:fld>
            <a:endParaRPr lang="de-DE"/>
          </a:p>
        </p:txBody>
      </p:sp>
    </p:spTree>
    <p:extLst>
      <p:ext uri="{BB962C8B-B14F-4D97-AF65-F5344CB8AC3E}">
        <p14:creationId xmlns:p14="http://schemas.microsoft.com/office/powerpoint/2010/main" val="15900657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91C8252E-B6F5-4E13-B94C-8DD2F4F832DA}" type="datetimeFigureOut">
              <a:rPr lang="de-DE" smtClean="0"/>
              <a:t>25.09.2024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8A91A6E-5203-4A57-97CC-6008D3228EB9}" type="slidenum">
              <a:rPr lang="de-DE" smtClean="0"/>
              <a:t>‹Nr.›</a:t>
            </a:fld>
            <a:endParaRPr lang="de-DE"/>
          </a:p>
        </p:txBody>
      </p:sp>
    </p:spTree>
    <p:extLst>
      <p:ext uri="{BB962C8B-B14F-4D97-AF65-F5344CB8AC3E}">
        <p14:creationId xmlns:p14="http://schemas.microsoft.com/office/powerpoint/2010/main" val="40212452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91C8252E-B6F5-4E13-B94C-8DD2F4F832DA}" type="datetimeFigureOut">
              <a:rPr lang="de-DE" smtClean="0"/>
              <a:t>25.09.2024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8A91A6E-5203-4A57-97CC-6008D3228EB9}" type="slidenum">
              <a:rPr lang="de-DE" smtClean="0"/>
              <a:t>‹Nr.›</a:t>
            </a:fld>
            <a:endParaRPr lang="de-DE"/>
          </a:p>
        </p:txBody>
      </p:sp>
    </p:spTree>
    <p:extLst>
      <p:ext uri="{BB962C8B-B14F-4D97-AF65-F5344CB8AC3E}">
        <p14:creationId xmlns:p14="http://schemas.microsoft.com/office/powerpoint/2010/main" val="573816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91C8252E-B6F5-4E13-B94C-8DD2F4F832DA}" type="datetimeFigureOut">
              <a:rPr lang="de-DE" smtClean="0"/>
              <a:t>25.09.2024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8A91A6E-5203-4A57-97CC-6008D3228EB9}" type="slidenum">
              <a:rPr lang="de-DE" smtClean="0"/>
              <a:t>‹Nr.›</a:t>
            </a:fld>
            <a:endParaRPr lang="de-DE"/>
          </a:p>
        </p:txBody>
      </p:sp>
    </p:spTree>
    <p:extLst>
      <p:ext uri="{BB962C8B-B14F-4D97-AF65-F5344CB8AC3E}">
        <p14:creationId xmlns:p14="http://schemas.microsoft.com/office/powerpoint/2010/main" val="39760073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p>
            <a:fld id="{91C8252E-B6F5-4E13-B94C-8DD2F4F832DA}" type="datetimeFigureOut">
              <a:rPr lang="de-DE" smtClean="0"/>
              <a:t>25.09.2024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8A91A6E-5203-4A57-97CC-6008D3228EB9}" type="slidenum">
              <a:rPr lang="de-DE" smtClean="0"/>
              <a:t>‹Nr.›</a:t>
            </a:fld>
            <a:endParaRPr lang="de-DE"/>
          </a:p>
        </p:txBody>
      </p:sp>
    </p:spTree>
    <p:extLst>
      <p:ext uri="{BB962C8B-B14F-4D97-AF65-F5344CB8AC3E}">
        <p14:creationId xmlns:p14="http://schemas.microsoft.com/office/powerpoint/2010/main" val="25303276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838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6172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91C8252E-B6F5-4E13-B94C-8DD2F4F832DA}" type="datetimeFigureOut">
              <a:rPr lang="de-DE" smtClean="0"/>
              <a:t>25.09.2024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18A91A6E-5203-4A57-97CC-6008D3228EB9}" type="slidenum">
              <a:rPr lang="de-DE" smtClean="0"/>
              <a:t>‹Nr.›</a:t>
            </a:fld>
            <a:endParaRPr lang="de-DE"/>
          </a:p>
        </p:txBody>
      </p:sp>
    </p:spTree>
    <p:extLst>
      <p:ext uri="{BB962C8B-B14F-4D97-AF65-F5344CB8AC3E}">
        <p14:creationId xmlns:p14="http://schemas.microsoft.com/office/powerpoint/2010/main" val="19560105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91C8252E-B6F5-4E13-B94C-8DD2F4F832DA}" type="datetimeFigureOut">
              <a:rPr lang="de-DE" smtClean="0"/>
              <a:t>25.09.2024</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18A91A6E-5203-4A57-97CC-6008D3228EB9}" type="slidenum">
              <a:rPr lang="de-DE" smtClean="0"/>
              <a:t>‹Nr.›</a:t>
            </a:fld>
            <a:endParaRPr lang="de-DE"/>
          </a:p>
        </p:txBody>
      </p:sp>
    </p:spTree>
    <p:extLst>
      <p:ext uri="{BB962C8B-B14F-4D97-AF65-F5344CB8AC3E}">
        <p14:creationId xmlns:p14="http://schemas.microsoft.com/office/powerpoint/2010/main" val="14109375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91C8252E-B6F5-4E13-B94C-8DD2F4F832DA}" type="datetimeFigureOut">
              <a:rPr lang="de-DE" smtClean="0"/>
              <a:t>25.09.2024</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18A91A6E-5203-4A57-97CC-6008D3228EB9}" type="slidenum">
              <a:rPr lang="de-DE" smtClean="0"/>
              <a:t>‹Nr.›</a:t>
            </a:fld>
            <a:endParaRPr lang="de-DE"/>
          </a:p>
        </p:txBody>
      </p:sp>
    </p:spTree>
    <p:extLst>
      <p:ext uri="{BB962C8B-B14F-4D97-AF65-F5344CB8AC3E}">
        <p14:creationId xmlns:p14="http://schemas.microsoft.com/office/powerpoint/2010/main" val="1483871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91C8252E-B6F5-4E13-B94C-8DD2F4F832DA}" type="datetimeFigureOut">
              <a:rPr lang="de-DE" smtClean="0"/>
              <a:t>25.09.2024</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18A91A6E-5203-4A57-97CC-6008D3228EB9}" type="slidenum">
              <a:rPr lang="de-DE" smtClean="0"/>
              <a:t>‹Nr.›</a:t>
            </a:fld>
            <a:endParaRPr lang="de-DE"/>
          </a:p>
        </p:txBody>
      </p:sp>
    </p:spTree>
    <p:extLst>
      <p:ext uri="{BB962C8B-B14F-4D97-AF65-F5344CB8AC3E}">
        <p14:creationId xmlns:p14="http://schemas.microsoft.com/office/powerpoint/2010/main" val="24913035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91C8252E-B6F5-4E13-B94C-8DD2F4F832DA}" type="datetimeFigureOut">
              <a:rPr lang="de-DE" smtClean="0"/>
              <a:t>25.09.2024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18A91A6E-5203-4A57-97CC-6008D3228EB9}" type="slidenum">
              <a:rPr lang="de-DE" smtClean="0"/>
              <a:t>‹Nr.›</a:t>
            </a:fld>
            <a:endParaRPr lang="de-DE"/>
          </a:p>
        </p:txBody>
      </p:sp>
    </p:spTree>
    <p:extLst>
      <p:ext uri="{BB962C8B-B14F-4D97-AF65-F5344CB8AC3E}">
        <p14:creationId xmlns:p14="http://schemas.microsoft.com/office/powerpoint/2010/main" val="38713441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91C8252E-B6F5-4E13-B94C-8DD2F4F832DA}" type="datetimeFigureOut">
              <a:rPr lang="de-DE" smtClean="0"/>
              <a:t>25.09.2024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18A91A6E-5203-4A57-97CC-6008D3228EB9}" type="slidenum">
              <a:rPr lang="de-DE" smtClean="0"/>
              <a:t>‹Nr.›</a:t>
            </a:fld>
            <a:endParaRPr lang="de-DE"/>
          </a:p>
        </p:txBody>
      </p:sp>
    </p:spTree>
    <p:extLst>
      <p:ext uri="{BB962C8B-B14F-4D97-AF65-F5344CB8AC3E}">
        <p14:creationId xmlns:p14="http://schemas.microsoft.com/office/powerpoint/2010/main" val="41808595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C8252E-B6F5-4E13-B94C-8DD2F4F832DA}" type="datetimeFigureOut">
              <a:rPr lang="de-DE" smtClean="0"/>
              <a:t>25.09.2024</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A91A6E-5203-4A57-97CC-6008D3228EB9}" type="slidenum">
              <a:rPr lang="de-DE" smtClean="0"/>
              <a:t>‹Nr.›</a:t>
            </a:fld>
            <a:endParaRPr lang="de-DE"/>
          </a:p>
        </p:txBody>
      </p:sp>
    </p:spTree>
    <p:extLst>
      <p:ext uri="{BB962C8B-B14F-4D97-AF65-F5344CB8AC3E}">
        <p14:creationId xmlns:p14="http://schemas.microsoft.com/office/powerpoint/2010/main" val="22896493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96</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554724" y="839730"/>
            <a:ext cx="6517087"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Organe der Rechtspflege/Bedienstete der Justiz </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0" name="Abgerundetes Rechteck 9"/>
          <p:cNvSpPr/>
          <p:nvPr/>
        </p:nvSpPr>
        <p:spPr>
          <a:xfrm>
            <a:off x="914400" y="1512047"/>
            <a:ext cx="4466386" cy="825531"/>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dirty="0" smtClean="0"/>
              <a:t>Wer arbeitet alles beim Gericht?</a:t>
            </a:r>
          </a:p>
        </p:txBody>
      </p:sp>
      <p:sp>
        <p:nvSpPr>
          <p:cNvPr id="15" name="Abgerundetes Rechteck 14"/>
          <p:cNvSpPr/>
          <p:nvPr/>
        </p:nvSpPr>
        <p:spPr>
          <a:xfrm>
            <a:off x="2784328" y="2475879"/>
            <a:ext cx="5330972" cy="887635"/>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dirty="0" smtClean="0"/>
              <a:t>Welche Stellung / Aufgaben haben Sie?</a:t>
            </a:r>
          </a:p>
        </p:txBody>
      </p:sp>
      <p:sp>
        <p:nvSpPr>
          <p:cNvPr id="18" name="Abgerundetes Rechteck 17"/>
          <p:cNvSpPr/>
          <p:nvPr/>
        </p:nvSpPr>
        <p:spPr>
          <a:xfrm>
            <a:off x="4877640" y="3501815"/>
            <a:ext cx="6080873" cy="928688"/>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dirty="0" smtClean="0"/>
              <a:t>Welche Organe der Rechtspflege kennen Sie?</a:t>
            </a:r>
            <a:endParaRPr lang="de-DE" sz="2400" dirty="0"/>
          </a:p>
        </p:txBody>
      </p:sp>
      <p:sp>
        <p:nvSpPr>
          <p:cNvPr id="19" name="Gefaltete Ecke 18"/>
          <p:cNvSpPr/>
          <p:nvPr/>
        </p:nvSpPr>
        <p:spPr>
          <a:xfrm rot="567767">
            <a:off x="1095223" y="2898375"/>
            <a:ext cx="1689105" cy="1694861"/>
          </a:xfrm>
          <a:prstGeom prst="foldedCorner">
            <a:avLst/>
          </a:prstGeom>
          <a:solidFill>
            <a:schemeClr val="accent2">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solidFill>
                  <a:schemeClr val="tx1"/>
                </a:solidFill>
                <a:latin typeface="MV Boli" panose="02000500030200090000" pitchFamily="2" charset="0"/>
                <a:cs typeface="MV Boli" panose="02000500030200090000" pitchFamily="2" charset="0"/>
              </a:rPr>
              <a:t>s</a:t>
            </a:r>
            <a:r>
              <a:rPr lang="de-DE" b="1" dirty="0" smtClean="0">
                <a:solidFill>
                  <a:schemeClr val="tx1"/>
                </a:solidFill>
                <a:latin typeface="MV Boli" panose="02000500030200090000" pitchFamily="2" charset="0"/>
                <a:cs typeface="MV Boli" panose="02000500030200090000" pitchFamily="2" charset="0"/>
              </a:rPr>
              <a:t>elbständige staatliche Tätigkeit</a:t>
            </a:r>
          </a:p>
        </p:txBody>
      </p:sp>
      <p:sp>
        <p:nvSpPr>
          <p:cNvPr id="21" name="Gefaltete Ecke 20"/>
          <p:cNvSpPr/>
          <p:nvPr/>
        </p:nvSpPr>
        <p:spPr>
          <a:xfrm>
            <a:off x="914400" y="4314825"/>
            <a:ext cx="2241974" cy="1989993"/>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dirty="0" smtClean="0">
              <a:solidFill>
                <a:schemeClr val="tx1"/>
              </a:solidFill>
              <a:latin typeface="MV Boli" panose="02000500030200090000" pitchFamily="2" charset="0"/>
              <a:cs typeface="MV Boli" panose="02000500030200090000" pitchFamily="2" charset="0"/>
            </a:endParaRPr>
          </a:p>
          <a:p>
            <a:pPr marL="285750" indent="-285750">
              <a:buFont typeface="Arial" panose="020B0604020202020204" pitchFamily="34" charset="0"/>
              <a:buChar char="•"/>
            </a:pPr>
            <a:r>
              <a:rPr lang="de-DE" sz="1600" b="1" dirty="0" smtClean="0">
                <a:solidFill>
                  <a:schemeClr val="tx1"/>
                </a:solidFill>
                <a:latin typeface="MV Boli" panose="02000500030200090000" pitchFamily="2" charset="0"/>
                <a:cs typeface="MV Boli" panose="02000500030200090000" pitchFamily="2" charset="0"/>
              </a:rPr>
              <a:t>Beurkundungen</a:t>
            </a:r>
          </a:p>
          <a:p>
            <a:pPr marL="285750" indent="-285750">
              <a:buFont typeface="Arial" panose="020B0604020202020204" pitchFamily="34" charset="0"/>
              <a:buChar char="•"/>
            </a:pPr>
            <a:r>
              <a:rPr lang="de-DE" sz="1600" b="1" dirty="0" smtClean="0">
                <a:solidFill>
                  <a:schemeClr val="tx1"/>
                </a:solidFill>
                <a:latin typeface="MV Boli" panose="02000500030200090000" pitchFamily="2" charset="0"/>
                <a:cs typeface="MV Boli" panose="02000500030200090000" pitchFamily="2" charset="0"/>
              </a:rPr>
              <a:t>Ladungen</a:t>
            </a:r>
          </a:p>
          <a:p>
            <a:pPr marL="285750" indent="-285750">
              <a:buFont typeface="Arial" panose="020B0604020202020204" pitchFamily="34" charset="0"/>
              <a:buChar char="•"/>
            </a:pPr>
            <a:r>
              <a:rPr lang="de-DE" sz="1600" b="1" dirty="0" smtClean="0">
                <a:solidFill>
                  <a:schemeClr val="tx1"/>
                </a:solidFill>
                <a:latin typeface="MV Boli" panose="02000500030200090000" pitchFamily="2" charset="0"/>
                <a:cs typeface="MV Boli" panose="02000500030200090000" pitchFamily="2" charset="0"/>
              </a:rPr>
              <a:t>Rechtskraftatteste</a:t>
            </a:r>
          </a:p>
          <a:p>
            <a:pPr marL="285750" indent="-285750">
              <a:buFont typeface="Arial" panose="020B0604020202020204" pitchFamily="34" charset="0"/>
              <a:buChar char="•"/>
            </a:pPr>
            <a:r>
              <a:rPr lang="de-DE" sz="1600" b="1" dirty="0" smtClean="0">
                <a:solidFill>
                  <a:schemeClr val="tx1"/>
                </a:solidFill>
                <a:latin typeface="MV Boli" panose="02000500030200090000" pitchFamily="2" charset="0"/>
                <a:cs typeface="MV Boli" panose="02000500030200090000" pitchFamily="2" charset="0"/>
              </a:rPr>
              <a:t>Protokollführung</a:t>
            </a:r>
          </a:p>
        </p:txBody>
      </p:sp>
    </p:spTree>
    <p:extLst>
      <p:ext uri="{BB962C8B-B14F-4D97-AF65-F5344CB8AC3E}">
        <p14:creationId xmlns:p14="http://schemas.microsoft.com/office/powerpoint/2010/main" val="2584196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anim calcmode="lin" valueType="num">
                                      <p:cBhvr additive="base">
                                        <p:cTn id="19" dur="500" fill="hold"/>
                                        <p:tgtEl>
                                          <p:spTgt spid="18"/>
                                        </p:tgtEl>
                                        <p:attrNameLst>
                                          <p:attrName>ppt_x</p:attrName>
                                        </p:attrNameLst>
                                      </p:cBhvr>
                                      <p:tavLst>
                                        <p:tav tm="0">
                                          <p:val>
                                            <p:strVal val="#ppt_x"/>
                                          </p:val>
                                        </p:tav>
                                        <p:tav tm="100000">
                                          <p:val>
                                            <p:strVal val="#ppt_x"/>
                                          </p:val>
                                        </p:tav>
                                      </p:tavLst>
                                    </p:anim>
                                    <p:anim calcmode="lin" valueType="num">
                                      <p:cBhvr additive="base">
                                        <p:cTn id="20"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19"/>
                                        </p:tgtEl>
                                        <p:attrNameLst>
                                          <p:attrName>style.visibility</p:attrName>
                                        </p:attrNameLst>
                                      </p:cBhvr>
                                      <p:to>
                                        <p:strVal val="visible"/>
                                      </p:to>
                                    </p:set>
                                    <p:animEffect transition="in" filter="wipe(down)">
                                      <p:cBhvr>
                                        <p:cTn id="25" dur="580">
                                          <p:stCondLst>
                                            <p:cond delay="0"/>
                                          </p:stCondLst>
                                        </p:cTn>
                                        <p:tgtEl>
                                          <p:spTgt spid="19"/>
                                        </p:tgtEl>
                                      </p:cBhvr>
                                    </p:animEffect>
                                    <p:anim calcmode="lin" valueType="num">
                                      <p:cBhvr>
                                        <p:cTn id="26" dur="1822" tmFilter="0,0; 0.14,0.36; 0.43,0.73; 0.71,0.91; 1.0,1.0">
                                          <p:stCondLst>
                                            <p:cond delay="0"/>
                                          </p:stCondLst>
                                        </p:cTn>
                                        <p:tgtEl>
                                          <p:spTgt spid="19"/>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19"/>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19"/>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19"/>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19"/>
                                        </p:tgtEl>
                                        <p:attrNameLst>
                                          <p:attrName>ppt_y</p:attrName>
                                        </p:attrNameLst>
                                      </p:cBhvr>
                                      <p:tavLst>
                                        <p:tav tm="0" fmla="#ppt_y-sin(pi*$)/81">
                                          <p:val>
                                            <p:fltVal val="0"/>
                                          </p:val>
                                        </p:tav>
                                        <p:tav tm="100000">
                                          <p:val>
                                            <p:fltVal val="1"/>
                                          </p:val>
                                        </p:tav>
                                      </p:tavLst>
                                    </p:anim>
                                    <p:animScale>
                                      <p:cBhvr>
                                        <p:cTn id="31" dur="26">
                                          <p:stCondLst>
                                            <p:cond delay="650"/>
                                          </p:stCondLst>
                                        </p:cTn>
                                        <p:tgtEl>
                                          <p:spTgt spid="19"/>
                                        </p:tgtEl>
                                      </p:cBhvr>
                                      <p:to x="100000" y="60000"/>
                                    </p:animScale>
                                    <p:animScale>
                                      <p:cBhvr>
                                        <p:cTn id="32" dur="166" decel="50000">
                                          <p:stCondLst>
                                            <p:cond delay="676"/>
                                          </p:stCondLst>
                                        </p:cTn>
                                        <p:tgtEl>
                                          <p:spTgt spid="19"/>
                                        </p:tgtEl>
                                      </p:cBhvr>
                                      <p:to x="100000" y="100000"/>
                                    </p:animScale>
                                    <p:animScale>
                                      <p:cBhvr>
                                        <p:cTn id="33" dur="26">
                                          <p:stCondLst>
                                            <p:cond delay="1312"/>
                                          </p:stCondLst>
                                        </p:cTn>
                                        <p:tgtEl>
                                          <p:spTgt spid="19"/>
                                        </p:tgtEl>
                                      </p:cBhvr>
                                      <p:to x="100000" y="80000"/>
                                    </p:animScale>
                                    <p:animScale>
                                      <p:cBhvr>
                                        <p:cTn id="34" dur="166" decel="50000">
                                          <p:stCondLst>
                                            <p:cond delay="1338"/>
                                          </p:stCondLst>
                                        </p:cTn>
                                        <p:tgtEl>
                                          <p:spTgt spid="19"/>
                                        </p:tgtEl>
                                      </p:cBhvr>
                                      <p:to x="100000" y="100000"/>
                                    </p:animScale>
                                    <p:animScale>
                                      <p:cBhvr>
                                        <p:cTn id="35" dur="26">
                                          <p:stCondLst>
                                            <p:cond delay="1642"/>
                                          </p:stCondLst>
                                        </p:cTn>
                                        <p:tgtEl>
                                          <p:spTgt spid="19"/>
                                        </p:tgtEl>
                                      </p:cBhvr>
                                      <p:to x="100000" y="90000"/>
                                    </p:animScale>
                                    <p:animScale>
                                      <p:cBhvr>
                                        <p:cTn id="36" dur="166" decel="50000">
                                          <p:stCondLst>
                                            <p:cond delay="1668"/>
                                          </p:stCondLst>
                                        </p:cTn>
                                        <p:tgtEl>
                                          <p:spTgt spid="19"/>
                                        </p:tgtEl>
                                      </p:cBhvr>
                                      <p:to x="100000" y="100000"/>
                                    </p:animScale>
                                    <p:animScale>
                                      <p:cBhvr>
                                        <p:cTn id="37" dur="26">
                                          <p:stCondLst>
                                            <p:cond delay="1808"/>
                                          </p:stCondLst>
                                        </p:cTn>
                                        <p:tgtEl>
                                          <p:spTgt spid="19"/>
                                        </p:tgtEl>
                                      </p:cBhvr>
                                      <p:to x="100000" y="95000"/>
                                    </p:animScale>
                                    <p:animScale>
                                      <p:cBhvr>
                                        <p:cTn id="38" dur="166" decel="50000">
                                          <p:stCondLst>
                                            <p:cond delay="1834"/>
                                          </p:stCondLst>
                                        </p:cTn>
                                        <p:tgtEl>
                                          <p:spTgt spid="19"/>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21"/>
                                        </p:tgtEl>
                                        <p:attrNameLst>
                                          <p:attrName>style.visibility</p:attrName>
                                        </p:attrNameLst>
                                      </p:cBhvr>
                                      <p:to>
                                        <p:strVal val="visible"/>
                                      </p:to>
                                    </p:set>
                                    <p:animEffect transition="in" filter="wipe(down)">
                                      <p:cBhvr>
                                        <p:cTn id="43" dur="580">
                                          <p:stCondLst>
                                            <p:cond delay="0"/>
                                          </p:stCondLst>
                                        </p:cTn>
                                        <p:tgtEl>
                                          <p:spTgt spid="21"/>
                                        </p:tgtEl>
                                      </p:cBhvr>
                                    </p:animEffect>
                                    <p:anim calcmode="lin" valueType="num">
                                      <p:cBhvr>
                                        <p:cTn id="44" dur="1822" tmFilter="0,0; 0.14,0.36; 0.43,0.73; 0.71,0.91; 1.0,1.0">
                                          <p:stCondLst>
                                            <p:cond delay="0"/>
                                          </p:stCondLst>
                                        </p:cTn>
                                        <p:tgtEl>
                                          <p:spTgt spid="21"/>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21"/>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21"/>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21"/>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21"/>
                                        </p:tgtEl>
                                        <p:attrNameLst>
                                          <p:attrName>ppt_y</p:attrName>
                                        </p:attrNameLst>
                                      </p:cBhvr>
                                      <p:tavLst>
                                        <p:tav tm="0" fmla="#ppt_y-sin(pi*$)/81">
                                          <p:val>
                                            <p:fltVal val="0"/>
                                          </p:val>
                                        </p:tav>
                                        <p:tav tm="100000">
                                          <p:val>
                                            <p:fltVal val="1"/>
                                          </p:val>
                                        </p:tav>
                                      </p:tavLst>
                                    </p:anim>
                                    <p:animScale>
                                      <p:cBhvr>
                                        <p:cTn id="49" dur="26">
                                          <p:stCondLst>
                                            <p:cond delay="650"/>
                                          </p:stCondLst>
                                        </p:cTn>
                                        <p:tgtEl>
                                          <p:spTgt spid="21"/>
                                        </p:tgtEl>
                                      </p:cBhvr>
                                      <p:to x="100000" y="60000"/>
                                    </p:animScale>
                                    <p:animScale>
                                      <p:cBhvr>
                                        <p:cTn id="50" dur="166" decel="50000">
                                          <p:stCondLst>
                                            <p:cond delay="676"/>
                                          </p:stCondLst>
                                        </p:cTn>
                                        <p:tgtEl>
                                          <p:spTgt spid="21"/>
                                        </p:tgtEl>
                                      </p:cBhvr>
                                      <p:to x="100000" y="100000"/>
                                    </p:animScale>
                                    <p:animScale>
                                      <p:cBhvr>
                                        <p:cTn id="51" dur="26">
                                          <p:stCondLst>
                                            <p:cond delay="1312"/>
                                          </p:stCondLst>
                                        </p:cTn>
                                        <p:tgtEl>
                                          <p:spTgt spid="21"/>
                                        </p:tgtEl>
                                      </p:cBhvr>
                                      <p:to x="100000" y="80000"/>
                                    </p:animScale>
                                    <p:animScale>
                                      <p:cBhvr>
                                        <p:cTn id="52" dur="166" decel="50000">
                                          <p:stCondLst>
                                            <p:cond delay="1338"/>
                                          </p:stCondLst>
                                        </p:cTn>
                                        <p:tgtEl>
                                          <p:spTgt spid="21"/>
                                        </p:tgtEl>
                                      </p:cBhvr>
                                      <p:to x="100000" y="100000"/>
                                    </p:animScale>
                                    <p:animScale>
                                      <p:cBhvr>
                                        <p:cTn id="53" dur="26">
                                          <p:stCondLst>
                                            <p:cond delay="1642"/>
                                          </p:stCondLst>
                                        </p:cTn>
                                        <p:tgtEl>
                                          <p:spTgt spid="21"/>
                                        </p:tgtEl>
                                      </p:cBhvr>
                                      <p:to x="100000" y="90000"/>
                                    </p:animScale>
                                    <p:animScale>
                                      <p:cBhvr>
                                        <p:cTn id="54" dur="166" decel="50000">
                                          <p:stCondLst>
                                            <p:cond delay="1668"/>
                                          </p:stCondLst>
                                        </p:cTn>
                                        <p:tgtEl>
                                          <p:spTgt spid="21"/>
                                        </p:tgtEl>
                                      </p:cBhvr>
                                      <p:to x="100000" y="100000"/>
                                    </p:animScale>
                                    <p:animScale>
                                      <p:cBhvr>
                                        <p:cTn id="55" dur="26">
                                          <p:stCondLst>
                                            <p:cond delay="1808"/>
                                          </p:stCondLst>
                                        </p:cTn>
                                        <p:tgtEl>
                                          <p:spTgt spid="21"/>
                                        </p:tgtEl>
                                      </p:cBhvr>
                                      <p:to x="100000" y="95000"/>
                                    </p:animScale>
                                    <p:animScale>
                                      <p:cBhvr>
                                        <p:cTn id="56" dur="166" decel="50000">
                                          <p:stCondLst>
                                            <p:cond delay="1834"/>
                                          </p:stCondLst>
                                        </p:cTn>
                                        <p:tgtEl>
                                          <p:spTgt spid="21"/>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5" grpId="0" animBg="1"/>
      <p:bldP spid="18" grpId="0" animBg="1"/>
      <p:bldP spid="19" grpId="0" animBg="1"/>
      <p:bldP spid="21"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Abgerundetes Rechteck 6"/>
          <p:cNvSpPr/>
          <p:nvPr/>
        </p:nvSpPr>
        <p:spPr>
          <a:xfrm>
            <a:off x="5954840" y="1337028"/>
            <a:ext cx="5232273" cy="2091972"/>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de-DE" b="1" dirty="0" smtClean="0"/>
              <a:t>Beweismittel wurden Beschädigt</a:t>
            </a:r>
            <a:r>
              <a:rPr lang="de-DE" dirty="0"/>
              <a:t>	</a:t>
            </a:r>
          </a:p>
          <a:p>
            <a:pPr marL="285750" indent="-285750">
              <a:buFont typeface="Arial" panose="020B0604020202020204" pitchFamily="34" charset="0"/>
              <a:buChar char="•"/>
            </a:pPr>
            <a:r>
              <a:rPr lang="de-DE" b="1" dirty="0"/>
              <a:t>e</a:t>
            </a:r>
            <a:r>
              <a:rPr lang="de-DE" b="1" dirty="0" smtClean="0"/>
              <a:t>ingereichte Akten wurden beschädigt</a:t>
            </a:r>
          </a:p>
          <a:p>
            <a:pPr marL="285750" indent="-285750">
              <a:buFont typeface="Arial" panose="020B0604020202020204" pitchFamily="34" charset="0"/>
              <a:buChar char="•"/>
            </a:pPr>
            <a:r>
              <a:rPr lang="de-DE" b="1" dirty="0" smtClean="0"/>
              <a:t>Akten wurden falsch versandt =&gt; Portokosten</a:t>
            </a:r>
            <a:endParaRPr lang="de-DE" dirty="0"/>
          </a:p>
          <a:p>
            <a:pPr marL="285750" indent="-285750">
              <a:buFont typeface="Arial" panose="020B0604020202020204" pitchFamily="34" charset="0"/>
              <a:buChar char="•"/>
            </a:pPr>
            <a:r>
              <a:rPr lang="de-DE" b="1" dirty="0" smtClean="0"/>
              <a:t>Abladungen nicht rechtzeitig zugegangen =&gt; Reisekosten</a:t>
            </a:r>
            <a:r>
              <a:rPr lang="de-DE" dirty="0"/>
              <a:t>	</a:t>
            </a:r>
          </a:p>
          <a:p>
            <a:pPr marL="285750" indent="-285750">
              <a:buFont typeface="Arial" panose="020B0604020202020204" pitchFamily="34" charset="0"/>
              <a:buChar char="•"/>
            </a:pPr>
            <a:r>
              <a:rPr lang="de-DE" dirty="0" smtClean="0"/>
              <a:t>Bei zu langer U-Haft</a:t>
            </a:r>
            <a:endParaRPr lang="de-DE" dirty="0"/>
          </a:p>
        </p:txBody>
      </p:sp>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smtClean="0">
                <a:solidFill>
                  <a:schemeClr val="bg1">
                    <a:lumMod val="50000"/>
                  </a:schemeClr>
                </a:solidFill>
              </a:rPr>
              <a:t>104</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4" name="Abgerundetes Rechteck 3"/>
          <p:cNvSpPr/>
          <p:nvPr/>
        </p:nvSpPr>
        <p:spPr>
          <a:xfrm>
            <a:off x="772932" y="1361458"/>
            <a:ext cx="4656318" cy="1185862"/>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Arial" panose="020B0604020202020204" pitchFamily="34" charset="0"/>
              <a:buChar char="•"/>
            </a:pPr>
            <a:r>
              <a:rPr lang="de-DE" sz="2000" b="1" dirty="0" smtClean="0"/>
              <a:t>Bearbeitung durch die Verwaltung</a:t>
            </a:r>
          </a:p>
          <a:p>
            <a:pPr marL="342900" indent="-342900">
              <a:buFont typeface="Arial" panose="020B0604020202020204" pitchFamily="34" charset="0"/>
              <a:buChar char="•"/>
            </a:pPr>
            <a:r>
              <a:rPr lang="de-DE" sz="2000" b="1" dirty="0" smtClean="0"/>
              <a:t>Mitarbeiter kann Stellungnehmen</a:t>
            </a:r>
          </a:p>
          <a:p>
            <a:pPr marL="342900" indent="-342900">
              <a:buFont typeface="Arial" panose="020B0604020202020204" pitchFamily="34" charset="0"/>
              <a:buChar char="•"/>
            </a:pPr>
            <a:r>
              <a:rPr lang="de-DE" sz="2000" b="1" dirty="0" smtClean="0"/>
              <a:t>Wenn begründet =&gt; Personalakte</a:t>
            </a:r>
            <a:endParaRPr lang="de-DE" sz="2000" dirty="0"/>
          </a:p>
        </p:txBody>
      </p:sp>
      <p:sp>
        <p:nvSpPr>
          <p:cNvPr id="8" name="Gefaltete Ecke 7"/>
          <p:cNvSpPr/>
          <p:nvPr/>
        </p:nvSpPr>
        <p:spPr>
          <a:xfrm>
            <a:off x="1514545" y="3840556"/>
            <a:ext cx="2067342" cy="1951058"/>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f</a:t>
            </a: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ormlose Rechtsbehelfe</a:t>
            </a:r>
          </a:p>
        </p:txBody>
      </p:sp>
      <p:sp>
        <p:nvSpPr>
          <p:cNvPr id="10" name="Gefaltete Ecke 9"/>
          <p:cNvSpPr/>
          <p:nvPr/>
        </p:nvSpPr>
        <p:spPr>
          <a:xfrm rot="314572">
            <a:off x="4110807" y="3930929"/>
            <a:ext cx="2067342" cy="1951058"/>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a:t>
            </a: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n keine Frist gebunden</a:t>
            </a:r>
          </a:p>
        </p:txBody>
      </p:sp>
      <p:sp>
        <p:nvSpPr>
          <p:cNvPr id="5" name="Abgerundetes Rechteck 4"/>
          <p:cNvSpPr/>
          <p:nvPr/>
        </p:nvSpPr>
        <p:spPr>
          <a:xfrm>
            <a:off x="738939" y="895081"/>
            <a:ext cx="4690311"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Dienstaufsichtsbeschwerde</a:t>
            </a:r>
            <a:endParaRPr lang="de-DE" sz="2400" dirty="0"/>
          </a:p>
        </p:txBody>
      </p:sp>
      <p:sp>
        <p:nvSpPr>
          <p:cNvPr id="2" name="Abgerundetes Rechteck 1"/>
          <p:cNvSpPr/>
          <p:nvPr/>
        </p:nvSpPr>
        <p:spPr>
          <a:xfrm>
            <a:off x="4319866" y="82925"/>
            <a:ext cx="3886200" cy="714375"/>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t>Dienstaufsicht</a:t>
            </a:r>
            <a:endParaRPr lang="de-DE" sz="2800" b="1" dirty="0"/>
          </a:p>
        </p:txBody>
      </p:sp>
      <p:sp>
        <p:nvSpPr>
          <p:cNvPr id="11" name="Abgerundetes Rechteck 10"/>
          <p:cNvSpPr/>
          <p:nvPr/>
        </p:nvSpPr>
        <p:spPr>
          <a:xfrm>
            <a:off x="5954841" y="893237"/>
            <a:ext cx="4690311"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Schadenersatzansprüche</a:t>
            </a:r>
            <a:endParaRPr lang="de-DE" sz="2400" dirty="0"/>
          </a:p>
        </p:txBody>
      </p:sp>
      <p:sp>
        <p:nvSpPr>
          <p:cNvPr id="12" name="Gefaltete Ecke 11"/>
          <p:cNvSpPr/>
          <p:nvPr/>
        </p:nvSpPr>
        <p:spPr>
          <a:xfrm rot="21078225">
            <a:off x="6842682" y="3840555"/>
            <a:ext cx="2067342" cy="1951058"/>
          </a:xfrm>
          <a:prstGeom prst="foldedCorner">
            <a:avLst/>
          </a:prstGeom>
          <a:solidFill>
            <a:schemeClr val="accent2">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kostenfrei</a:t>
            </a:r>
          </a:p>
        </p:txBody>
      </p:sp>
    </p:spTree>
    <p:extLst>
      <p:ext uri="{BB962C8B-B14F-4D97-AF65-F5344CB8AC3E}">
        <p14:creationId xmlns:p14="http://schemas.microsoft.com/office/powerpoint/2010/main" val="71619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fltVal val="0"/>
                                          </p:val>
                                        </p:tav>
                                        <p:tav tm="100000">
                                          <p:val>
                                            <p:strVal val="#ppt_w"/>
                                          </p:val>
                                        </p:tav>
                                      </p:tavLst>
                                    </p:anim>
                                    <p:anim calcmode="lin" valueType="num">
                                      <p:cBhvr>
                                        <p:cTn id="8" dur="1000" fill="hold"/>
                                        <p:tgtEl>
                                          <p:spTgt spid="8"/>
                                        </p:tgtEl>
                                        <p:attrNameLst>
                                          <p:attrName>ppt_h</p:attrName>
                                        </p:attrNameLst>
                                      </p:cBhvr>
                                      <p:tavLst>
                                        <p:tav tm="0">
                                          <p:val>
                                            <p:fltVal val="0"/>
                                          </p:val>
                                        </p:tav>
                                        <p:tav tm="100000">
                                          <p:val>
                                            <p:strVal val="#ppt_h"/>
                                          </p:val>
                                        </p:tav>
                                      </p:tavLst>
                                    </p:anim>
                                    <p:anim calcmode="lin" valueType="num">
                                      <p:cBhvr>
                                        <p:cTn id="9" dur="1000" fill="hold"/>
                                        <p:tgtEl>
                                          <p:spTgt spid="8"/>
                                        </p:tgtEl>
                                        <p:attrNameLst>
                                          <p:attrName>style.rotation</p:attrName>
                                        </p:attrNameLst>
                                      </p:cBhvr>
                                      <p:tavLst>
                                        <p:tav tm="0">
                                          <p:val>
                                            <p:fltVal val="90"/>
                                          </p:val>
                                        </p:tav>
                                        <p:tav tm="100000">
                                          <p:val>
                                            <p:fltVal val="0"/>
                                          </p:val>
                                        </p:tav>
                                      </p:tavLst>
                                    </p:anim>
                                    <p:animEffect transition="in" filter="fade">
                                      <p:cBhvr>
                                        <p:cTn id="10" dur="10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p:cTn id="15" dur="1000" fill="hold"/>
                                        <p:tgtEl>
                                          <p:spTgt spid="10"/>
                                        </p:tgtEl>
                                        <p:attrNameLst>
                                          <p:attrName>ppt_w</p:attrName>
                                        </p:attrNameLst>
                                      </p:cBhvr>
                                      <p:tavLst>
                                        <p:tav tm="0">
                                          <p:val>
                                            <p:fltVal val="0"/>
                                          </p:val>
                                        </p:tav>
                                        <p:tav tm="100000">
                                          <p:val>
                                            <p:strVal val="#ppt_w"/>
                                          </p:val>
                                        </p:tav>
                                      </p:tavLst>
                                    </p:anim>
                                    <p:anim calcmode="lin" valueType="num">
                                      <p:cBhvr>
                                        <p:cTn id="16" dur="1000" fill="hold"/>
                                        <p:tgtEl>
                                          <p:spTgt spid="10"/>
                                        </p:tgtEl>
                                        <p:attrNameLst>
                                          <p:attrName>ppt_h</p:attrName>
                                        </p:attrNameLst>
                                      </p:cBhvr>
                                      <p:tavLst>
                                        <p:tav tm="0">
                                          <p:val>
                                            <p:fltVal val="0"/>
                                          </p:val>
                                        </p:tav>
                                        <p:tav tm="100000">
                                          <p:val>
                                            <p:strVal val="#ppt_h"/>
                                          </p:val>
                                        </p:tav>
                                      </p:tavLst>
                                    </p:anim>
                                    <p:anim calcmode="lin" valueType="num">
                                      <p:cBhvr>
                                        <p:cTn id="17" dur="1000" fill="hold"/>
                                        <p:tgtEl>
                                          <p:spTgt spid="10"/>
                                        </p:tgtEl>
                                        <p:attrNameLst>
                                          <p:attrName>style.rotation</p:attrName>
                                        </p:attrNameLst>
                                      </p:cBhvr>
                                      <p:tavLst>
                                        <p:tav tm="0">
                                          <p:val>
                                            <p:fltVal val="90"/>
                                          </p:val>
                                        </p:tav>
                                        <p:tav tm="100000">
                                          <p:val>
                                            <p:fltVal val="0"/>
                                          </p:val>
                                        </p:tav>
                                      </p:tavLst>
                                    </p:anim>
                                    <p:animEffect transition="in" filter="fade">
                                      <p:cBhvr>
                                        <p:cTn id="18" dur="1000"/>
                                        <p:tgtEl>
                                          <p:spTgt spid="10"/>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anim calcmode="lin" valueType="num">
                                      <p:cBhvr>
                                        <p:cTn id="23" dur="1000" fill="hold"/>
                                        <p:tgtEl>
                                          <p:spTgt spid="12"/>
                                        </p:tgtEl>
                                        <p:attrNameLst>
                                          <p:attrName>ppt_w</p:attrName>
                                        </p:attrNameLst>
                                      </p:cBhvr>
                                      <p:tavLst>
                                        <p:tav tm="0">
                                          <p:val>
                                            <p:fltVal val="0"/>
                                          </p:val>
                                        </p:tav>
                                        <p:tav tm="100000">
                                          <p:val>
                                            <p:strVal val="#ppt_w"/>
                                          </p:val>
                                        </p:tav>
                                      </p:tavLst>
                                    </p:anim>
                                    <p:anim calcmode="lin" valueType="num">
                                      <p:cBhvr>
                                        <p:cTn id="24" dur="1000" fill="hold"/>
                                        <p:tgtEl>
                                          <p:spTgt spid="12"/>
                                        </p:tgtEl>
                                        <p:attrNameLst>
                                          <p:attrName>ppt_h</p:attrName>
                                        </p:attrNameLst>
                                      </p:cBhvr>
                                      <p:tavLst>
                                        <p:tav tm="0">
                                          <p:val>
                                            <p:fltVal val="0"/>
                                          </p:val>
                                        </p:tav>
                                        <p:tav tm="100000">
                                          <p:val>
                                            <p:strVal val="#ppt_h"/>
                                          </p:val>
                                        </p:tav>
                                      </p:tavLst>
                                    </p:anim>
                                    <p:anim calcmode="lin" valueType="num">
                                      <p:cBhvr>
                                        <p:cTn id="25" dur="1000" fill="hold"/>
                                        <p:tgtEl>
                                          <p:spTgt spid="12"/>
                                        </p:tgtEl>
                                        <p:attrNameLst>
                                          <p:attrName>style.rotation</p:attrName>
                                        </p:attrNameLst>
                                      </p:cBhvr>
                                      <p:tavLst>
                                        <p:tav tm="0">
                                          <p:val>
                                            <p:fltVal val="90"/>
                                          </p:val>
                                        </p:tav>
                                        <p:tav tm="100000">
                                          <p:val>
                                            <p:fltVal val="0"/>
                                          </p:val>
                                        </p:tav>
                                      </p:tavLst>
                                    </p:anim>
                                    <p:animEffect transition="in" filter="fade">
                                      <p:cBhvr>
                                        <p:cTn id="26"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animBg="1"/>
      <p:bldP spid="1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97</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554724" y="839730"/>
            <a:ext cx="6517087"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Organe der Rechtspflege/Bedienstete der Justiz </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5" name="Abgerundetes Rechteck 14"/>
          <p:cNvSpPr/>
          <p:nvPr/>
        </p:nvSpPr>
        <p:spPr>
          <a:xfrm>
            <a:off x="3684441" y="1449943"/>
            <a:ext cx="4545807" cy="887635"/>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Berufsbeamtentum </a:t>
            </a:r>
          </a:p>
        </p:txBody>
      </p:sp>
      <p:sp>
        <p:nvSpPr>
          <p:cNvPr id="18" name="Abgerundetes Rechteck 17"/>
          <p:cNvSpPr/>
          <p:nvPr/>
        </p:nvSpPr>
        <p:spPr>
          <a:xfrm>
            <a:off x="2554724" y="2478583"/>
            <a:ext cx="7162914" cy="2286000"/>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de-DE" sz="2000" dirty="0" smtClean="0"/>
              <a:t>Anstellung auf Lebenszeit</a:t>
            </a:r>
          </a:p>
          <a:p>
            <a:pPr marL="285750" indent="-285750">
              <a:buFont typeface="Arial" panose="020B0604020202020204" pitchFamily="34" charset="0"/>
              <a:buChar char="•"/>
            </a:pPr>
            <a:r>
              <a:rPr lang="de-DE" sz="2000" dirty="0" smtClean="0"/>
              <a:t>Treue-, Neutralitäts-, Führsorgepflicht</a:t>
            </a:r>
          </a:p>
          <a:p>
            <a:pPr marL="285750" indent="-285750">
              <a:buFont typeface="Arial" panose="020B0604020202020204" pitchFamily="34" charset="0"/>
              <a:buChar char="•"/>
            </a:pPr>
            <a:r>
              <a:rPr lang="de-DE" sz="2000" dirty="0" smtClean="0"/>
              <a:t>Alimentations-, Leistungs- und Laufbahnprinzip</a:t>
            </a:r>
          </a:p>
          <a:p>
            <a:pPr marL="285750" indent="-285750">
              <a:buFont typeface="Arial" panose="020B0604020202020204" pitchFamily="34" charset="0"/>
              <a:buChar char="•"/>
            </a:pPr>
            <a:r>
              <a:rPr lang="de-DE" sz="2000" dirty="0" smtClean="0"/>
              <a:t>Amtsbezeichnung</a:t>
            </a:r>
          </a:p>
          <a:p>
            <a:pPr marL="285750" indent="-285750">
              <a:buFont typeface="Arial" panose="020B0604020202020204" pitchFamily="34" charset="0"/>
              <a:buChar char="•"/>
            </a:pPr>
            <a:r>
              <a:rPr lang="de-DE" sz="2000" dirty="0" smtClean="0"/>
              <a:t>Streikverbot</a:t>
            </a:r>
          </a:p>
          <a:p>
            <a:pPr marL="285750" indent="-285750">
              <a:buFont typeface="Arial" panose="020B0604020202020204" pitchFamily="34" charset="0"/>
              <a:buChar char="•"/>
            </a:pPr>
            <a:r>
              <a:rPr lang="de-DE" sz="2000" dirty="0" smtClean="0"/>
              <a:t>Recht auf amtsangemessene Beschäftigung</a:t>
            </a:r>
            <a:endParaRPr lang="de-DE" sz="2000" dirty="0"/>
          </a:p>
        </p:txBody>
      </p:sp>
      <p:sp>
        <p:nvSpPr>
          <p:cNvPr id="9" name="Gefaltete Ecke 8"/>
          <p:cNvSpPr/>
          <p:nvPr/>
        </p:nvSpPr>
        <p:spPr>
          <a:xfrm rot="21265025">
            <a:off x="8500139" y="1340614"/>
            <a:ext cx="1366134" cy="1372860"/>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latin typeface="MV Boli" panose="02000500030200090000" pitchFamily="2" charset="0"/>
                <a:cs typeface="MV Boli" panose="02000500030200090000" pitchFamily="2" charset="0"/>
              </a:rPr>
              <a:t>Art. </a:t>
            </a:r>
            <a:r>
              <a:rPr lang="de-DE" b="1" smtClean="0">
                <a:solidFill>
                  <a:schemeClr val="tx1"/>
                </a:solidFill>
                <a:latin typeface="MV Boli" panose="02000500030200090000" pitchFamily="2" charset="0"/>
                <a:cs typeface="MV Boli" panose="02000500030200090000" pitchFamily="2" charset="0"/>
              </a:rPr>
              <a:t>33</a:t>
            </a:r>
            <a:r>
              <a:rPr lang="de-DE" b="1" smtClean="0">
                <a:solidFill>
                  <a:schemeClr val="tx1"/>
                </a:solidFill>
                <a:latin typeface="MV Boli" panose="02000500030200090000" pitchFamily="2" charset="0"/>
                <a:cs typeface="MV Boli" panose="02000500030200090000" pitchFamily="2" charset="0"/>
              </a:rPr>
              <a:t> </a:t>
            </a:r>
            <a:r>
              <a:rPr lang="de-DE" b="1" dirty="0" smtClean="0">
                <a:solidFill>
                  <a:schemeClr val="tx1"/>
                </a:solidFill>
                <a:latin typeface="MV Boli" panose="02000500030200090000" pitchFamily="2" charset="0"/>
                <a:cs typeface="MV Boli" panose="02000500030200090000" pitchFamily="2" charset="0"/>
              </a:rPr>
              <a:t>V </a:t>
            </a:r>
          </a:p>
          <a:p>
            <a:pPr algn="ctr"/>
            <a:r>
              <a:rPr lang="de-DE" b="1" dirty="0" smtClean="0">
                <a:solidFill>
                  <a:schemeClr val="tx1"/>
                </a:solidFill>
                <a:latin typeface="MV Boli" panose="02000500030200090000" pitchFamily="2" charset="0"/>
                <a:cs typeface="MV Boli" panose="02000500030200090000" pitchFamily="2" charset="0"/>
              </a:rPr>
              <a:t>GG</a:t>
            </a:r>
          </a:p>
        </p:txBody>
      </p:sp>
      <p:sp>
        <p:nvSpPr>
          <p:cNvPr id="2" name="Abgerundetes Rechteck 1"/>
          <p:cNvSpPr/>
          <p:nvPr/>
        </p:nvSpPr>
        <p:spPr>
          <a:xfrm>
            <a:off x="2554724" y="5114925"/>
            <a:ext cx="7162914" cy="1036761"/>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Personen in Richter- und Beamtenlaufbahn haben sich ihre Befähigung durch eine Laufbahnprüfung erworben.</a:t>
            </a:r>
            <a:endParaRPr lang="de-DE" dirty="0"/>
          </a:p>
        </p:txBody>
      </p:sp>
      <p:sp>
        <p:nvSpPr>
          <p:cNvPr id="11" name="Gefaltete Ecke 10"/>
          <p:cNvSpPr/>
          <p:nvPr/>
        </p:nvSpPr>
        <p:spPr>
          <a:xfrm>
            <a:off x="9584457" y="4778733"/>
            <a:ext cx="1689105" cy="1694861"/>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latin typeface="MV Boli" panose="02000500030200090000" pitchFamily="2" charset="0"/>
                <a:cs typeface="MV Boli" panose="02000500030200090000" pitchFamily="2" charset="0"/>
              </a:rPr>
              <a:t>Verbot der Annahme von Geschenken!!</a:t>
            </a:r>
          </a:p>
        </p:txBody>
      </p:sp>
    </p:spTree>
    <p:extLst>
      <p:ext uri="{BB962C8B-B14F-4D97-AF65-F5344CB8AC3E}">
        <p14:creationId xmlns:p14="http://schemas.microsoft.com/office/powerpoint/2010/main" val="3366932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26"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wipe(down)">
                                      <p:cBhvr>
                                        <p:cTn id="15" dur="580">
                                          <p:stCondLst>
                                            <p:cond delay="0"/>
                                          </p:stCondLst>
                                        </p:cTn>
                                        <p:tgtEl>
                                          <p:spTgt spid="11"/>
                                        </p:tgtEl>
                                      </p:cBhvr>
                                    </p:animEffect>
                                    <p:anim calcmode="lin" valueType="num">
                                      <p:cBhvr>
                                        <p:cTn id="16"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17"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18"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19"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20"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21" dur="26">
                                          <p:stCondLst>
                                            <p:cond delay="650"/>
                                          </p:stCondLst>
                                        </p:cTn>
                                        <p:tgtEl>
                                          <p:spTgt spid="11"/>
                                        </p:tgtEl>
                                      </p:cBhvr>
                                      <p:to x="100000" y="60000"/>
                                    </p:animScale>
                                    <p:animScale>
                                      <p:cBhvr>
                                        <p:cTn id="22" dur="166" decel="50000">
                                          <p:stCondLst>
                                            <p:cond delay="676"/>
                                          </p:stCondLst>
                                        </p:cTn>
                                        <p:tgtEl>
                                          <p:spTgt spid="11"/>
                                        </p:tgtEl>
                                      </p:cBhvr>
                                      <p:to x="100000" y="100000"/>
                                    </p:animScale>
                                    <p:animScale>
                                      <p:cBhvr>
                                        <p:cTn id="23" dur="26">
                                          <p:stCondLst>
                                            <p:cond delay="1312"/>
                                          </p:stCondLst>
                                        </p:cTn>
                                        <p:tgtEl>
                                          <p:spTgt spid="11"/>
                                        </p:tgtEl>
                                      </p:cBhvr>
                                      <p:to x="100000" y="80000"/>
                                    </p:animScale>
                                    <p:animScale>
                                      <p:cBhvr>
                                        <p:cTn id="24" dur="166" decel="50000">
                                          <p:stCondLst>
                                            <p:cond delay="1338"/>
                                          </p:stCondLst>
                                        </p:cTn>
                                        <p:tgtEl>
                                          <p:spTgt spid="11"/>
                                        </p:tgtEl>
                                      </p:cBhvr>
                                      <p:to x="100000" y="100000"/>
                                    </p:animScale>
                                    <p:animScale>
                                      <p:cBhvr>
                                        <p:cTn id="25" dur="26">
                                          <p:stCondLst>
                                            <p:cond delay="1642"/>
                                          </p:stCondLst>
                                        </p:cTn>
                                        <p:tgtEl>
                                          <p:spTgt spid="11"/>
                                        </p:tgtEl>
                                      </p:cBhvr>
                                      <p:to x="100000" y="90000"/>
                                    </p:animScale>
                                    <p:animScale>
                                      <p:cBhvr>
                                        <p:cTn id="26" dur="166" decel="50000">
                                          <p:stCondLst>
                                            <p:cond delay="1668"/>
                                          </p:stCondLst>
                                        </p:cTn>
                                        <p:tgtEl>
                                          <p:spTgt spid="11"/>
                                        </p:tgtEl>
                                      </p:cBhvr>
                                      <p:to x="100000" y="100000"/>
                                    </p:animScale>
                                    <p:animScale>
                                      <p:cBhvr>
                                        <p:cTn id="27" dur="26">
                                          <p:stCondLst>
                                            <p:cond delay="1808"/>
                                          </p:stCondLst>
                                        </p:cTn>
                                        <p:tgtEl>
                                          <p:spTgt spid="11"/>
                                        </p:tgtEl>
                                      </p:cBhvr>
                                      <p:to x="100000" y="95000"/>
                                    </p:animScale>
                                    <p:animScale>
                                      <p:cBhvr>
                                        <p:cTn id="28" dur="166" decel="50000">
                                          <p:stCondLst>
                                            <p:cond delay="1834"/>
                                          </p:stCondLst>
                                        </p:cTn>
                                        <p:tgtEl>
                                          <p:spTgt spid="11"/>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Abgerundetes Rechteck 17"/>
          <p:cNvSpPr/>
          <p:nvPr/>
        </p:nvSpPr>
        <p:spPr>
          <a:xfrm>
            <a:off x="2020292" y="1875744"/>
            <a:ext cx="7162914" cy="2286000"/>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de-DE" sz="2000" dirty="0" smtClean="0"/>
              <a:t>Ausbildung Justizfachangestellte/-angestellter</a:t>
            </a:r>
          </a:p>
          <a:p>
            <a:pPr marL="285750" indent="-285750">
              <a:buFont typeface="Arial" panose="020B0604020202020204" pitchFamily="34" charset="0"/>
              <a:buChar char="•"/>
            </a:pPr>
            <a:r>
              <a:rPr lang="de-DE" sz="2000" dirty="0" smtClean="0"/>
              <a:t>Entsprechen der Qualifikation wie Beamte LG 1</a:t>
            </a:r>
          </a:p>
          <a:p>
            <a:pPr marL="285750" indent="-285750">
              <a:buFont typeface="Arial" panose="020B0604020202020204" pitchFamily="34" charset="0"/>
              <a:buChar char="•"/>
            </a:pPr>
            <a:r>
              <a:rPr lang="de-DE" sz="2000" dirty="0" smtClean="0"/>
              <a:t>Arbeitsverhältnis wird durch Vertrag begründet</a:t>
            </a:r>
          </a:p>
          <a:p>
            <a:pPr marL="285750" indent="-285750">
              <a:buFont typeface="Arial" panose="020B0604020202020204" pitchFamily="34" charset="0"/>
              <a:buChar char="•"/>
            </a:pPr>
            <a:r>
              <a:rPr lang="de-DE" sz="2000" dirty="0" smtClean="0"/>
              <a:t>Vergütung richtet sich nach Tarifvertrag der Länder</a:t>
            </a:r>
          </a:p>
        </p:txBody>
      </p:sp>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98</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554724" y="839730"/>
            <a:ext cx="6517087"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Organe der Rechtspflege/Bedienstete der Justiz </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5" name="Abgerundetes Rechteck 14"/>
          <p:cNvSpPr/>
          <p:nvPr/>
        </p:nvSpPr>
        <p:spPr>
          <a:xfrm>
            <a:off x="812653" y="1664510"/>
            <a:ext cx="4545807" cy="51933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Justizbeschäftigte</a:t>
            </a:r>
          </a:p>
        </p:txBody>
      </p:sp>
      <p:sp>
        <p:nvSpPr>
          <p:cNvPr id="2" name="Abgerundetes Rechteck 1"/>
          <p:cNvSpPr/>
          <p:nvPr/>
        </p:nvSpPr>
        <p:spPr>
          <a:xfrm>
            <a:off x="2020292" y="4446978"/>
            <a:ext cx="7162914" cy="1036761"/>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Allgemeine Rechte- und Pflichten, z.B. Streikrecht, Gewissenhaftigkeit, Verschwiegenheit, Schadenersatzpflicht</a:t>
            </a:r>
            <a:endParaRPr lang="de-DE" dirty="0"/>
          </a:p>
        </p:txBody>
      </p:sp>
    </p:spTree>
    <p:extLst>
      <p:ext uri="{BB962C8B-B14F-4D97-AF65-F5344CB8AC3E}">
        <p14:creationId xmlns:p14="http://schemas.microsoft.com/office/powerpoint/2010/main" val="11039129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bgerundetes Rechteck 3"/>
          <p:cNvSpPr/>
          <p:nvPr/>
        </p:nvSpPr>
        <p:spPr>
          <a:xfrm>
            <a:off x="618371" y="4674927"/>
            <a:ext cx="8025567" cy="1371600"/>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de-DE" dirty="0" smtClean="0"/>
              <a:t>Einfacher Dienst z.B. Justizhauptwachtmeister			LG 1    A5-A9</a:t>
            </a:r>
          </a:p>
          <a:p>
            <a:pPr marL="285750" indent="-285750">
              <a:buFont typeface="Arial" panose="020B0604020202020204" pitchFamily="34" charset="0"/>
              <a:buChar char="•"/>
            </a:pPr>
            <a:r>
              <a:rPr lang="de-DE" dirty="0" smtClean="0"/>
              <a:t>Mittlerer Dienst z.B. </a:t>
            </a:r>
            <a:r>
              <a:rPr lang="de-DE" dirty="0" err="1" smtClean="0"/>
              <a:t>UdG</a:t>
            </a:r>
            <a:r>
              <a:rPr lang="de-DE" dirty="0" smtClean="0"/>
              <a:t>, Gerichtsvollzieher			LG 1    A6-A9</a:t>
            </a:r>
          </a:p>
          <a:p>
            <a:pPr marL="285750" indent="-285750">
              <a:buFont typeface="Arial" panose="020B0604020202020204" pitchFamily="34" charset="0"/>
              <a:buChar char="•"/>
            </a:pPr>
            <a:r>
              <a:rPr lang="de-DE" dirty="0" smtClean="0"/>
              <a:t>Gehobener Dienst z.B. Rechtspfleger, Amtsanwälte		LG 2    A9-A16</a:t>
            </a:r>
          </a:p>
          <a:p>
            <a:pPr marL="285750" indent="-285750">
              <a:buFont typeface="Arial" panose="020B0604020202020204" pitchFamily="34" charset="0"/>
              <a:buChar char="•"/>
            </a:pPr>
            <a:r>
              <a:rPr lang="de-DE" dirty="0" smtClean="0"/>
              <a:t>Höherer Dienst z. B. Richter Staatsanwälte			LG 2    R1-R10</a:t>
            </a:r>
            <a:endParaRPr lang="de-DE" dirty="0"/>
          </a:p>
        </p:txBody>
      </p:sp>
      <p:sp>
        <p:nvSpPr>
          <p:cNvPr id="7" name="Pfeil nach unten 6"/>
          <p:cNvSpPr/>
          <p:nvPr/>
        </p:nvSpPr>
        <p:spPr>
          <a:xfrm>
            <a:off x="1026580" y="3751414"/>
            <a:ext cx="484632" cy="978408"/>
          </a:xfrm>
          <a:prstGeom prst="downArrow">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Abgerundetes Rechteck 9"/>
          <p:cNvSpPr/>
          <p:nvPr/>
        </p:nvSpPr>
        <p:spPr>
          <a:xfrm>
            <a:off x="618371" y="1890760"/>
            <a:ext cx="5194896" cy="2286000"/>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de-DE" sz="2000" dirty="0" smtClean="0"/>
              <a:t>Ernennung durch Urkunde</a:t>
            </a:r>
          </a:p>
          <a:p>
            <a:pPr marL="285750" indent="-285750">
              <a:buFont typeface="Arial" panose="020B0604020202020204" pitchFamily="34" charset="0"/>
              <a:buChar char="•"/>
            </a:pPr>
            <a:r>
              <a:rPr lang="de-DE" sz="2000" dirty="0" smtClean="0"/>
              <a:t>Dienst- und Treueverhältnis</a:t>
            </a:r>
          </a:p>
          <a:p>
            <a:pPr marL="285750" indent="-285750">
              <a:buFont typeface="Arial" panose="020B0604020202020204" pitchFamily="34" charset="0"/>
              <a:buChar char="•"/>
            </a:pPr>
            <a:r>
              <a:rPr lang="de-DE" sz="2000" dirty="0" smtClean="0"/>
              <a:t>Lebenszeitprinzip</a:t>
            </a:r>
          </a:p>
          <a:p>
            <a:pPr marL="285750" indent="-285750">
              <a:buFont typeface="Arial" panose="020B0604020202020204" pitchFamily="34" charset="0"/>
              <a:buChar char="•"/>
            </a:pPr>
            <a:r>
              <a:rPr lang="de-DE" sz="2000" dirty="0" smtClean="0"/>
              <a:t>Alimentierung</a:t>
            </a:r>
          </a:p>
          <a:p>
            <a:pPr marL="285750" indent="-285750">
              <a:buFont typeface="Arial" panose="020B0604020202020204" pitchFamily="34" charset="0"/>
              <a:buChar char="•"/>
            </a:pPr>
            <a:r>
              <a:rPr lang="de-DE" sz="2000" dirty="0" smtClean="0"/>
              <a:t>Besoldung richtet sich nach Laufbahngruppe und Dienstalter</a:t>
            </a:r>
          </a:p>
        </p:txBody>
      </p:sp>
      <p:sp>
        <p:nvSpPr>
          <p:cNvPr id="18" name="Abgerundetes Rechteck 17"/>
          <p:cNvSpPr/>
          <p:nvPr/>
        </p:nvSpPr>
        <p:spPr>
          <a:xfrm>
            <a:off x="6324762" y="1883718"/>
            <a:ext cx="5194896" cy="2286000"/>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de-DE" sz="2000" dirty="0" smtClean="0"/>
              <a:t>Arbeitsvertrag</a:t>
            </a:r>
          </a:p>
          <a:p>
            <a:pPr marL="285750" indent="-285750">
              <a:buFont typeface="Arial" panose="020B0604020202020204" pitchFamily="34" charset="0"/>
              <a:buChar char="•"/>
            </a:pPr>
            <a:r>
              <a:rPr lang="de-DE" sz="2000" dirty="0" smtClean="0"/>
              <a:t>Einstellung tätigkeitsbezogen</a:t>
            </a:r>
          </a:p>
          <a:p>
            <a:pPr marL="285750" indent="-285750">
              <a:buFont typeface="Arial" panose="020B0604020202020204" pitchFamily="34" charset="0"/>
              <a:buChar char="•"/>
            </a:pPr>
            <a:r>
              <a:rPr lang="de-DE" sz="2000" dirty="0" smtClean="0"/>
              <a:t>Entgelt laut Tarifvertag</a:t>
            </a:r>
          </a:p>
          <a:p>
            <a:pPr marL="285750" indent="-285750">
              <a:buFont typeface="Arial" panose="020B0604020202020204" pitchFamily="34" charset="0"/>
              <a:buChar char="•"/>
            </a:pPr>
            <a:r>
              <a:rPr lang="de-DE" sz="2000" dirty="0" smtClean="0"/>
              <a:t>Erfahrungs- und leistungsorientiert</a:t>
            </a:r>
          </a:p>
        </p:txBody>
      </p:sp>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99</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554724" y="839730"/>
            <a:ext cx="6517087"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Organe der Rechtspflege/Bedienstete der Justiz </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5" name="Abgerundetes Rechteck 14"/>
          <p:cNvSpPr/>
          <p:nvPr/>
        </p:nvSpPr>
        <p:spPr>
          <a:xfrm>
            <a:off x="6649307" y="1452670"/>
            <a:ext cx="4545807" cy="519337"/>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Justizbeschäftigte</a:t>
            </a:r>
          </a:p>
        </p:txBody>
      </p:sp>
      <p:sp>
        <p:nvSpPr>
          <p:cNvPr id="9" name="Abgerundetes Rechteck 8"/>
          <p:cNvSpPr/>
          <p:nvPr/>
        </p:nvSpPr>
        <p:spPr>
          <a:xfrm>
            <a:off x="914400" y="1448073"/>
            <a:ext cx="4545807" cy="51933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Beamte</a:t>
            </a:r>
          </a:p>
        </p:txBody>
      </p:sp>
      <p:sp>
        <p:nvSpPr>
          <p:cNvPr id="13" name="Gefaltete Ecke 12"/>
          <p:cNvSpPr/>
          <p:nvPr/>
        </p:nvSpPr>
        <p:spPr>
          <a:xfrm rot="573765">
            <a:off x="8612906" y="4728347"/>
            <a:ext cx="1689105" cy="1694861"/>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err="1" smtClean="0">
                <a:solidFill>
                  <a:schemeClr val="tx1"/>
                </a:solidFill>
                <a:latin typeface="MV Boli" panose="02000500030200090000" pitchFamily="2" charset="0"/>
                <a:cs typeface="MV Boli" panose="02000500030200090000" pitchFamily="2" charset="0"/>
              </a:rPr>
              <a:t>UdG</a:t>
            </a:r>
            <a:endParaRPr lang="de-DE" b="1" dirty="0" smtClean="0">
              <a:solidFill>
                <a:schemeClr val="tx1"/>
              </a:solidFill>
              <a:latin typeface="MV Boli" panose="02000500030200090000" pitchFamily="2" charset="0"/>
              <a:cs typeface="MV Boli" panose="02000500030200090000" pitchFamily="2" charset="0"/>
            </a:endParaRPr>
          </a:p>
          <a:p>
            <a:pPr algn="ctr"/>
            <a:r>
              <a:rPr lang="de-DE" b="1" dirty="0" smtClean="0">
                <a:solidFill>
                  <a:schemeClr val="tx1"/>
                </a:solidFill>
                <a:latin typeface="MV Boli" panose="02000500030200090000" pitchFamily="2" charset="0"/>
                <a:cs typeface="MV Boli" panose="02000500030200090000" pitchFamily="2" charset="0"/>
              </a:rPr>
              <a:t>§ 153 V GVG</a:t>
            </a:r>
          </a:p>
          <a:p>
            <a:pPr algn="ctr"/>
            <a:r>
              <a:rPr lang="de-DE" b="1" dirty="0">
                <a:solidFill>
                  <a:schemeClr val="tx1"/>
                </a:solidFill>
                <a:latin typeface="MV Boli" panose="02000500030200090000" pitchFamily="2" charset="0"/>
                <a:cs typeface="MV Boli" panose="02000500030200090000" pitchFamily="2" charset="0"/>
              </a:rPr>
              <a:t>a</a:t>
            </a:r>
            <a:r>
              <a:rPr lang="de-DE" b="1" dirty="0" smtClean="0">
                <a:solidFill>
                  <a:schemeClr val="tx1"/>
                </a:solidFill>
                <a:latin typeface="MV Boli" panose="02000500030200090000" pitchFamily="2" charset="0"/>
                <a:cs typeface="MV Boli" panose="02000500030200090000" pitchFamily="2" charset="0"/>
              </a:rPr>
              <a:t>uch </a:t>
            </a:r>
            <a:r>
              <a:rPr lang="de-DE" b="1" dirty="0" err="1" smtClean="0">
                <a:solidFill>
                  <a:schemeClr val="tx1"/>
                </a:solidFill>
                <a:latin typeface="MV Boli" panose="02000500030200090000" pitchFamily="2" charset="0"/>
                <a:cs typeface="MV Boli" panose="02000500030200090000" pitchFamily="2" charset="0"/>
              </a:rPr>
              <a:t>JuFa</a:t>
            </a:r>
            <a:endParaRPr lang="de-DE" b="1" dirty="0" smtClean="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3651342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down)">
                                      <p:cBhvr>
                                        <p:cTn id="7" dur="580">
                                          <p:stCondLst>
                                            <p:cond delay="0"/>
                                          </p:stCondLst>
                                        </p:cTn>
                                        <p:tgtEl>
                                          <p:spTgt spid="13"/>
                                        </p:tgtEl>
                                      </p:cBhvr>
                                    </p:animEffect>
                                    <p:anim calcmode="lin" valueType="num">
                                      <p:cBhvr>
                                        <p:cTn id="8"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13" dur="26">
                                          <p:stCondLst>
                                            <p:cond delay="650"/>
                                          </p:stCondLst>
                                        </p:cTn>
                                        <p:tgtEl>
                                          <p:spTgt spid="13"/>
                                        </p:tgtEl>
                                      </p:cBhvr>
                                      <p:to x="100000" y="60000"/>
                                    </p:animScale>
                                    <p:animScale>
                                      <p:cBhvr>
                                        <p:cTn id="14" dur="166" decel="50000">
                                          <p:stCondLst>
                                            <p:cond delay="676"/>
                                          </p:stCondLst>
                                        </p:cTn>
                                        <p:tgtEl>
                                          <p:spTgt spid="13"/>
                                        </p:tgtEl>
                                      </p:cBhvr>
                                      <p:to x="100000" y="100000"/>
                                    </p:animScale>
                                    <p:animScale>
                                      <p:cBhvr>
                                        <p:cTn id="15" dur="26">
                                          <p:stCondLst>
                                            <p:cond delay="1312"/>
                                          </p:stCondLst>
                                        </p:cTn>
                                        <p:tgtEl>
                                          <p:spTgt spid="13"/>
                                        </p:tgtEl>
                                      </p:cBhvr>
                                      <p:to x="100000" y="80000"/>
                                    </p:animScale>
                                    <p:animScale>
                                      <p:cBhvr>
                                        <p:cTn id="16" dur="166" decel="50000">
                                          <p:stCondLst>
                                            <p:cond delay="1338"/>
                                          </p:stCondLst>
                                        </p:cTn>
                                        <p:tgtEl>
                                          <p:spTgt spid="13"/>
                                        </p:tgtEl>
                                      </p:cBhvr>
                                      <p:to x="100000" y="100000"/>
                                    </p:animScale>
                                    <p:animScale>
                                      <p:cBhvr>
                                        <p:cTn id="17" dur="26">
                                          <p:stCondLst>
                                            <p:cond delay="1642"/>
                                          </p:stCondLst>
                                        </p:cTn>
                                        <p:tgtEl>
                                          <p:spTgt spid="13"/>
                                        </p:tgtEl>
                                      </p:cBhvr>
                                      <p:to x="100000" y="90000"/>
                                    </p:animScale>
                                    <p:animScale>
                                      <p:cBhvr>
                                        <p:cTn id="18" dur="166" decel="50000">
                                          <p:stCondLst>
                                            <p:cond delay="1668"/>
                                          </p:stCondLst>
                                        </p:cTn>
                                        <p:tgtEl>
                                          <p:spTgt spid="13"/>
                                        </p:tgtEl>
                                      </p:cBhvr>
                                      <p:to x="100000" y="100000"/>
                                    </p:animScale>
                                    <p:animScale>
                                      <p:cBhvr>
                                        <p:cTn id="19" dur="26">
                                          <p:stCondLst>
                                            <p:cond delay="1808"/>
                                          </p:stCondLst>
                                        </p:cTn>
                                        <p:tgtEl>
                                          <p:spTgt spid="13"/>
                                        </p:tgtEl>
                                      </p:cBhvr>
                                      <p:to x="100000" y="95000"/>
                                    </p:animScale>
                                    <p:animScale>
                                      <p:cBhvr>
                                        <p:cTn id="20" dur="166" decel="50000">
                                          <p:stCondLst>
                                            <p:cond delay="1834"/>
                                          </p:stCondLst>
                                        </p:cTn>
                                        <p:tgtEl>
                                          <p:spTgt spid="1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100</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554724" y="839730"/>
            <a:ext cx="6517087"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t>Organe der Rechtspflege/Bedienstete der Justiz </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0" name="Abgerundetes Rechteck 9"/>
          <p:cNvSpPr/>
          <p:nvPr/>
        </p:nvSpPr>
        <p:spPr>
          <a:xfrm>
            <a:off x="1105739" y="1246157"/>
            <a:ext cx="9767887" cy="1860883"/>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a:t>Bei den Gerichten und Staatsanwaltschaften findet man Personen, die in verschiedenen Funktionen tätig sind, nämlich im Wesentlichen Richter, Staatsanwälte, Amtsanwälte, Rechtspfleger, Urkundsbeamte der Geschäftsstelle (UdG.), Gerichtsvollzieher und Justizwachtmeister. Diese stehen in einem öffentlich-rechtlichen Dienst- und Treueverhältnis als Beamte oder Richter. Des Weiteren sind bei den Gerichten Justizfachangestellte als Beschäftigte tätig, die in der gleichen Funktion wie die Urkundsbeamten der Geschäftsstelle überwiegend in den Serviceeinheiten eingesetzt werden. </a:t>
            </a:r>
          </a:p>
          <a:p>
            <a:r>
              <a:rPr lang="de-DE"/>
              <a:t>Bei den Organen der Rechtspflege sind insbesondere drei Gruppen zu unterscheiden: </a:t>
            </a:r>
            <a:endParaRPr lang="de-DE" dirty="0"/>
          </a:p>
        </p:txBody>
      </p:sp>
      <p:sp>
        <p:nvSpPr>
          <p:cNvPr id="7" name="Abgerundetes Rechteck 6"/>
          <p:cNvSpPr/>
          <p:nvPr/>
        </p:nvSpPr>
        <p:spPr>
          <a:xfrm>
            <a:off x="1135780" y="3429000"/>
            <a:ext cx="9767886" cy="1596189"/>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t>Richter und Rechtspfleger </a:t>
            </a:r>
            <a:endParaRPr lang="de-DE" dirty="0"/>
          </a:p>
          <a:p>
            <a:r>
              <a:rPr lang="de-DE" dirty="0"/>
              <a:t>Hier ist noch einmal zu unterscheiden zwischen sachlicher und persönlicher Unabhängigkeit! </a:t>
            </a:r>
          </a:p>
          <a:p>
            <a:pPr marL="285750" indent="-285750">
              <a:buFont typeface="Arial" panose="020B0604020202020204" pitchFamily="34" charset="0"/>
              <a:buChar char="•"/>
            </a:pPr>
            <a:r>
              <a:rPr lang="de-DE" dirty="0" smtClean="0"/>
              <a:t>sachliche </a:t>
            </a:r>
            <a:r>
              <a:rPr lang="de-DE" dirty="0"/>
              <a:t>Unabhängigkeit: entscheidet selbstständig und nur dem Recht und Gesetz verpflichtet </a:t>
            </a:r>
          </a:p>
          <a:p>
            <a:pPr marL="285750" indent="-285750">
              <a:buFont typeface="Arial" panose="020B0604020202020204" pitchFamily="34" charset="0"/>
              <a:buChar char="•"/>
            </a:pPr>
            <a:r>
              <a:rPr lang="de-DE" dirty="0" smtClean="0"/>
              <a:t>persönliche </a:t>
            </a:r>
            <a:r>
              <a:rPr lang="de-DE" dirty="0"/>
              <a:t>Unabhängigkeit: besitzen nur Richter; alle anderen sind Beamte und als solche Weisungsempfänger/weisungsgebunden) </a:t>
            </a:r>
          </a:p>
        </p:txBody>
      </p:sp>
      <p:sp>
        <p:nvSpPr>
          <p:cNvPr id="8" name="Abgerundetes Rechteck 7"/>
          <p:cNvSpPr/>
          <p:nvPr/>
        </p:nvSpPr>
        <p:spPr>
          <a:xfrm>
            <a:off x="914400" y="3238654"/>
            <a:ext cx="4186989" cy="368969"/>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a:t>Unabhängige Organe der Rechtspflege </a:t>
            </a:r>
            <a:endParaRPr lang="de-DE"/>
          </a:p>
        </p:txBody>
      </p:sp>
      <p:sp>
        <p:nvSpPr>
          <p:cNvPr id="13" name="Abgerundetes Rechteck 12"/>
          <p:cNvSpPr/>
          <p:nvPr/>
        </p:nvSpPr>
        <p:spPr>
          <a:xfrm>
            <a:off x="1135780" y="5472420"/>
            <a:ext cx="9737846" cy="348183"/>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a:t>Staatsanwälte, Amtsanwälte, U. d. G. (aJD/JFAng), Gerichtsvollzieher, Justizwachtmeister </a:t>
            </a:r>
            <a:endParaRPr lang="de-DE" dirty="0"/>
          </a:p>
        </p:txBody>
      </p:sp>
      <p:sp>
        <p:nvSpPr>
          <p:cNvPr id="12" name="Abgerundetes Rechteck 11"/>
          <p:cNvSpPr/>
          <p:nvPr/>
        </p:nvSpPr>
        <p:spPr>
          <a:xfrm>
            <a:off x="914400" y="5158517"/>
            <a:ext cx="4186989" cy="368969"/>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a:t>Organe der Rechtspflege </a:t>
            </a:r>
            <a:endParaRPr lang="de-DE"/>
          </a:p>
        </p:txBody>
      </p:sp>
      <p:sp>
        <p:nvSpPr>
          <p:cNvPr id="16" name="Abgerundetes Rechteck 15"/>
          <p:cNvSpPr/>
          <p:nvPr/>
        </p:nvSpPr>
        <p:spPr>
          <a:xfrm>
            <a:off x="1165820" y="6267834"/>
            <a:ext cx="9737846" cy="348183"/>
          </a:xfrm>
          <a:prstGeom prst="roundRect">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Alle anderen, wie Schöffen, ehrenamtliche Richter, Rechtsanwälte, Notare </a:t>
            </a:r>
          </a:p>
        </p:txBody>
      </p:sp>
      <p:sp>
        <p:nvSpPr>
          <p:cNvPr id="14" name="Abgerundetes Rechteck 13"/>
          <p:cNvSpPr/>
          <p:nvPr/>
        </p:nvSpPr>
        <p:spPr>
          <a:xfrm>
            <a:off x="914400" y="5965729"/>
            <a:ext cx="5029200" cy="368969"/>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t>Weitere Organe der Rechtspflege/Bedienstete </a:t>
            </a:r>
            <a:endParaRPr lang="de-DE" dirty="0"/>
          </a:p>
        </p:txBody>
      </p:sp>
      <p:sp>
        <p:nvSpPr>
          <p:cNvPr id="17" name="Gefaltete Ecke 16"/>
          <p:cNvSpPr/>
          <p:nvPr/>
        </p:nvSpPr>
        <p:spPr>
          <a:xfrm rot="21265025">
            <a:off x="9903659" y="5211428"/>
            <a:ext cx="1140083" cy="1073043"/>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Das sind auch Sie!</a:t>
            </a:r>
          </a:p>
        </p:txBody>
      </p:sp>
    </p:spTree>
    <p:extLst>
      <p:ext uri="{BB962C8B-B14F-4D97-AF65-F5344CB8AC3E}">
        <p14:creationId xmlns:p14="http://schemas.microsoft.com/office/powerpoint/2010/main" val="1302095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p:cTn id="7" dur="1000" fill="hold"/>
                                        <p:tgtEl>
                                          <p:spTgt spid="17"/>
                                        </p:tgtEl>
                                        <p:attrNameLst>
                                          <p:attrName>ppt_w</p:attrName>
                                        </p:attrNameLst>
                                      </p:cBhvr>
                                      <p:tavLst>
                                        <p:tav tm="0">
                                          <p:val>
                                            <p:fltVal val="0"/>
                                          </p:val>
                                        </p:tav>
                                        <p:tav tm="100000">
                                          <p:val>
                                            <p:strVal val="#ppt_w"/>
                                          </p:val>
                                        </p:tav>
                                      </p:tavLst>
                                    </p:anim>
                                    <p:anim calcmode="lin" valueType="num">
                                      <p:cBhvr>
                                        <p:cTn id="8" dur="1000" fill="hold"/>
                                        <p:tgtEl>
                                          <p:spTgt spid="17"/>
                                        </p:tgtEl>
                                        <p:attrNameLst>
                                          <p:attrName>ppt_h</p:attrName>
                                        </p:attrNameLst>
                                      </p:cBhvr>
                                      <p:tavLst>
                                        <p:tav tm="0">
                                          <p:val>
                                            <p:fltVal val="0"/>
                                          </p:val>
                                        </p:tav>
                                        <p:tav tm="100000">
                                          <p:val>
                                            <p:strVal val="#ppt_h"/>
                                          </p:val>
                                        </p:tav>
                                      </p:tavLst>
                                    </p:anim>
                                    <p:anim calcmode="lin" valueType="num">
                                      <p:cBhvr>
                                        <p:cTn id="9" dur="1000" fill="hold"/>
                                        <p:tgtEl>
                                          <p:spTgt spid="17"/>
                                        </p:tgtEl>
                                        <p:attrNameLst>
                                          <p:attrName>style.rotation</p:attrName>
                                        </p:attrNameLst>
                                      </p:cBhvr>
                                      <p:tavLst>
                                        <p:tav tm="0">
                                          <p:val>
                                            <p:fltVal val="90"/>
                                          </p:val>
                                        </p:tav>
                                        <p:tav tm="100000">
                                          <p:val>
                                            <p:fltVal val="0"/>
                                          </p:val>
                                        </p:tav>
                                      </p:tavLst>
                                    </p:anim>
                                    <p:animEffect transition="in" filter="fade">
                                      <p:cBhvr>
                                        <p:cTn id="10"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101</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772932" y="81857"/>
            <a:ext cx="10523621"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a:t>Übersicht Organe der Rechtspflege/Bedienstete der Justiz bei den Gerichten und der Staatsanwaltschaft </a:t>
            </a:r>
            <a:endParaRPr lang="de-DE" sz="2400" dirty="0"/>
          </a:p>
        </p:txBody>
      </p:sp>
      <p:graphicFrame>
        <p:nvGraphicFramePr>
          <p:cNvPr id="2" name="Tabelle 1"/>
          <p:cNvGraphicFramePr>
            <a:graphicFrameLocks noGrp="1"/>
          </p:cNvGraphicFramePr>
          <p:nvPr>
            <p:extLst>
              <p:ext uri="{D42A27DB-BD31-4B8C-83A1-F6EECF244321}">
                <p14:modId xmlns:p14="http://schemas.microsoft.com/office/powerpoint/2010/main" val="4042070840"/>
              </p:ext>
            </p:extLst>
          </p:nvPr>
        </p:nvGraphicFramePr>
        <p:xfrm>
          <a:off x="588446" y="761000"/>
          <a:ext cx="10892592" cy="4887425"/>
        </p:xfrm>
        <a:graphic>
          <a:graphicData uri="http://schemas.openxmlformats.org/drawingml/2006/table">
            <a:tbl>
              <a:tblPr firstRow="1" bandRow="1">
                <a:tableStyleId>{F5AB1C69-6EDB-4FF4-983F-18BD219EF322}</a:tableStyleId>
              </a:tblPr>
              <a:tblGrid>
                <a:gridCol w="2723148">
                  <a:extLst>
                    <a:ext uri="{9D8B030D-6E8A-4147-A177-3AD203B41FA5}">
                      <a16:colId xmlns:a16="http://schemas.microsoft.com/office/drawing/2014/main" val="2848637822"/>
                    </a:ext>
                  </a:extLst>
                </a:gridCol>
                <a:gridCol w="2723148">
                  <a:extLst>
                    <a:ext uri="{9D8B030D-6E8A-4147-A177-3AD203B41FA5}">
                      <a16:colId xmlns:a16="http://schemas.microsoft.com/office/drawing/2014/main" val="905256265"/>
                    </a:ext>
                  </a:extLst>
                </a:gridCol>
                <a:gridCol w="2723148">
                  <a:extLst>
                    <a:ext uri="{9D8B030D-6E8A-4147-A177-3AD203B41FA5}">
                      <a16:colId xmlns:a16="http://schemas.microsoft.com/office/drawing/2014/main" val="1924167231"/>
                    </a:ext>
                  </a:extLst>
                </a:gridCol>
                <a:gridCol w="2723148">
                  <a:extLst>
                    <a:ext uri="{9D8B030D-6E8A-4147-A177-3AD203B41FA5}">
                      <a16:colId xmlns:a16="http://schemas.microsoft.com/office/drawing/2014/main" val="431145869"/>
                    </a:ext>
                  </a:extLst>
                </a:gridCol>
              </a:tblGrid>
              <a:tr h="370840">
                <a:tc>
                  <a:txBody>
                    <a:bodyPr/>
                    <a:lstStyle/>
                    <a:p>
                      <a:r>
                        <a:rPr lang="de-DE" sz="1400" dirty="0" smtClean="0"/>
                        <a:t>Bedienstete</a:t>
                      </a:r>
                      <a:endParaRPr lang="de-DE" sz="1400" dirty="0"/>
                    </a:p>
                  </a:txBody>
                  <a:tcPr/>
                </a:tc>
                <a:tc>
                  <a:txBody>
                    <a:bodyPr/>
                    <a:lstStyle/>
                    <a:p>
                      <a:r>
                        <a:rPr lang="de-DE" sz="1400" dirty="0" smtClean="0"/>
                        <a:t>Vorbildung/Ausbildung/</a:t>
                      </a:r>
                    </a:p>
                    <a:p>
                      <a:r>
                        <a:rPr lang="de-DE" sz="1400" dirty="0" smtClean="0"/>
                        <a:t>Vorbereitungsdienst</a:t>
                      </a:r>
                      <a:endParaRPr lang="de-DE" sz="1400" dirty="0"/>
                    </a:p>
                  </a:txBody>
                  <a:tcPr/>
                </a:tc>
                <a:tc>
                  <a:txBody>
                    <a:bodyPr/>
                    <a:lstStyle/>
                    <a:p>
                      <a:r>
                        <a:rPr lang="de-DE" sz="1400" dirty="0" smtClean="0"/>
                        <a:t>Status/Laufbahn/</a:t>
                      </a:r>
                    </a:p>
                    <a:p>
                      <a:r>
                        <a:rPr lang="de-DE" sz="1400" dirty="0" smtClean="0"/>
                        <a:t>Besoldung/Vergütung</a:t>
                      </a:r>
                      <a:endParaRPr lang="de-DE" sz="1400" dirty="0"/>
                    </a:p>
                  </a:txBody>
                  <a:tcPr/>
                </a:tc>
                <a:tc>
                  <a:txBody>
                    <a:bodyPr/>
                    <a:lstStyle/>
                    <a:p>
                      <a:r>
                        <a:rPr lang="de-DE" sz="1400" dirty="0" smtClean="0"/>
                        <a:t>Anmerkung</a:t>
                      </a:r>
                      <a:endParaRPr lang="de-DE" sz="1400" dirty="0"/>
                    </a:p>
                  </a:txBody>
                  <a:tcPr/>
                </a:tc>
                <a:extLst>
                  <a:ext uri="{0D108BD9-81ED-4DB2-BD59-A6C34878D82A}">
                    <a16:rowId xmlns:a16="http://schemas.microsoft.com/office/drawing/2014/main" val="2748087456"/>
                  </a:ext>
                </a:extLst>
              </a:tr>
              <a:tr h="370840">
                <a:tc>
                  <a:txBody>
                    <a:bodyPr/>
                    <a:lstStyle/>
                    <a:p>
                      <a:r>
                        <a:rPr lang="de-DE" sz="1400" b="1" dirty="0" smtClean="0"/>
                        <a:t>Richter</a:t>
                      </a:r>
                      <a:endParaRPr lang="de-DE" sz="1400" b="1" dirty="0"/>
                    </a:p>
                  </a:txBody>
                  <a:tcPr/>
                </a:tc>
                <a:tc>
                  <a:txBody>
                    <a:bodyPr/>
                    <a:lstStyle/>
                    <a:p>
                      <a:r>
                        <a:rPr lang="de-DE" sz="1200" dirty="0" smtClean="0"/>
                        <a:t>Hochschulabschluss</a:t>
                      </a:r>
                    </a:p>
                    <a:p>
                      <a:pPr marL="0" marR="0" lvl="0" indent="0" algn="l" defTabSz="914400" rtl="0" eaLnBrk="1" fontAlgn="auto" latinLnBrk="0" hangingPunct="1">
                        <a:lnSpc>
                          <a:spcPct val="100000"/>
                        </a:lnSpc>
                        <a:spcBef>
                          <a:spcPts val="0"/>
                        </a:spcBef>
                        <a:spcAft>
                          <a:spcPts val="0"/>
                        </a:spcAft>
                        <a:buClrTx/>
                        <a:buSzTx/>
                        <a:buFontTx/>
                        <a:buNone/>
                        <a:tabLst/>
                        <a:defRPr/>
                      </a:pPr>
                      <a:r>
                        <a:rPr lang="de-DE" sz="1200" b="0" i="0" u="none" strike="noStrike" kern="1200" baseline="0" dirty="0" smtClean="0">
                          <a:solidFill>
                            <a:schemeClr val="dk1"/>
                          </a:solidFill>
                          <a:latin typeface="+mn-lt"/>
                          <a:ea typeface="+mn-ea"/>
                          <a:cs typeface="+mn-cs"/>
                        </a:rPr>
                        <a:t>1. jur. Staatsprüfung + 2 J. jur. Vorbereitungsdienst/2. jur. Staatsprüfung </a:t>
                      </a:r>
                      <a:endParaRPr lang="de-DE" sz="1200" dirty="0"/>
                    </a:p>
                  </a:txBody>
                  <a:tcPr/>
                </a:tc>
                <a:tc>
                  <a:txBody>
                    <a:bodyPr/>
                    <a:lstStyle/>
                    <a:p>
                      <a:r>
                        <a:rPr lang="de-DE" sz="1200" b="0" i="0" u="none" strike="noStrike" kern="1200" baseline="0" dirty="0" smtClean="0">
                          <a:solidFill>
                            <a:schemeClr val="dk1"/>
                          </a:solidFill>
                          <a:latin typeface="+mn-lt"/>
                          <a:ea typeface="+mn-ea"/>
                          <a:cs typeface="+mn-cs"/>
                        </a:rPr>
                        <a:t>Volljurist, 3. Gewalt im Staat, eigene </a:t>
                      </a:r>
                    </a:p>
                    <a:p>
                      <a:r>
                        <a:rPr lang="de-DE" sz="1200" b="0" i="0" u="none" strike="noStrike" kern="1200" baseline="0" dirty="0" smtClean="0">
                          <a:solidFill>
                            <a:schemeClr val="dk1"/>
                          </a:solidFill>
                          <a:latin typeface="+mn-lt"/>
                          <a:ea typeface="+mn-ea"/>
                          <a:cs typeface="+mn-cs"/>
                        </a:rPr>
                        <a:t>Richterbesoldung R1, R2… </a:t>
                      </a:r>
                    </a:p>
                    <a:p>
                      <a:r>
                        <a:rPr lang="de-DE" sz="1200" b="0" i="0" u="none" strike="noStrike" kern="1200" baseline="0" dirty="0" smtClean="0">
                          <a:solidFill>
                            <a:schemeClr val="dk1"/>
                          </a:solidFill>
                          <a:latin typeface="+mn-lt"/>
                          <a:ea typeface="+mn-ea"/>
                          <a:cs typeface="+mn-cs"/>
                        </a:rPr>
                        <a:t>Art.92, 97 GG, DRiG 	</a:t>
                      </a:r>
                      <a:endParaRPr lang="de-DE"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200" b="0" i="0" u="none" strike="noStrike" kern="1200" baseline="0" dirty="0" smtClean="0">
                          <a:solidFill>
                            <a:schemeClr val="dk1"/>
                          </a:solidFill>
                          <a:latin typeface="+mn-lt"/>
                          <a:ea typeface="+mn-ea"/>
                          <a:cs typeface="+mn-cs"/>
                        </a:rPr>
                        <a:t>Unabhängiges Organ der Rechtspflege 	</a:t>
                      </a:r>
                    </a:p>
                    <a:p>
                      <a:endParaRPr lang="de-DE" sz="1200" dirty="0"/>
                    </a:p>
                  </a:txBody>
                  <a:tcPr/>
                </a:tc>
                <a:extLst>
                  <a:ext uri="{0D108BD9-81ED-4DB2-BD59-A6C34878D82A}">
                    <a16:rowId xmlns:a16="http://schemas.microsoft.com/office/drawing/2014/main" val="119648615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400" b="1" i="0" u="none" strike="noStrike" kern="1200" baseline="0" dirty="0" smtClean="0">
                          <a:solidFill>
                            <a:schemeClr val="dk1"/>
                          </a:solidFill>
                          <a:latin typeface="+mn-lt"/>
                          <a:ea typeface="+mn-ea"/>
                          <a:cs typeface="+mn-cs"/>
                        </a:rPr>
                        <a:t>Staatsanwälte </a:t>
                      </a:r>
                      <a:r>
                        <a:rPr lang="de-DE" sz="1400" b="0" i="0" u="none" strike="noStrike" kern="1200" baseline="0" dirty="0" smtClean="0">
                          <a:solidFill>
                            <a:schemeClr val="dk1"/>
                          </a:solidFill>
                          <a:latin typeface="+mn-lt"/>
                          <a:ea typeface="+mn-ea"/>
                          <a:cs typeface="+mn-cs"/>
                        </a:rPr>
                        <a:t>	</a:t>
                      </a:r>
                    </a:p>
                    <a:p>
                      <a:endParaRPr lang="de-DE" sz="1400" dirty="0"/>
                    </a:p>
                  </a:txBody>
                  <a:tcPr/>
                </a:tc>
                <a:tc>
                  <a:txBody>
                    <a:bodyPr/>
                    <a:lstStyle/>
                    <a:p>
                      <a:r>
                        <a:rPr lang="de-DE" sz="1200" b="0" i="0" u="none" strike="noStrike" kern="1200" baseline="0" dirty="0" smtClean="0">
                          <a:solidFill>
                            <a:schemeClr val="dk1"/>
                          </a:solidFill>
                          <a:latin typeface="+mn-lt"/>
                          <a:ea typeface="+mn-ea"/>
                          <a:cs typeface="+mn-cs"/>
                        </a:rPr>
                        <a:t>- Wie Richter - </a:t>
                      </a:r>
                    </a:p>
                    <a:p>
                      <a:r>
                        <a:rPr lang="de-DE" sz="1200" b="0" i="0" u="none" strike="noStrike" kern="1200" baseline="0" dirty="0" smtClean="0">
                          <a:solidFill>
                            <a:schemeClr val="dk1"/>
                          </a:solidFill>
                          <a:latin typeface="+mn-lt"/>
                          <a:ea typeface="+mn-ea"/>
                          <a:cs typeface="+mn-cs"/>
                        </a:rPr>
                        <a:t>	</a:t>
                      </a:r>
                    </a:p>
                    <a:p>
                      <a:endParaRPr lang="de-DE" sz="1200" dirty="0"/>
                    </a:p>
                  </a:txBody>
                  <a:tcPr/>
                </a:tc>
                <a:tc>
                  <a:txBody>
                    <a:bodyPr/>
                    <a:lstStyle/>
                    <a:p>
                      <a:r>
                        <a:rPr lang="de-DE" sz="1200" b="0" i="0" u="none" strike="noStrike" kern="1200" baseline="0" dirty="0" smtClean="0">
                          <a:solidFill>
                            <a:schemeClr val="dk1"/>
                          </a:solidFill>
                          <a:latin typeface="+mn-lt"/>
                          <a:ea typeface="+mn-ea"/>
                          <a:cs typeface="+mn-cs"/>
                        </a:rPr>
                        <a:t>Volljurist, Beamter, Besoldung wie Richter; </a:t>
                      </a:r>
                    </a:p>
                    <a:p>
                      <a:r>
                        <a:rPr lang="de-DE" sz="1200" b="0" i="0" u="none" strike="noStrike" kern="1200" baseline="0" dirty="0" smtClean="0">
                          <a:solidFill>
                            <a:schemeClr val="dk1"/>
                          </a:solidFill>
                          <a:latin typeface="+mn-lt"/>
                          <a:ea typeface="+mn-ea"/>
                          <a:cs typeface="+mn-cs"/>
                        </a:rPr>
                        <a:t>§§ 141 ff. GVG und §§ 8, 9 AGGVG </a:t>
                      </a:r>
                    </a:p>
                    <a:p>
                      <a:r>
                        <a:rPr lang="de-DE" sz="1200" b="0" i="0" u="none" strike="noStrike" kern="1200" baseline="0" dirty="0" smtClean="0">
                          <a:solidFill>
                            <a:schemeClr val="dk1"/>
                          </a:solidFill>
                          <a:latin typeface="+mn-lt"/>
                          <a:ea typeface="+mn-ea"/>
                          <a:cs typeface="+mn-cs"/>
                        </a:rPr>
                        <a:t>Bei jedem Gericht soll eine Staatsanwaltschaft bestehen. </a:t>
                      </a:r>
                    </a:p>
                    <a:p>
                      <a:r>
                        <a:rPr lang="de-DE" sz="1200" b="0" i="0" u="none" strike="noStrike" kern="1200" baseline="0" dirty="0" smtClean="0">
                          <a:solidFill>
                            <a:schemeClr val="dk1"/>
                          </a:solidFill>
                          <a:latin typeface="+mn-lt"/>
                          <a:ea typeface="+mn-ea"/>
                          <a:cs typeface="+mn-cs"/>
                        </a:rPr>
                        <a:t>beim Amtsgericht – </a:t>
                      </a:r>
                      <a:r>
                        <a:rPr lang="de-DE" sz="1200" b="0" i="0" u="none" strike="noStrike" kern="1200" baseline="0" dirty="0" err="1" smtClean="0">
                          <a:solidFill>
                            <a:schemeClr val="dk1"/>
                          </a:solidFill>
                          <a:latin typeface="+mn-lt"/>
                          <a:ea typeface="+mn-ea"/>
                          <a:cs typeface="+mn-cs"/>
                        </a:rPr>
                        <a:t>StA</a:t>
                      </a:r>
                      <a:r>
                        <a:rPr lang="de-DE" sz="1200" b="0" i="0" u="none" strike="noStrike" kern="1200" baseline="0" dirty="0" smtClean="0">
                          <a:solidFill>
                            <a:schemeClr val="dk1"/>
                          </a:solidFill>
                          <a:latin typeface="+mn-lt"/>
                          <a:ea typeface="+mn-ea"/>
                          <a:cs typeface="+mn-cs"/>
                        </a:rPr>
                        <a:t> oder Amtsanwalt </a:t>
                      </a:r>
                    </a:p>
                    <a:p>
                      <a:r>
                        <a:rPr lang="de-DE" sz="1200" b="0" i="0" u="none" strike="noStrike" kern="1200" baseline="0" dirty="0" smtClean="0">
                          <a:solidFill>
                            <a:schemeClr val="dk1"/>
                          </a:solidFill>
                          <a:latin typeface="+mn-lt"/>
                          <a:ea typeface="+mn-ea"/>
                          <a:cs typeface="+mn-cs"/>
                        </a:rPr>
                        <a:t>beim Landgericht – </a:t>
                      </a:r>
                      <a:r>
                        <a:rPr lang="de-DE" sz="1200" b="0" i="0" u="none" strike="noStrike" kern="1200" baseline="0" dirty="0" err="1" smtClean="0">
                          <a:solidFill>
                            <a:schemeClr val="dk1"/>
                          </a:solidFill>
                          <a:latin typeface="+mn-lt"/>
                          <a:ea typeface="+mn-ea"/>
                          <a:cs typeface="+mn-cs"/>
                        </a:rPr>
                        <a:t>StA</a:t>
                      </a:r>
                      <a:r>
                        <a:rPr lang="de-DE" sz="1200" b="0" i="0" u="none" strike="noStrike" kern="1200" baseline="0" dirty="0" smtClean="0">
                          <a:solidFill>
                            <a:schemeClr val="dk1"/>
                          </a:solidFill>
                          <a:latin typeface="+mn-lt"/>
                          <a:ea typeface="+mn-ea"/>
                          <a:cs typeface="+mn-cs"/>
                        </a:rPr>
                        <a:t> </a:t>
                      </a:r>
                    </a:p>
                    <a:p>
                      <a:r>
                        <a:rPr lang="de-DE" sz="1200" b="0" i="0" u="none" strike="noStrike" kern="1200" baseline="0" dirty="0" smtClean="0">
                          <a:solidFill>
                            <a:schemeClr val="dk1"/>
                          </a:solidFill>
                          <a:latin typeface="+mn-lt"/>
                          <a:ea typeface="+mn-ea"/>
                          <a:cs typeface="+mn-cs"/>
                        </a:rPr>
                        <a:t>beim Kammergericht – Staatsanwalt </a:t>
                      </a:r>
                    </a:p>
                    <a:p>
                      <a:r>
                        <a:rPr lang="de-DE" sz="1200" b="0" i="0" u="none" strike="noStrike" kern="1200" baseline="0" dirty="0" smtClean="0">
                          <a:solidFill>
                            <a:schemeClr val="dk1"/>
                          </a:solidFill>
                          <a:latin typeface="+mn-lt"/>
                          <a:ea typeface="+mn-ea"/>
                          <a:cs typeface="+mn-cs"/>
                        </a:rPr>
                        <a:t>Aufgaben der Staatsanwaltschaft sind nicht im GVG geregelt. </a:t>
                      </a:r>
                      <a:endParaRPr lang="de-DE"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200" b="0" i="0" u="none" strike="noStrike" kern="1200" baseline="0" dirty="0" smtClean="0">
                          <a:solidFill>
                            <a:schemeClr val="dk1"/>
                          </a:solidFill>
                          <a:latin typeface="+mn-lt"/>
                          <a:ea typeface="+mn-ea"/>
                          <a:cs typeface="+mn-cs"/>
                        </a:rPr>
                        <a:t>Organ der Rechtspflege, weisungsgebunden, nicht unabhängig wie Richter 	</a:t>
                      </a:r>
                    </a:p>
                    <a:p>
                      <a:endParaRPr lang="de-DE" sz="1200" dirty="0"/>
                    </a:p>
                  </a:txBody>
                  <a:tcPr/>
                </a:tc>
                <a:extLst>
                  <a:ext uri="{0D108BD9-81ED-4DB2-BD59-A6C34878D82A}">
                    <a16:rowId xmlns:a16="http://schemas.microsoft.com/office/drawing/2014/main" val="1792975210"/>
                  </a:ext>
                </a:extLst>
              </a:tr>
              <a:tr h="144318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400" b="1" i="0" u="none" strike="noStrike" kern="1200" baseline="0" dirty="0" smtClean="0">
                          <a:solidFill>
                            <a:schemeClr val="dk1"/>
                          </a:solidFill>
                          <a:latin typeface="+mn-lt"/>
                          <a:ea typeface="+mn-ea"/>
                          <a:cs typeface="+mn-cs"/>
                        </a:rPr>
                        <a:t>Rechtspfleger </a:t>
                      </a:r>
                      <a:r>
                        <a:rPr lang="de-DE" sz="1400" b="0" i="0" u="none" strike="noStrike" kern="1200" baseline="0" dirty="0" smtClean="0">
                          <a:solidFill>
                            <a:schemeClr val="dk1"/>
                          </a:solidFill>
                          <a:latin typeface="+mn-lt"/>
                          <a:ea typeface="+mn-ea"/>
                          <a:cs typeface="+mn-cs"/>
                        </a:rPr>
                        <a:t>	</a:t>
                      </a:r>
                    </a:p>
                    <a:p>
                      <a:endParaRPr lang="de-DE" sz="1400" dirty="0"/>
                    </a:p>
                  </a:txBody>
                  <a:tcPr/>
                </a:tc>
                <a:tc>
                  <a:txBody>
                    <a:bodyPr/>
                    <a:lstStyle/>
                    <a:p>
                      <a:r>
                        <a:rPr lang="de-DE" sz="1200" b="0" i="0" u="none" strike="noStrike" kern="1200" baseline="0" dirty="0" smtClean="0">
                          <a:solidFill>
                            <a:schemeClr val="dk1"/>
                          </a:solidFill>
                          <a:latin typeface="+mn-lt"/>
                          <a:ea typeface="+mn-ea"/>
                          <a:cs typeface="+mn-cs"/>
                        </a:rPr>
                        <a:t>Fachhochschulabschluss, </a:t>
                      </a:r>
                    </a:p>
                    <a:p>
                      <a:r>
                        <a:rPr lang="de-DE" sz="1200" b="0" i="0" u="none" strike="noStrike" kern="1200" baseline="0" dirty="0" smtClean="0">
                          <a:solidFill>
                            <a:schemeClr val="dk1"/>
                          </a:solidFill>
                          <a:latin typeface="+mn-lt"/>
                          <a:ea typeface="+mn-ea"/>
                          <a:cs typeface="+mn-cs"/>
                        </a:rPr>
                        <a:t>3 J. Studium an der FHWR, </a:t>
                      </a:r>
                    </a:p>
                    <a:p>
                      <a:r>
                        <a:rPr lang="de-DE" sz="1200" b="0" i="0" u="none" strike="noStrike" kern="1200" baseline="0" dirty="0" smtClean="0">
                          <a:solidFill>
                            <a:schemeClr val="dk1"/>
                          </a:solidFill>
                          <a:latin typeface="+mn-lt"/>
                          <a:ea typeface="+mn-ea"/>
                          <a:cs typeface="+mn-cs"/>
                        </a:rPr>
                        <a:t>Abschluss: Diplomrechtspfleger 	</a:t>
                      </a:r>
                    </a:p>
                    <a:p>
                      <a:endParaRPr lang="de-DE" sz="1200" dirty="0"/>
                    </a:p>
                  </a:txBody>
                  <a:tcPr/>
                </a:tc>
                <a:tc>
                  <a:txBody>
                    <a:bodyPr/>
                    <a:lstStyle/>
                    <a:p>
                      <a:r>
                        <a:rPr lang="de-DE" sz="1200" b="0" i="0" u="none" strike="noStrike" kern="1200" baseline="0" dirty="0" smtClean="0">
                          <a:solidFill>
                            <a:schemeClr val="dk1"/>
                          </a:solidFill>
                          <a:latin typeface="+mn-lt"/>
                          <a:ea typeface="+mn-ea"/>
                          <a:cs typeface="+mn-cs"/>
                        </a:rPr>
                        <a:t>Beamte des gehobenen Dienstes = Laufbahngruppe 2, Beamtenbesoldung A9/A13S </a:t>
                      </a:r>
                    </a:p>
                    <a:p>
                      <a:r>
                        <a:rPr lang="de-DE" sz="1200" b="0" i="0" u="none" strike="noStrike" kern="1200" baseline="0" dirty="0" err="1" smtClean="0">
                          <a:solidFill>
                            <a:schemeClr val="dk1"/>
                          </a:solidFill>
                          <a:latin typeface="+mn-lt"/>
                          <a:ea typeface="+mn-ea"/>
                          <a:cs typeface="+mn-cs"/>
                        </a:rPr>
                        <a:t>Rechtspflegergesetz</a:t>
                      </a:r>
                      <a:r>
                        <a:rPr lang="de-DE" sz="1200" b="0" i="0" u="none" strike="noStrike" kern="1200" baseline="0" dirty="0" smtClean="0">
                          <a:solidFill>
                            <a:schemeClr val="dk1"/>
                          </a:solidFill>
                          <a:latin typeface="+mn-lt"/>
                          <a:ea typeface="+mn-ea"/>
                          <a:cs typeface="+mn-cs"/>
                        </a:rPr>
                        <a:t> (RPflG) </a:t>
                      </a:r>
                    </a:p>
                    <a:p>
                      <a:r>
                        <a:rPr lang="de-DE" sz="1200" b="0" i="0" u="none" strike="noStrike" kern="1200" baseline="0" dirty="0" smtClean="0">
                          <a:solidFill>
                            <a:schemeClr val="dk1"/>
                          </a:solidFill>
                          <a:latin typeface="+mn-lt"/>
                          <a:ea typeface="+mn-ea"/>
                          <a:cs typeface="+mn-cs"/>
                        </a:rPr>
                        <a:t>Landesbeamtengesetz (LBG) </a:t>
                      </a:r>
                    </a:p>
                    <a:p>
                      <a:r>
                        <a:rPr lang="de-DE" sz="1200" b="0" i="0" u="none" strike="noStrike" kern="1200" baseline="0" dirty="0" smtClean="0">
                          <a:solidFill>
                            <a:schemeClr val="dk1"/>
                          </a:solidFill>
                          <a:latin typeface="+mn-lt"/>
                          <a:ea typeface="+mn-ea"/>
                          <a:cs typeface="+mn-cs"/>
                        </a:rPr>
                        <a:t>Beamtenstatusgesetz (</a:t>
                      </a:r>
                      <a:r>
                        <a:rPr lang="de-DE" sz="1200" b="0" i="0" u="none" strike="noStrike" kern="1200" baseline="0" dirty="0" err="1" smtClean="0">
                          <a:solidFill>
                            <a:schemeClr val="dk1"/>
                          </a:solidFill>
                          <a:latin typeface="+mn-lt"/>
                          <a:ea typeface="+mn-ea"/>
                          <a:cs typeface="+mn-cs"/>
                        </a:rPr>
                        <a:t>BeamtStG</a:t>
                      </a:r>
                      <a:r>
                        <a:rPr lang="de-DE" sz="1200" b="0" i="0" u="none" strike="noStrike" kern="1200" baseline="0" dirty="0" smtClean="0">
                          <a:solidFill>
                            <a:schemeClr val="dk1"/>
                          </a:solidFill>
                          <a:latin typeface="+mn-lt"/>
                          <a:ea typeface="+mn-ea"/>
                          <a:cs typeface="+mn-cs"/>
                        </a:rPr>
                        <a:t>) </a:t>
                      </a:r>
                      <a:endParaRPr lang="de-DE"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200" b="0" i="0" u="none" strike="noStrike" kern="1200" baseline="0" dirty="0" smtClean="0">
                          <a:solidFill>
                            <a:schemeClr val="dk1"/>
                          </a:solidFill>
                          <a:latin typeface="+mn-lt"/>
                          <a:ea typeface="+mn-ea"/>
                          <a:cs typeface="+mn-cs"/>
                        </a:rPr>
                        <a:t>Organ der Rechtspflege, sachlich unabhängig, aber als Beamter „persönlich“ weisungsgebunden 	</a:t>
                      </a:r>
                    </a:p>
                    <a:p>
                      <a:endParaRPr lang="de-DE" sz="1200" dirty="0"/>
                    </a:p>
                  </a:txBody>
                  <a:tcPr/>
                </a:tc>
                <a:extLst>
                  <a:ext uri="{0D108BD9-81ED-4DB2-BD59-A6C34878D82A}">
                    <a16:rowId xmlns:a16="http://schemas.microsoft.com/office/drawing/2014/main" val="2806325376"/>
                  </a:ext>
                </a:extLst>
              </a:tr>
            </a:tbl>
          </a:graphicData>
        </a:graphic>
      </p:graphicFrame>
      <p:sp>
        <p:nvSpPr>
          <p:cNvPr id="7" name="Gefaltete Ecke 6"/>
          <p:cNvSpPr/>
          <p:nvPr/>
        </p:nvSpPr>
        <p:spPr>
          <a:xfrm>
            <a:off x="1181869" y="4972049"/>
            <a:ext cx="1818506" cy="1795577"/>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Rechtspfleger sind unabhängig</a:t>
            </a:r>
          </a:p>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=&gt;</a:t>
            </a:r>
          </a:p>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1, 9 </a:t>
            </a:r>
            <a:r>
              <a:rPr lang="de-DE" b="1" dirty="0" err="1"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RpflG</a:t>
            </a:r>
            <a:endPar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8" name="Gefaltete Ecke 7"/>
          <p:cNvSpPr/>
          <p:nvPr/>
        </p:nvSpPr>
        <p:spPr>
          <a:xfrm rot="21306554">
            <a:off x="9948281" y="1559172"/>
            <a:ext cx="1818506" cy="1795577"/>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Richter sind unabhängig</a:t>
            </a:r>
          </a:p>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=&gt;</a:t>
            </a:r>
          </a:p>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Art 97 GG</a:t>
            </a:r>
          </a:p>
        </p:txBody>
      </p:sp>
    </p:spTree>
    <p:extLst>
      <p:ext uri="{BB962C8B-B14F-4D97-AF65-F5344CB8AC3E}">
        <p14:creationId xmlns:p14="http://schemas.microsoft.com/office/powerpoint/2010/main" val="3385604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fltVal val="0"/>
                                          </p:val>
                                        </p:tav>
                                        <p:tav tm="100000">
                                          <p:val>
                                            <p:strVal val="#ppt_w"/>
                                          </p:val>
                                        </p:tav>
                                      </p:tavLst>
                                    </p:anim>
                                    <p:anim calcmode="lin" valueType="num">
                                      <p:cBhvr>
                                        <p:cTn id="8" dur="1000" fill="hold"/>
                                        <p:tgtEl>
                                          <p:spTgt spid="8"/>
                                        </p:tgtEl>
                                        <p:attrNameLst>
                                          <p:attrName>ppt_h</p:attrName>
                                        </p:attrNameLst>
                                      </p:cBhvr>
                                      <p:tavLst>
                                        <p:tav tm="0">
                                          <p:val>
                                            <p:fltVal val="0"/>
                                          </p:val>
                                        </p:tav>
                                        <p:tav tm="100000">
                                          <p:val>
                                            <p:strVal val="#ppt_h"/>
                                          </p:val>
                                        </p:tav>
                                      </p:tavLst>
                                    </p:anim>
                                    <p:anim calcmode="lin" valueType="num">
                                      <p:cBhvr>
                                        <p:cTn id="9" dur="1000" fill="hold"/>
                                        <p:tgtEl>
                                          <p:spTgt spid="8"/>
                                        </p:tgtEl>
                                        <p:attrNameLst>
                                          <p:attrName>style.rotation</p:attrName>
                                        </p:attrNameLst>
                                      </p:cBhvr>
                                      <p:tavLst>
                                        <p:tav tm="0">
                                          <p:val>
                                            <p:fltVal val="90"/>
                                          </p:val>
                                        </p:tav>
                                        <p:tav tm="100000">
                                          <p:val>
                                            <p:fltVal val="0"/>
                                          </p:val>
                                        </p:tav>
                                      </p:tavLst>
                                    </p:anim>
                                    <p:animEffect transition="in" filter="fade">
                                      <p:cBhvr>
                                        <p:cTn id="10" dur="10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 calcmode="lin" valueType="num">
                                      <p:cBhvr>
                                        <p:cTn id="15" dur="1000" fill="hold"/>
                                        <p:tgtEl>
                                          <p:spTgt spid="7"/>
                                        </p:tgtEl>
                                        <p:attrNameLst>
                                          <p:attrName>ppt_w</p:attrName>
                                        </p:attrNameLst>
                                      </p:cBhvr>
                                      <p:tavLst>
                                        <p:tav tm="0">
                                          <p:val>
                                            <p:fltVal val="0"/>
                                          </p:val>
                                        </p:tav>
                                        <p:tav tm="100000">
                                          <p:val>
                                            <p:strVal val="#ppt_w"/>
                                          </p:val>
                                        </p:tav>
                                      </p:tavLst>
                                    </p:anim>
                                    <p:anim calcmode="lin" valueType="num">
                                      <p:cBhvr>
                                        <p:cTn id="16" dur="1000" fill="hold"/>
                                        <p:tgtEl>
                                          <p:spTgt spid="7"/>
                                        </p:tgtEl>
                                        <p:attrNameLst>
                                          <p:attrName>ppt_h</p:attrName>
                                        </p:attrNameLst>
                                      </p:cBhvr>
                                      <p:tavLst>
                                        <p:tav tm="0">
                                          <p:val>
                                            <p:fltVal val="0"/>
                                          </p:val>
                                        </p:tav>
                                        <p:tav tm="100000">
                                          <p:val>
                                            <p:strVal val="#ppt_h"/>
                                          </p:val>
                                        </p:tav>
                                      </p:tavLst>
                                    </p:anim>
                                    <p:anim calcmode="lin" valueType="num">
                                      <p:cBhvr>
                                        <p:cTn id="17" dur="1000" fill="hold"/>
                                        <p:tgtEl>
                                          <p:spTgt spid="7"/>
                                        </p:tgtEl>
                                        <p:attrNameLst>
                                          <p:attrName>style.rotation</p:attrName>
                                        </p:attrNameLst>
                                      </p:cBhvr>
                                      <p:tavLst>
                                        <p:tav tm="0">
                                          <p:val>
                                            <p:fltVal val="90"/>
                                          </p:val>
                                        </p:tav>
                                        <p:tav tm="100000">
                                          <p:val>
                                            <p:fltVal val="0"/>
                                          </p:val>
                                        </p:tav>
                                      </p:tavLst>
                                    </p:anim>
                                    <p:animEffect transition="in" filter="fade">
                                      <p:cBhvr>
                                        <p:cTn id="18"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102</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772932" y="81857"/>
            <a:ext cx="10523621"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a:t>Übersicht Organe der Rechtspflege/Bedienstete der Justiz bei den Gerichten und der Staatsanwaltschaft </a:t>
            </a:r>
            <a:endParaRPr lang="de-DE" sz="2400" dirty="0"/>
          </a:p>
        </p:txBody>
      </p:sp>
      <p:graphicFrame>
        <p:nvGraphicFramePr>
          <p:cNvPr id="2" name="Tabelle 1"/>
          <p:cNvGraphicFramePr>
            <a:graphicFrameLocks noGrp="1"/>
          </p:cNvGraphicFramePr>
          <p:nvPr>
            <p:extLst>
              <p:ext uri="{D42A27DB-BD31-4B8C-83A1-F6EECF244321}">
                <p14:modId xmlns:p14="http://schemas.microsoft.com/office/powerpoint/2010/main" val="1659244225"/>
              </p:ext>
            </p:extLst>
          </p:nvPr>
        </p:nvGraphicFramePr>
        <p:xfrm>
          <a:off x="588446" y="488284"/>
          <a:ext cx="10892592" cy="6165289"/>
        </p:xfrm>
        <a:graphic>
          <a:graphicData uri="http://schemas.openxmlformats.org/drawingml/2006/table">
            <a:tbl>
              <a:tblPr firstRow="1" bandRow="1">
                <a:tableStyleId>{F5AB1C69-6EDB-4FF4-983F-18BD219EF322}</a:tableStyleId>
              </a:tblPr>
              <a:tblGrid>
                <a:gridCol w="2723148">
                  <a:extLst>
                    <a:ext uri="{9D8B030D-6E8A-4147-A177-3AD203B41FA5}">
                      <a16:colId xmlns:a16="http://schemas.microsoft.com/office/drawing/2014/main" val="2848637822"/>
                    </a:ext>
                  </a:extLst>
                </a:gridCol>
                <a:gridCol w="2723148">
                  <a:extLst>
                    <a:ext uri="{9D8B030D-6E8A-4147-A177-3AD203B41FA5}">
                      <a16:colId xmlns:a16="http://schemas.microsoft.com/office/drawing/2014/main" val="905256265"/>
                    </a:ext>
                  </a:extLst>
                </a:gridCol>
                <a:gridCol w="2723148">
                  <a:extLst>
                    <a:ext uri="{9D8B030D-6E8A-4147-A177-3AD203B41FA5}">
                      <a16:colId xmlns:a16="http://schemas.microsoft.com/office/drawing/2014/main" val="1924167231"/>
                    </a:ext>
                  </a:extLst>
                </a:gridCol>
                <a:gridCol w="2723148">
                  <a:extLst>
                    <a:ext uri="{9D8B030D-6E8A-4147-A177-3AD203B41FA5}">
                      <a16:colId xmlns:a16="http://schemas.microsoft.com/office/drawing/2014/main" val="431145869"/>
                    </a:ext>
                  </a:extLst>
                </a:gridCol>
              </a:tblGrid>
              <a:tr h="539089">
                <a:tc>
                  <a:txBody>
                    <a:bodyPr/>
                    <a:lstStyle/>
                    <a:p>
                      <a:r>
                        <a:rPr lang="de-DE" sz="1400" dirty="0" smtClean="0"/>
                        <a:t>Bedienstete</a:t>
                      </a:r>
                      <a:endParaRPr lang="de-DE" sz="1400" dirty="0"/>
                    </a:p>
                  </a:txBody>
                  <a:tcPr/>
                </a:tc>
                <a:tc>
                  <a:txBody>
                    <a:bodyPr/>
                    <a:lstStyle/>
                    <a:p>
                      <a:r>
                        <a:rPr lang="de-DE" sz="1400" dirty="0" smtClean="0"/>
                        <a:t>Vorbildung/Ausbildung/</a:t>
                      </a:r>
                    </a:p>
                    <a:p>
                      <a:r>
                        <a:rPr lang="de-DE" sz="1400" dirty="0" smtClean="0"/>
                        <a:t>Vorbereitungsdienst</a:t>
                      </a:r>
                      <a:endParaRPr lang="de-DE" sz="1400" dirty="0"/>
                    </a:p>
                  </a:txBody>
                  <a:tcPr/>
                </a:tc>
                <a:tc>
                  <a:txBody>
                    <a:bodyPr/>
                    <a:lstStyle/>
                    <a:p>
                      <a:r>
                        <a:rPr lang="de-DE" sz="1400" dirty="0" smtClean="0"/>
                        <a:t>Status/Laufbahn/</a:t>
                      </a:r>
                    </a:p>
                    <a:p>
                      <a:r>
                        <a:rPr lang="de-DE" sz="1400" dirty="0" smtClean="0"/>
                        <a:t>Besoldung/Vergütung</a:t>
                      </a:r>
                      <a:endParaRPr lang="de-DE" sz="1400" dirty="0"/>
                    </a:p>
                  </a:txBody>
                  <a:tcPr/>
                </a:tc>
                <a:tc>
                  <a:txBody>
                    <a:bodyPr/>
                    <a:lstStyle/>
                    <a:p>
                      <a:r>
                        <a:rPr lang="de-DE" sz="1400" dirty="0" smtClean="0"/>
                        <a:t>Anmerkung</a:t>
                      </a:r>
                      <a:endParaRPr lang="de-DE" sz="1400" dirty="0"/>
                    </a:p>
                  </a:txBody>
                  <a:tcPr/>
                </a:tc>
                <a:extLst>
                  <a:ext uri="{0D108BD9-81ED-4DB2-BD59-A6C34878D82A}">
                    <a16:rowId xmlns:a16="http://schemas.microsoft.com/office/drawing/2014/main" val="2748087456"/>
                  </a:ext>
                </a:extLst>
              </a:tr>
              <a:tr h="441522">
                <a:tc>
                  <a:txBody>
                    <a:bodyPr/>
                    <a:lstStyle/>
                    <a:p>
                      <a:r>
                        <a:rPr lang="de-DE" sz="1400" b="1" i="0" u="none" strike="noStrike" kern="1200" baseline="0" dirty="0" smtClean="0">
                          <a:solidFill>
                            <a:schemeClr val="dk1"/>
                          </a:solidFill>
                          <a:latin typeface="+mn-lt"/>
                          <a:ea typeface="+mn-ea"/>
                          <a:cs typeface="+mn-cs"/>
                        </a:rPr>
                        <a:t>Amtsanwälte </a:t>
                      </a:r>
                      <a:r>
                        <a:rPr lang="de-DE" sz="1400" b="0" i="0" u="none" strike="noStrike" kern="1200" baseline="0" dirty="0" smtClean="0">
                          <a:solidFill>
                            <a:schemeClr val="dk1"/>
                          </a:solidFill>
                          <a:latin typeface="+mn-lt"/>
                          <a:ea typeface="+mn-ea"/>
                          <a:cs typeface="+mn-cs"/>
                        </a:rPr>
                        <a:t>	</a:t>
                      </a:r>
                    </a:p>
                  </a:txBody>
                  <a:tcPr/>
                </a:tc>
                <a:tc>
                  <a:txBody>
                    <a:bodyPr/>
                    <a:lstStyle/>
                    <a:p>
                      <a:r>
                        <a:rPr lang="de-DE" sz="1200" b="0" i="0" u="none" strike="noStrike" kern="1200" baseline="0" dirty="0" smtClean="0">
                          <a:solidFill>
                            <a:schemeClr val="dk1"/>
                          </a:solidFill>
                          <a:latin typeface="+mn-lt"/>
                          <a:ea typeface="+mn-ea"/>
                          <a:cs typeface="+mn-cs"/>
                        </a:rPr>
                        <a:t>- Wie Rechtspfleger – </a:t>
                      </a:r>
                    </a:p>
                    <a:p>
                      <a:r>
                        <a:rPr lang="de-DE" sz="1200" b="0" i="0" u="none" strike="noStrike" kern="1200" baseline="0" dirty="0" smtClean="0">
                          <a:solidFill>
                            <a:schemeClr val="dk1"/>
                          </a:solidFill>
                          <a:latin typeface="+mn-lt"/>
                          <a:ea typeface="+mn-ea"/>
                          <a:cs typeface="+mn-cs"/>
                        </a:rPr>
                        <a:t>+ 1. J. Zusatzausbildung 	</a:t>
                      </a:r>
                    </a:p>
                  </a:txBody>
                  <a:tcPr/>
                </a:tc>
                <a:tc>
                  <a:txBody>
                    <a:bodyPr/>
                    <a:lstStyle/>
                    <a:p>
                      <a:r>
                        <a:rPr lang="de-DE" sz="1200" b="0" i="0" u="none" strike="noStrike" kern="1200" baseline="0" dirty="0" smtClean="0">
                          <a:solidFill>
                            <a:schemeClr val="dk1"/>
                          </a:solidFill>
                          <a:latin typeface="+mn-lt"/>
                          <a:ea typeface="+mn-ea"/>
                          <a:cs typeface="+mn-cs"/>
                        </a:rPr>
                        <a:t>Beamte des gehobenen Dienstes = Laufbahngruppe 2 	</a:t>
                      </a:r>
                    </a:p>
                  </a:txBody>
                  <a:tcPr/>
                </a:tc>
                <a:tc>
                  <a:txBody>
                    <a:bodyPr/>
                    <a:lstStyle/>
                    <a:p>
                      <a:endParaRPr lang="de-DE" sz="1200" dirty="0"/>
                    </a:p>
                  </a:txBody>
                  <a:tcPr/>
                </a:tc>
                <a:extLst>
                  <a:ext uri="{0D108BD9-81ED-4DB2-BD59-A6C34878D82A}">
                    <a16:rowId xmlns:a16="http://schemas.microsoft.com/office/drawing/2014/main" val="1196486158"/>
                  </a:ext>
                </a:extLst>
              </a:tr>
              <a:tr h="16942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400" b="1" i="0" u="none" strike="noStrike" kern="1200" baseline="0" dirty="0" smtClean="0">
                          <a:solidFill>
                            <a:schemeClr val="dk1"/>
                          </a:solidFill>
                          <a:latin typeface="+mn-lt"/>
                          <a:ea typeface="+mn-ea"/>
                          <a:cs typeface="+mn-cs"/>
                        </a:rPr>
                        <a:t>Urkundsbeamter der Geschäftsstelle – </a:t>
                      </a:r>
                      <a:r>
                        <a:rPr lang="de-DE" sz="1400" b="1" i="0" u="none" strike="noStrike" kern="1200" baseline="0" dirty="0" err="1" smtClean="0">
                          <a:solidFill>
                            <a:schemeClr val="dk1"/>
                          </a:solidFill>
                          <a:latin typeface="+mn-lt"/>
                          <a:ea typeface="+mn-ea"/>
                          <a:cs typeface="+mn-cs"/>
                        </a:rPr>
                        <a:t>UdG</a:t>
                      </a:r>
                      <a:r>
                        <a:rPr lang="de-DE" sz="1400" b="1" i="0" u="none" strike="noStrike" kern="1200" baseline="0" dirty="0" smtClean="0">
                          <a:solidFill>
                            <a:schemeClr val="dk1"/>
                          </a:solidFill>
                          <a:latin typeface="+mn-lt"/>
                          <a:ea typeface="+mn-ea"/>
                          <a:cs typeface="+mn-cs"/>
                        </a:rPr>
                        <a:t>. Justizfachangestellte/ Allgemeiner Justizdienst </a:t>
                      </a:r>
                      <a:r>
                        <a:rPr lang="de-DE" sz="1400" b="0" i="0" u="none" strike="noStrike" kern="1200" baseline="0" dirty="0" smtClean="0">
                          <a:solidFill>
                            <a:schemeClr val="dk1"/>
                          </a:solidFill>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de-DE" sz="1400" b="0" i="0" u="none" strike="noStrike" kern="1200" baseline="0" dirty="0" smtClean="0">
                          <a:solidFill>
                            <a:schemeClr val="dk1"/>
                          </a:solidFill>
                          <a:latin typeface="+mn-lt"/>
                          <a:ea typeface="+mn-ea"/>
                          <a:cs typeface="+mn-cs"/>
                        </a:rPr>
                        <a:t>	</a:t>
                      </a:r>
                    </a:p>
                    <a:p>
                      <a:endParaRPr lang="de-DE" sz="1400" dirty="0"/>
                    </a:p>
                  </a:txBody>
                  <a:tcPr/>
                </a:tc>
                <a:tc>
                  <a:txBody>
                    <a:bodyPr/>
                    <a:lstStyle/>
                    <a:p>
                      <a:r>
                        <a:rPr lang="de-DE" sz="1200" b="0" i="0" u="none" strike="noStrike" kern="1200" baseline="0" dirty="0" smtClean="0">
                          <a:solidFill>
                            <a:schemeClr val="dk1"/>
                          </a:solidFill>
                          <a:latin typeface="+mn-lt"/>
                          <a:ea typeface="+mn-ea"/>
                          <a:cs typeface="+mn-cs"/>
                        </a:rPr>
                        <a:t>Mittlerer Schulabschluss bzw. Abitur</a:t>
                      </a:r>
                    </a:p>
                    <a:p>
                      <a:r>
                        <a:rPr lang="de-DE" sz="1200" b="0" i="0" u="none" strike="noStrike" kern="1200" baseline="0" dirty="0" smtClean="0">
                          <a:solidFill>
                            <a:schemeClr val="dk1"/>
                          </a:solidFill>
                          <a:latin typeface="+mn-lt"/>
                          <a:ea typeface="+mn-ea"/>
                          <a:cs typeface="+mn-cs"/>
                        </a:rPr>
                        <a:t>+ 3 J. Ausbildung als Justizfachangestellte/r (</a:t>
                      </a:r>
                      <a:r>
                        <a:rPr lang="de-DE" sz="1200" b="0" i="0" u="none" strike="noStrike" kern="1200" baseline="0" dirty="0" err="1" smtClean="0">
                          <a:solidFill>
                            <a:schemeClr val="dk1"/>
                          </a:solidFill>
                          <a:latin typeface="+mn-lt"/>
                          <a:ea typeface="+mn-ea"/>
                          <a:cs typeface="+mn-cs"/>
                        </a:rPr>
                        <a:t>JFAng</a:t>
                      </a:r>
                      <a:r>
                        <a:rPr lang="de-DE" sz="1200" b="0" i="0" u="none" strike="noStrike" kern="1200" baseline="0" dirty="0" smtClean="0">
                          <a:solidFill>
                            <a:schemeClr val="dk1"/>
                          </a:solidFill>
                          <a:latin typeface="+mn-lt"/>
                          <a:ea typeface="+mn-ea"/>
                          <a:cs typeface="+mn-cs"/>
                        </a:rPr>
                        <a:t>); Verkürzung möglich</a:t>
                      </a:r>
                    </a:p>
                    <a:p>
                      <a:r>
                        <a:rPr lang="de-DE" sz="1200" b="0" i="0" u="none" strike="noStrike" kern="1200" baseline="0" dirty="0" smtClean="0">
                          <a:solidFill>
                            <a:schemeClr val="dk1"/>
                          </a:solidFill>
                          <a:latin typeface="+mn-lt"/>
                          <a:ea typeface="+mn-ea"/>
                          <a:cs typeface="+mn-cs"/>
                        </a:rPr>
                        <a:t>Ab Sept. 2019: 2 J. Ausbildung Allgemeiner Justizdienst(</a:t>
                      </a:r>
                      <a:r>
                        <a:rPr lang="de-DE" sz="1200" b="0" i="0" u="none" strike="noStrike" kern="1200" baseline="0" dirty="0" err="1" smtClean="0">
                          <a:solidFill>
                            <a:schemeClr val="dk1"/>
                          </a:solidFill>
                          <a:latin typeface="+mn-lt"/>
                          <a:ea typeface="+mn-ea"/>
                          <a:cs typeface="+mn-cs"/>
                        </a:rPr>
                        <a:t>aJD</a:t>
                      </a:r>
                      <a:r>
                        <a:rPr lang="de-DE" sz="1200" b="0" i="0" u="none" strike="noStrike" kern="1200" baseline="0" dirty="0" smtClean="0">
                          <a:solidFill>
                            <a:schemeClr val="dk1"/>
                          </a:solidFill>
                          <a:latin typeface="+mn-lt"/>
                          <a:ea typeface="+mn-ea"/>
                          <a:cs typeface="+mn-cs"/>
                        </a:rPr>
                        <a:t>)/ehem. Mittlerer Justizdienst/Justizsekretär</a:t>
                      </a:r>
                      <a:endParaRPr lang="de-DE" sz="1200" dirty="0"/>
                    </a:p>
                  </a:txBody>
                  <a:tcPr/>
                </a:tc>
                <a:tc>
                  <a:txBody>
                    <a:bodyPr/>
                    <a:lstStyle/>
                    <a:p>
                      <a:r>
                        <a:rPr lang="de-DE" sz="1200" b="0" i="0" u="none" strike="noStrike" kern="1200" baseline="0" dirty="0" err="1" smtClean="0">
                          <a:solidFill>
                            <a:schemeClr val="dk1"/>
                          </a:solidFill>
                          <a:latin typeface="+mn-lt"/>
                          <a:ea typeface="+mn-ea"/>
                          <a:cs typeface="+mn-cs"/>
                        </a:rPr>
                        <a:t>JFAng</a:t>
                      </a:r>
                      <a:r>
                        <a:rPr lang="de-DE" sz="1200" b="0" i="0" u="none" strike="noStrike" kern="1200" baseline="0" dirty="0" smtClean="0">
                          <a:solidFill>
                            <a:schemeClr val="dk1"/>
                          </a:solidFill>
                          <a:latin typeface="+mn-lt"/>
                          <a:ea typeface="+mn-ea"/>
                          <a:cs typeface="+mn-cs"/>
                        </a:rPr>
                        <a:t>.: Justizbeschäftigte, Vergütung nach Tarifvertrag – Entgeltstufen E 6/E8</a:t>
                      </a:r>
                    </a:p>
                    <a:p>
                      <a:r>
                        <a:rPr lang="de-DE" sz="1200" b="0" i="0" u="none" strike="noStrike" kern="1200" baseline="0" dirty="0" smtClean="0">
                          <a:solidFill>
                            <a:schemeClr val="dk1"/>
                          </a:solidFill>
                          <a:latin typeface="+mn-lt"/>
                          <a:ea typeface="+mn-ea"/>
                          <a:cs typeface="+mn-cs"/>
                        </a:rPr>
                        <a:t>TV-L, </a:t>
                      </a:r>
                      <a:r>
                        <a:rPr lang="de-DE" sz="1200" b="0" i="0" u="none" strike="noStrike" kern="1200" baseline="0" dirty="0" err="1" smtClean="0">
                          <a:solidFill>
                            <a:schemeClr val="dk1"/>
                          </a:solidFill>
                          <a:latin typeface="+mn-lt"/>
                          <a:ea typeface="+mn-ea"/>
                          <a:cs typeface="+mn-cs"/>
                        </a:rPr>
                        <a:t>TVöL</a:t>
                      </a:r>
                      <a:r>
                        <a:rPr lang="de-DE" sz="1200" b="0" i="0" u="none" strike="noStrike" kern="1200" baseline="0" dirty="0" smtClean="0">
                          <a:solidFill>
                            <a:schemeClr val="dk1"/>
                          </a:solidFill>
                          <a:latin typeface="+mn-lt"/>
                          <a:ea typeface="+mn-ea"/>
                          <a:cs typeface="+mn-cs"/>
                        </a:rPr>
                        <a:t>; § 153 GVG</a:t>
                      </a:r>
                    </a:p>
                    <a:p>
                      <a:r>
                        <a:rPr lang="de-DE" sz="1200" b="0" i="0" u="none" strike="noStrike" kern="1200" baseline="0" dirty="0" smtClean="0">
                          <a:solidFill>
                            <a:schemeClr val="dk1"/>
                          </a:solidFill>
                          <a:latin typeface="+mn-lt"/>
                          <a:ea typeface="+mn-ea"/>
                          <a:cs typeface="+mn-cs"/>
                        </a:rPr>
                        <a:t>Beamte des ehem. mittleren Dienstes = Laufbahngruppe 1, Beamtenbesoldung A 6 – A 9S</a:t>
                      </a:r>
                    </a:p>
                    <a:p>
                      <a:r>
                        <a:rPr lang="de-DE" sz="1200" b="0" i="0" u="none" strike="noStrike" kern="1200" baseline="0" dirty="0" smtClean="0">
                          <a:solidFill>
                            <a:schemeClr val="dk1"/>
                          </a:solidFill>
                          <a:latin typeface="+mn-lt"/>
                          <a:ea typeface="+mn-ea"/>
                          <a:cs typeface="+mn-cs"/>
                        </a:rPr>
                        <a:t>Landesbeamtengesetz (LBG)</a:t>
                      </a:r>
                    </a:p>
                    <a:p>
                      <a:r>
                        <a:rPr lang="de-DE" sz="1200" b="0" i="0" u="none" strike="noStrike" kern="1200" baseline="0" dirty="0" smtClean="0">
                          <a:solidFill>
                            <a:schemeClr val="dk1"/>
                          </a:solidFill>
                          <a:latin typeface="+mn-lt"/>
                          <a:ea typeface="+mn-ea"/>
                          <a:cs typeface="+mn-cs"/>
                        </a:rPr>
                        <a:t>Beamtenstatusgesetz (</a:t>
                      </a:r>
                      <a:r>
                        <a:rPr lang="de-DE" sz="1200" b="0" i="0" u="none" strike="noStrike" kern="1200" baseline="0" dirty="0" err="1" smtClean="0">
                          <a:solidFill>
                            <a:schemeClr val="dk1"/>
                          </a:solidFill>
                          <a:latin typeface="+mn-lt"/>
                          <a:ea typeface="+mn-ea"/>
                          <a:cs typeface="+mn-cs"/>
                        </a:rPr>
                        <a:t>BeamtStG</a:t>
                      </a:r>
                      <a:r>
                        <a:rPr lang="de-DE" sz="1200" b="0" i="0" u="none" strike="noStrike" kern="1200" baseline="0" dirty="0" smtClean="0">
                          <a:solidFill>
                            <a:schemeClr val="dk1"/>
                          </a:solidFill>
                          <a:latin typeface="+mn-lt"/>
                          <a:ea typeface="+mn-ea"/>
                          <a:cs typeface="+mn-cs"/>
                        </a:rPr>
                        <a:t>)</a:t>
                      </a:r>
                      <a:endParaRPr lang="de-DE"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200" b="0" i="0" u="none" strike="noStrike" kern="1200" baseline="0" dirty="0" smtClean="0">
                          <a:solidFill>
                            <a:schemeClr val="dk1"/>
                          </a:solidFill>
                          <a:latin typeface="+mn-lt"/>
                          <a:ea typeface="+mn-ea"/>
                          <a:cs typeface="+mn-cs"/>
                        </a:rPr>
                        <a:t>Organ der Rechtspflege, weisungsgebunden, nicht unabhängig wie Richter 	</a:t>
                      </a:r>
                    </a:p>
                    <a:p>
                      <a:endParaRPr lang="de-DE" sz="1200" dirty="0"/>
                    </a:p>
                  </a:txBody>
                  <a:tcPr/>
                </a:tc>
                <a:extLst>
                  <a:ext uri="{0D108BD9-81ED-4DB2-BD59-A6C34878D82A}">
                    <a16:rowId xmlns:a16="http://schemas.microsoft.com/office/drawing/2014/main" val="1792975210"/>
                  </a:ext>
                </a:extLst>
              </a:tr>
              <a:tr h="13348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400" b="1" i="0" u="none" strike="noStrike" kern="1200" baseline="0" dirty="0" smtClean="0">
                          <a:solidFill>
                            <a:schemeClr val="dk1"/>
                          </a:solidFill>
                          <a:latin typeface="+mn-lt"/>
                          <a:ea typeface="+mn-ea"/>
                          <a:cs typeface="+mn-cs"/>
                        </a:rPr>
                        <a:t>Gerichtsvollzieher </a:t>
                      </a:r>
                      <a:r>
                        <a:rPr lang="de-DE" sz="1400" b="0" i="0" u="none" strike="noStrike" kern="1200" baseline="0" dirty="0" smtClean="0">
                          <a:solidFill>
                            <a:schemeClr val="dk1"/>
                          </a:solidFill>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de-DE" sz="1400" b="1" i="0" u="none" strike="noStrike" kern="1200" baseline="0" dirty="0" smtClean="0">
                          <a:solidFill>
                            <a:schemeClr val="dk1"/>
                          </a:solidFill>
                          <a:latin typeface="+mn-lt"/>
                          <a:ea typeface="+mn-ea"/>
                          <a:cs typeface="+mn-cs"/>
                        </a:rPr>
                        <a:t> </a:t>
                      </a:r>
                      <a:r>
                        <a:rPr lang="de-DE" sz="1400" b="0" i="0" u="none" strike="noStrike" kern="1200" baseline="0" dirty="0" smtClean="0">
                          <a:solidFill>
                            <a:schemeClr val="dk1"/>
                          </a:solidFill>
                          <a:latin typeface="+mn-lt"/>
                          <a:ea typeface="+mn-ea"/>
                          <a:cs typeface="+mn-cs"/>
                        </a:rPr>
                        <a:t>	</a:t>
                      </a:r>
                    </a:p>
                    <a:p>
                      <a:endParaRPr lang="de-DE" sz="1400" dirty="0"/>
                    </a:p>
                  </a:txBody>
                  <a:tcPr/>
                </a:tc>
                <a:tc>
                  <a:txBody>
                    <a:bodyPr/>
                    <a:lstStyle/>
                    <a:p>
                      <a:r>
                        <a:rPr lang="de-DE" sz="1200" b="0" i="0" u="none" strike="noStrike" kern="1200" baseline="0" dirty="0" smtClean="0">
                          <a:solidFill>
                            <a:schemeClr val="dk1"/>
                          </a:solidFill>
                          <a:latin typeface="+mn-lt"/>
                          <a:ea typeface="+mn-ea"/>
                          <a:cs typeface="+mn-cs"/>
                        </a:rPr>
                        <a:t>Ausbildung wie </a:t>
                      </a:r>
                      <a:r>
                        <a:rPr lang="de-DE" sz="1200" b="0" i="0" u="none" strike="noStrike" kern="1200" baseline="0" dirty="0" err="1" smtClean="0">
                          <a:solidFill>
                            <a:schemeClr val="dk1"/>
                          </a:solidFill>
                          <a:latin typeface="+mn-lt"/>
                          <a:ea typeface="+mn-ea"/>
                          <a:cs typeface="+mn-cs"/>
                        </a:rPr>
                        <a:t>JFAng</a:t>
                      </a:r>
                      <a:r>
                        <a:rPr lang="de-DE" sz="1200" b="0" i="0" u="none" strike="noStrike" kern="1200" baseline="0" dirty="0" smtClean="0">
                          <a:solidFill>
                            <a:schemeClr val="dk1"/>
                          </a:solidFill>
                          <a:latin typeface="+mn-lt"/>
                          <a:ea typeface="+mn-ea"/>
                          <a:cs typeface="+mn-cs"/>
                        </a:rPr>
                        <a:t>./</a:t>
                      </a:r>
                      <a:r>
                        <a:rPr lang="de-DE" sz="1200" b="0" i="0" u="none" strike="noStrike" kern="1200" baseline="0" dirty="0" err="1" smtClean="0">
                          <a:solidFill>
                            <a:schemeClr val="dk1"/>
                          </a:solidFill>
                          <a:latin typeface="+mn-lt"/>
                          <a:ea typeface="+mn-ea"/>
                          <a:cs typeface="+mn-cs"/>
                        </a:rPr>
                        <a:t>aJD</a:t>
                      </a:r>
                      <a:endParaRPr lang="de-DE" sz="1200" b="0" i="0" u="none" strike="noStrike" kern="1200" baseline="0" dirty="0" smtClean="0">
                        <a:solidFill>
                          <a:schemeClr val="dk1"/>
                        </a:solidFill>
                        <a:latin typeface="+mn-lt"/>
                        <a:ea typeface="+mn-ea"/>
                        <a:cs typeface="+mn-cs"/>
                      </a:endParaRPr>
                    </a:p>
                    <a:p>
                      <a:r>
                        <a:rPr lang="de-DE" sz="1200" b="0" i="0" u="none" strike="noStrike" kern="1200" baseline="0" dirty="0" smtClean="0">
                          <a:solidFill>
                            <a:schemeClr val="dk1"/>
                          </a:solidFill>
                          <a:latin typeface="+mn-lt"/>
                          <a:ea typeface="+mn-ea"/>
                          <a:cs typeface="+mn-cs"/>
                        </a:rPr>
                        <a:t>+ 1,5 J. Zusatzausbildung	</a:t>
                      </a:r>
                    </a:p>
                    <a:p>
                      <a:endParaRPr lang="de-DE" sz="1200" dirty="0"/>
                    </a:p>
                  </a:txBody>
                  <a:tcPr/>
                </a:tc>
                <a:tc>
                  <a:txBody>
                    <a:bodyPr/>
                    <a:lstStyle/>
                    <a:p>
                      <a:r>
                        <a:rPr lang="de-DE" sz="1200" b="0" i="0" u="none" strike="noStrike" kern="1200" baseline="0" dirty="0" smtClean="0">
                          <a:solidFill>
                            <a:schemeClr val="dk1"/>
                          </a:solidFill>
                          <a:latin typeface="+mn-lt"/>
                          <a:ea typeface="+mn-ea"/>
                          <a:cs typeface="+mn-cs"/>
                        </a:rPr>
                        <a:t>Beamte des ehem. mittleren Dienstes = Laufbahngruppe 1, Beamtenbesoldung A 8;</a:t>
                      </a:r>
                    </a:p>
                    <a:p>
                      <a:r>
                        <a:rPr lang="de-DE" sz="1200" b="0" i="0" u="none" strike="noStrike" kern="1200" baseline="0" dirty="0" smtClean="0">
                          <a:solidFill>
                            <a:schemeClr val="dk1"/>
                          </a:solidFill>
                          <a:latin typeface="+mn-lt"/>
                          <a:ea typeface="+mn-ea"/>
                          <a:cs typeface="+mn-cs"/>
                        </a:rPr>
                        <a:t>§§ 154, 155 GVG und § 12 AGGVG</a:t>
                      </a:r>
                    </a:p>
                    <a:p>
                      <a:r>
                        <a:rPr lang="de-DE" sz="1200" b="0" i="0" u="none" strike="noStrike" kern="1200" baseline="0" dirty="0" smtClean="0">
                          <a:solidFill>
                            <a:schemeClr val="dk1"/>
                          </a:solidFill>
                          <a:latin typeface="+mn-lt"/>
                          <a:ea typeface="+mn-ea"/>
                          <a:cs typeface="+mn-cs"/>
                        </a:rPr>
                        <a:t>Gerichtsvollzieherordnung Berlin</a:t>
                      </a:r>
                    </a:p>
                    <a:p>
                      <a:r>
                        <a:rPr lang="de-DE" sz="1200" b="0" i="0" u="none" strike="noStrike" kern="1200" baseline="0" dirty="0" smtClean="0">
                          <a:solidFill>
                            <a:schemeClr val="dk1"/>
                          </a:solidFill>
                          <a:latin typeface="+mn-lt"/>
                          <a:ea typeface="+mn-ea"/>
                          <a:cs typeface="+mn-cs"/>
                        </a:rPr>
                        <a:t>Geschäftsanweisung für Gerichtsvollzieher</a:t>
                      </a:r>
                      <a:endParaRPr lang="de-DE"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200" b="0" i="0" u="none" strike="noStrike" kern="1200" baseline="0" dirty="0" smtClean="0">
                          <a:solidFill>
                            <a:schemeClr val="dk1"/>
                          </a:solidFill>
                          <a:latin typeface="+mn-lt"/>
                          <a:ea typeface="+mn-ea"/>
                          <a:cs typeface="+mn-cs"/>
                        </a:rPr>
                        <a:t>Organ der Rechtspflege, sachlich unabhängig, aber als Beamter „persönlich“ weisungsgebunden 	</a:t>
                      </a:r>
                    </a:p>
                    <a:p>
                      <a:endParaRPr lang="de-DE" sz="1200" dirty="0"/>
                    </a:p>
                  </a:txBody>
                  <a:tcPr/>
                </a:tc>
                <a:extLst>
                  <a:ext uri="{0D108BD9-81ED-4DB2-BD59-A6C34878D82A}">
                    <a16:rowId xmlns:a16="http://schemas.microsoft.com/office/drawing/2014/main" val="2806325376"/>
                  </a:ext>
                </a:extLst>
              </a:tr>
              <a:tr h="205367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400" b="1" i="0" u="none" strike="noStrike" kern="1200" baseline="0" dirty="0" smtClean="0">
                          <a:solidFill>
                            <a:schemeClr val="dk1"/>
                          </a:solidFill>
                          <a:latin typeface="+mn-lt"/>
                          <a:ea typeface="+mn-ea"/>
                          <a:cs typeface="+mn-cs"/>
                        </a:rPr>
                        <a:t>Justizhauptwachtmeister </a:t>
                      </a:r>
                      <a:r>
                        <a:rPr lang="de-DE" sz="1400" b="0" i="0" u="none" strike="noStrike" kern="1200" baseline="0" dirty="0" smtClean="0">
                          <a:solidFill>
                            <a:schemeClr val="dk1"/>
                          </a:solidFill>
                          <a:latin typeface="+mn-lt"/>
                          <a:ea typeface="+mn-ea"/>
                          <a:cs typeface="+mn-cs"/>
                        </a:rPr>
                        <a:t>	</a:t>
                      </a:r>
                    </a:p>
                    <a:p>
                      <a:endParaRPr lang="de-DE" sz="1400" dirty="0"/>
                    </a:p>
                  </a:txBody>
                  <a:tcPr/>
                </a:tc>
                <a:tc>
                  <a:txBody>
                    <a:bodyPr/>
                    <a:lstStyle/>
                    <a:p>
                      <a:r>
                        <a:rPr lang="de-DE" sz="1200" dirty="0" smtClean="0"/>
                        <a:t>Ausbildungsdauer von mindestens 6 Monaten, der Vorbereitungsdienst umfasst einen Fachlehrgang und eine praktische Unterweisung an einem Gericht</a:t>
                      </a:r>
                      <a:endParaRPr lang="de-DE" sz="1200" dirty="0"/>
                    </a:p>
                  </a:txBody>
                  <a:tcPr/>
                </a:tc>
                <a:tc>
                  <a:txBody>
                    <a:bodyPr/>
                    <a:lstStyle/>
                    <a:p>
                      <a:r>
                        <a:rPr lang="de-DE" sz="1200" b="0" i="0" u="none" strike="noStrike" kern="1200" baseline="0" dirty="0" smtClean="0">
                          <a:solidFill>
                            <a:schemeClr val="dk1"/>
                          </a:solidFill>
                          <a:latin typeface="+mn-lt"/>
                          <a:ea typeface="+mn-ea"/>
                          <a:cs typeface="+mn-cs"/>
                        </a:rPr>
                        <a:t>Beamte des ehem. Einfachen Justizdienstes = Einstiegsamt A 4, Beförderung zum 1. Justizhauptwachtmeister </a:t>
                      </a:r>
                    </a:p>
                    <a:p>
                      <a:r>
                        <a:rPr lang="de-DE" sz="1200" b="0" i="0" u="none" strike="noStrike" kern="1200" baseline="0" dirty="0" smtClean="0">
                          <a:solidFill>
                            <a:schemeClr val="dk1"/>
                          </a:solidFill>
                          <a:latin typeface="+mn-lt"/>
                          <a:ea typeface="+mn-ea"/>
                          <a:cs typeface="+mn-cs"/>
                        </a:rPr>
                        <a:t>möglich; </a:t>
                      </a:r>
                    </a:p>
                    <a:p>
                      <a:r>
                        <a:rPr lang="de-DE" sz="1200" b="0" i="0" u="none" strike="noStrike" kern="1200" baseline="0" dirty="0" smtClean="0">
                          <a:solidFill>
                            <a:schemeClr val="dk1"/>
                          </a:solidFill>
                          <a:latin typeface="+mn-lt"/>
                          <a:ea typeface="+mn-ea"/>
                          <a:cs typeface="+mn-cs"/>
                        </a:rPr>
                        <a:t>Dienstordnung für den Justizwachtmeisterdienst </a:t>
                      </a:r>
                    </a:p>
                    <a:p>
                      <a:r>
                        <a:rPr lang="de-DE" sz="1200" b="0" i="0" u="none" strike="noStrike" kern="1200" baseline="0" dirty="0" smtClean="0">
                          <a:solidFill>
                            <a:schemeClr val="dk1"/>
                          </a:solidFill>
                          <a:latin typeface="+mn-lt"/>
                          <a:ea typeface="+mn-ea"/>
                          <a:cs typeface="+mn-cs"/>
                        </a:rPr>
                        <a:t>Landesbeamtengesetz (LBG) </a:t>
                      </a:r>
                    </a:p>
                    <a:p>
                      <a:r>
                        <a:rPr lang="de-DE" sz="1200" b="0" i="0" u="none" strike="noStrike" kern="1200" baseline="0" dirty="0" err="1" smtClean="0">
                          <a:solidFill>
                            <a:schemeClr val="dk1"/>
                          </a:solidFill>
                          <a:latin typeface="+mn-lt"/>
                          <a:ea typeface="+mn-ea"/>
                          <a:cs typeface="+mn-cs"/>
                        </a:rPr>
                        <a:t>Beamtennstatusgesetz</a:t>
                      </a:r>
                      <a:r>
                        <a:rPr lang="de-DE" sz="1200" b="0" i="0" u="none" strike="noStrike" kern="1200" baseline="0" dirty="0" smtClean="0">
                          <a:solidFill>
                            <a:schemeClr val="dk1"/>
                          </a:solidFill>
                          <a:latin typeface="+mn-lt"/>
                          <a:ea typeface="+mn-ea"/>
                          <a:cs typeface="+mn-cs"/>
                        </a:rPr>
                        <a:t> (</a:t>
                      </a:r>
                      <a:r>
                        <a:rPr lang="de-DE" sz="1200" b="0" i="0" u="none" strike="noStrike" kern="1200" baseline="0" dirty="0" err="1" smtClean="0">
                          <a:solidFill>
                            <a:schemeClr val="dk1"/>
                          </a:solidFill>
                          <a:latin typeface="+mn-lt"/>
                          <a:ea typeface="+mn-ea"/>
                          <a:cs typeface="+mn-cs"/>
                        </a:rPr>
                        <a:t>BeamtStG</a:t>
                      </a:r>
                      <a:r>
                        <a:rPr lang="de-DE" sz="1200" b="0" i="0" u="none" strike="noStrike" kern="1200" baseline="0" dirty="0" smtClean="0">
                          <a:solidFill>
                            <a:schemeClr val="dk1"/>
                          </a:solidFill>
                          <a:latin typeface="+mn-lt"/>
                          <a:ea typeface="+mn-ea"/>
                          <a:cs typeface="+mn-cs"/>
                        </a:rPr>
                        <a:t>) 	</a:t>
                      </a:r>
                    </a:p>
                    <a:p>
                      <a:endParaRPr lang="de-DE" sz="1200" dirty="0"/>
                    </a:p>
                  </a:txBody>
                  <a:tcPr/>
                </a:tc>
                <a:tc>
                  <a:txBody>
                    <a:bodyPr/>
                    <a:lstStyle/>
                    <a:p>
                      <a:endParaRPr lang="de-DE" sz="1200" dirty="0"/>
                    </a:p>
                  </a:txBody>
                  <a:tcPr/>
                </a:tc>
                <a:extLst>
                  <a:ext uri="{0D108BD9-81ED-4DB2-BD59-A6C34878D82A}">
                    <a16:rowId xmlns:a16="http://schemas.microsoft.com/office/drawing/2014/main" val="3931419495"/>
                  </a:ext>
                </a:extLst>
              </a:tr>
            </a:tbl>
          </a:graphicData>
        </a:graphic>
      </p:graphicFrame>
      <p:sp>
        <p:nvSpPr>
          <p:cNvPr id="17" name="Gefaltete Ecke 16"/>
          <p:cNvSpPr/>
          <p:nvPr/>
        </p:nvSpPr>
        <p:spPr>
          <a:xfrm rot="190160">
            <a:off x="9884861" y="2035091"/>
            <a:ext cx="1140083" cy="1073043"/>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Das ist Ihre Laufbahn!</a:t>
            </a:r>
          </a:p>
        </p:txBody>
      </p:sp>
    </p:spTree>
    <p:extLst>
      <p:ext uri="{BB962C8B-B14F-4D97-AF65-F5344CB8AC3E}">
        <p14:creationId xmlns:p14="http://schemas.microsoft.com/office/powerpoint/2010/main" val="1276375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p:cTn id="7" dur="1000" fill="hold"/>
                                        <p:tgtEl>
                                          <p:spTgt spid="17"/>
                                        </p:tgtEl>
                                        <p:attrNameLst>
                                          <p:attrName>ppt_w</p:attrName>
                                        </p:attrNameLst>
                                      </p:cBhvr>
                                      <p:tavLst>
                                        <p:tav tm="0">
                                          <p:val>
                                            <p:fltVal val="0"/>
                                          </p:val>
                                        </p:tav>
                                        <p:tav tm="100000">
                                          <p:val>
                                            <p:strVal val="#ppt_w"/>
                                          </p:val>
                                        </p:tav>
                                      </p:tavLst>
                                    </p:anim>
                                    <p:anim calcmode="lin" valueType="num">
                                      <p:cBhvr>
                                        <p:cTn id="8" dur="1000" fill="hold"/>
                                        <p:tgtEl>
                                          <p:spTgt spid="17"/>
                                        </p:tgtEl>
                                        <p:attrNameLst>
                                          <p:attrName>ppt_h</p:attrName>
                                        </p:attrNameLst>
                                      </p:cBhvr>
                                      <p:tavLst>
                                        <p:tav tm="0">
                                          <p:val>
                                            <p:fltVal val="0"/>
                                          </p:val>
                                        </p:tav>
                                        <p:tav tm="100000">
                                          <p:val>
                                            <p:strVal val="#ppt_h"/>
                                          </p:val>
                                        </p:tav>
                                      </p:tavLst>
                                    </p:anim>
                                    <p:anim calcmode="lin" valueType="num">
                                      <p:cBhvr>
                                        <p:cTn id="9" dur="1000" fill="hold"/>
                                        <p:tgtEl>
                                          <p:spTgt spid="17"/>
                                        </p:tgtEl>
                                        <p:attrNameLst>
                                          <p:attrName>style.rotation</p:attrName>
                                        </p:attrNameLst>
                                      </p:cBhvr>
                                      <p:tavLst>
                                        <p:tav tm="0">
                                          <p:val>
                                            <p:fltVal val="90"/>
                                          </p:val>
                                        </p:tav>
                                        <p:tav tm="100000">
                                          <p:val>
                                            <p:fltVal val="0"/>
                                          </p:val>
                                        </p:tav>
                                      </p:tavLst>
                                    </p:anim>
                                    <p:animEffect transition="in" filter="fade">
                                      <p:cBhvr>
                                        <p:cTn id="10"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103</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772932" y="81857"/>
            <a:ext cx="10523621"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t>weitere </a:t>
            </a:r>
            <a:r>
              <a:rPr lang="de-DE" b="1" dirty="0"/>
              <a:t>Organe der </a:t>
            </a:r>
            <a:r>
              <a:rPr lang="de-DE" b="1" dirty="0" smtClean="0"/>
              <a:t>Rechtspflege</a:t>
            </a:r>
            <a:endParaRPr lang="de-DE" sz="2400" dirty="0"/>
          </a:p>
        </p:txBody>
      </p:sp>
      <p:graphicFrame>
        <p:nvGraphicFramePr>
          <p:cNvPr id="2" name="Tabelle 1"/>
          <p:cNvGraphicFramePr>
            <a:graphicFrameLocks noGrp="1"/>
          </p:cNvGraphicFramePr>
          <p:nvPr>
            <p:extLst>
              <p:ext uri="{D42A27DB-BD31-4B8C-83A1-F6EECF244321}">
                <p14:modId xmlns:p14="http://schemas.microsoft.com/office/powerpoint/2010/main" val="574268458"/>
              </p:ext>
            </p:extLst>
          </p:nvPr>
        </p:nvGraphicFramePr>
        <p:xfrm>
          <a:off x="588446" y="577084"/>
          <a:ext cx="10892592" cy="5814630"/>
        </p:xfrm>
        <a:graphic>
          <a:graphicData uri="http://schemas.openxmlformats.org/drawingml/2006/table">
            <a:tbl>
              <a:tblPr firstRow="1" bandRow="1">
                <a:tableStyleId>{F5AB1C69-6EDB-4FF4-983F-18BD219EF322}</a:tableStyleId>
              </a:tblPr>
              <a:tblGrid>
                <a:gridCol w="2723148">
                  <a:extLst>
                    <a:ext uri="{9D8B030D-6E8A-4147-A177-3AD203B41FA5}">
                      <a16:colId xmlns:a16="http://schemas.microsoft.com/office/drawing/2014/main" val="2848637822"/>
                    </a:ext>
                  </a:extLst>
                </a:gridCol>
                <a:gridCol w="2723148">
                  <a:extLst>
                    <a:ext uri="{9D8B030D-6E8A-4147-A177-3AD203B41FA5}">
                      <a16:colId xmlns:a16="http://schemas.microsoft.com/office/drawing/2014/main" val="905256265"/>
                    </a:ext>
                  </a:extLst>
                </a:gridCol>
                <a:gridCol w="2723148">
                  <a:extLst>
                    <a:ext uri="{9D8B030D-6E8A-4147-A177-3AD203B41FA5}">
                      <a16:colId xmlns:a16="http://schemas.microsoft.com/office/drawing/2014/main" val="1924167231"/>
                    </a:ext>
                  </a:extLst>
                </a:gridCol>
                <a:gridCol w="2723148">
                  <a:extLst>
                    <a:ext uri="{9D8B030D-6E8A-4147-A177-3AD203B41FA5}">
                      <a16:colId xmlns:a16="http://schemas.microsoft.com/office/drawing/2014/main" val="431145869"/>
                    </a:ext>
                  </a:extLst>
                </a:gridCol>
              </a:tblGrid>
              <a:tr h="477696">
                <a:tc>
                  <a:txBody>
                    <a:bodyPr/>
                    <a:lstStyle/>
                    <a:p>
                      <a:r>
                        <a:rPr lang="de-DE" sz="1400" dirty="0" smtClean="0"/>
                        <a:t>Bedienstete</a:t>
                      </a:r>
                      <a:endParaRPr lang="de-DE" sz="1400" dirty="0"/>
                    </a:p>
                  </a:txBody>
                  <a:tcPr/>
                </a:tc>
                <a:tc>
                  <a:txBody>
                    <a:bodyPr/>
                    <a:lstStyle/>
                    <a:p>
                      <a:r>
                        <a:rPr lang="de-DE" sz="1400" dirty="0" smtClean="0"/>
                        <a:t>Vorbildung/Ausbildung/</a:t>
                      </a:r>
                    </a:p>
                    <a:p>
                      <a:r>
                        <a:rPr lang="de-DE" sz="1400" dirty="0" smtClean="0"/>
                        <a:t>Vorbereitungsdienst</a:t>
                      </a:r>
                      <a:endParaRPr lang="de-DE" sz="1400" dirty="0"/>
                    </a:p>
                  </a:txBody>
                  <a:tcPr/>
                </a:tc>
                <a:tc>
                  <a:txBody>
                    <a:bodyPr/>
                    <a:lstStyle/>
                    <a:p>
                      <a:r>
                        <a:rPr lang="de-DE" sz="1400" dirty="0" smtClean="0"/>
                        <a:t>Status/Laufbahn/</a:t>
                      </a:r>
                    </a:p>
                    <a:p>
                      <a:r>
                        <a:rPr lang="de-DE" sz="1400" dirty="0" smtClean="0"/>
                        <a:t>Besoldung/Vergütung</a:t>
                      </a:r>
                      <a:endParaRPr lang="de-DE" sz="1400" dirty="0"/>
                    </a:p>
                  </a:txBody>
                  <a:tcPr/>
                </a:tc>
                <a:tc>
                  <a:txBody>
                    <a:bodyPr/>
                    <a:lstStyle/>
                    <a:p>
                      <a:r>
                        <a:rPr lang="de-DE" sz="1400" dirty="0" smtClean="0"/>
                        <a:t>Anmerkung</a:t>
                      </a:r>
                      <a:endParaRPr lang="de-DE" sz="1400" dirty="0"/>
                    </a:p>
                  </a:txBody>
                  <a:tcPr/>
                </a:tc>
                <a:extLst>
                  <a:ext uri="{0D108BD9-81ED-4DB2-BD59-A6C34878D82A}">
                    <a16:rowId xmlns:a16="http://schemas.microsoft.com/office/drawing/2014/main" val="2748087456"/>
                  </a:ext>
                </a:extLst>
              </a:tr>
              <a:tr h="70223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400" b="1" i="0" u="none" strike="noStrike" kern="1200" baseline="0" dirty="0" smtClean="0">
                          <a:solidFill>
                            <a:schemeClr val="dk1"/>
                          </a:solidFill>
                          <a:latin typeface="+mn-lt"/>
                          <a:ea typeface="+mn-ea"/>
                          <a:cs typeface="+mn-cs"/>
                        </a:rPr>
                        <a:t>Schöffen, ehrenamtliche Richter </a:t>
                      </a:r>
                      <a:r>
                        <a:rPr lang="de-DE" sz="1800" b="0" i="0" u="none" strike="noStrike" kern="1200" baseline="0" dirty="0" smtClean="0">
                          <a:solidFill>
                            <a:schemeClr val="dk1"/>
                          </a:solidFill>
                          <a:latin typeface="+mn-lt"/>
                          <a:ea typeface="+mn-ea"/>
                          <a:cs typeface="+mn-cs"/>
                        </a:rPr>
                        <a:t>	</a:t>
                      </a:r>
                    </a:p>
                    <a:p>
                      <a:r>
                        <a:rPr lang="de-DE" sz="1400" b="0" i="0" u="none" strike="noStrike" kern="1200" baseline="0" dirty="0" smtClean="0">
                          <a:solidFill>
                            <a:schemeClr val="dk1"/>
                          </a:solidFill>
                          <a:latin typeface="+mn-lt"/>
                          <a:ea typeface="+mn-ea"/>
                          <a:cs typeface="+mn-cs"/>
                        </a:rPr>
                        <a:t>	</a:t>
                      </a:r>
                    </a:p>
                  </a:txBody>
                  <a:tcPr/>
                </a:tc>
                <a:tc>
                  <a:txBody>
                    <a:bodyPr/>
                    <a:lstStyle/>
                    <a:p>
                      <a:r>
                        <a:rPr lang="de-DE" sz="1200" b="0" i="0" u="none" strike="noStrike" kern="1200" baseline="0" dirty="0" smtClean="0">
                          <a:solidFill>
                            <a:schemeClr val="dk1"/>
                          </a:solidFill>
                          <a:latin typeface="+mn-lt"/>
                          <a:ea typeface="+mn-ea"/>
                          <a:cs typeface="+mn-cs"/>
                        </a:rPr>
                        <a:t>Jeder Staatsbürger kann zur Übernahme des Amtes</a:t>
                      </a:r>
                    </a:p>
                    <a:p>
                      <a:r>
                        <a:rPr lang="de-DE" sz="1200" b="0" i="0" u="none" strike="noStrike" kern="1200" baseline="0" dirty="0" smtClean="0">
                          <a:solidFill>
                            <a:schemeClr val="dk1"/>
                          </a:solidFill>
                          <a:latin typeface="+mn-lt"/>
                          <a:ea typeface="+mn-ea"/>
                          <a:cs typeface="+mn-cs"/>
                        </a:rPr>
                        <a:t>verpflichtet werden	</a:t>
                      </a:r>
                    </a:p>
                  </a:txBody>
                  <a:tcPr/>
                </a:tc>
                <a:tc>
                  <a:txBody>
                    <a:bodyPr/>
                    <a:lstStyle/>
                    <a:p>
                      <a:r>
                        <a:rPr lang="de-DE" sz="1200" b="0" i="0" u="none" strike="noStrike" kern="1200" baseline="0" dirty="0" smtClean="0">
                          <a:solidFill>
                            <a:schemeClr val="dk1"/>
                          </a:solidFill>
                          <a:latin typeface="+mn-lt"/>
                          <a:ea typeface="+mn-ea"/>
                          <a:cs typeface="+mn-cs"/>
                        </a:rPr>
                        <a:t>§ 28 ff GVG; E. Ri. §§ 105,107 ff GVG, § 6 AGGVG	</a:t>
                      </a:r>
                    </a:p>
                  </a:txBody>
                  <a:tcPr/>
                </a:tc>
                <a:tc>
                  <a:txBody>
                    <a:bodyPr/>
                    <a:lstStyle/>
                    <a:p>
                      <a:endParaRPr lang="de-DE" sz="1200" dirty="0"/>
                    </a:p>
                  </a:txBody>
                  <a:tcPr/>
                </a:tc>
                <a:extLst>
                  <a:ext uri="{0D108BD9-81ED-4DB2-BD59-A6C34878D82A}">
                    <a16:rowId xmlns:a16="http://schemas.microsoft.com/office/drawing/2014/main" val="1196486158"/>
                  </a:ext>
                </a:extLst>
              </a:tr>
              <a:tr h="150133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400" b="1" i="0" u="none" strike="noStrike" kern="1200" baseline="0" dirty="0" smtClean="0">
                          <a:solidFill>
                            <a:schemeClr val="dk1"/>
                          </a:solidFill>
                          <a:latin typeface="+mn-lt"/>
                          <a:ea typeface="+mn-ea"/>
                          <a:cs typeface="+mn-cs"/>
                        </a:rPr>
                        <a:t>Mediatoren/Güterichter</a:t>
                      </a:r>
                      <a:r>
                        <a:rPr lang="de-DE" sz="1400" b="0" i="0" u="none" strike="noStrike" kern="1200" baseline="0" dirty="0" smtClean="0">
                          <a:solidFill>
                            <a:schemeClr val="dk1"/>
                          </a:solidFill>
                          <a:latin typeface="+mn-lt"/>
                          <a:ea typeface="+mn-ea"/>
                          <a:cs typeface="+mn-cs"/>
                        </a:rPr>
                        <a:t>	</a:t>
                      </a:r>
                    </a:p>
                    <a:p>
                      <a:endParaRPr lang="de-DE" sz="1400" dirty="0"/>
                    </a:p>
                  </a:txBody>
                  <a:tcPr/>
                </a:tc>
                <a:tc>
                  <a:txBody>
                    <a:bodyPr/>
                    <a:lstStyle/>
                    <a:p>
                      <a:r>
                        <a:rPr lang="de-DE" sz="1200" b="0" i="0" u="none" strike="noStrike" kern="1200" baseline="0" dirty="0" smtClean="0">
                          <a:solidFill>
                            <a:schemeClr val="dk1"/>
                          </a:solidFill>
                          <a:latin typeface="+mn-lt"/>
                          <a:ea typeface="+mn-ea"/>
                          <a:cs typeface="+mn-cs"/>
                        </a:rPr>
                        <a:t>- Wie Richter/Staatsanwälte -</a:t>
                      </a:r>
                      <a:endParaRPr lang="de-DE" sz="1200" dirty="0"/>
                    </a:p>
                  </a:txBody>
                  <a:tcPr/>
                </a:tc>
                <a:tc>
                  <a:txBody>
                    <a:bodyPr/>
                    <a:lstStyle/>
                    <a:p>
                      <a:r>
                        <a:rPr lang="de-DE" sz="1200" b="0" i="0" u="none" strike="noStrike" kern="1200" baseline="0" dirty="0" smtClean="0">
                          <a:solidFill>
                            <a:schemeClr val="dk1"/>
                          </a:solidFill>
                          <a:latin typeface="+mn-lt"/>
                          <a:ea typeface="+mn-ea"/>
                          <a:cs typeface="+mn-cs"/>
                        </a:rPr>
                        <a:t>Sind Berufsrichter und gehören zu den unabhängigen Organen der Rechtspflege </a:t>
                      </a:r>
                      <a:r>
                        <a:rPr lang="de-DE" sz="1800" b="0" i="0" u="none" strike="noStrike" kern="1200" baseline="0" dirty="0" smtClean="0">
                          <a:solidFill>
                            <a:schemeClr val="dk1"/>
                          </a:solidFill>
                          <a:latin typeface="+mn-lt"/>
                          <a:ea typeface="+mn-ea"/>
                          <a:cs typeface="+mn-cs"/>
                        </a:rPr>
                        <a: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200" b="0" i="0" u="none" strike="noStrike" kern="1200" baseline="0" dirty="0" smtClean="0">
                          <a:solidFill>
                            <a:schemeClr val="dk1"/>
                          </a:solidFill>
                          <a:latin typeface="+mn-lt"/>
                          <a:ea typeface="+mn-ea"/>
                          <a:cs typeface="+mn-cs"/>
                        </a:rPr>
                        <a:t>als Güterichterinnen und Güterichter werden besonders ausgebildete Richterinnen und Richter tätig, die in ihrer Hauptfunktion nichts mit dem anhängigen Prozess zu tun haben.	</a:t>
                      </a:r>
                    </a:p>
                    <a:p>
                      <a:endParaRPr lang="de-DE" sz="1200" dirty="0"/>
                    </a:p>
                  </a:txBody>
                  <a:tcPr/>
                </a:tc>
                <a:extLst>
                  <a:ext uri="{0D108BD9-81ED-4DB2-BD59-A6C34878D82A}">
                    <a16:rowId xmlns:a16="http://schemas.microsoft.com/office/drawing/2014/main" val="1792975210"/>
                  </a:ext>
                </a:extLst>
              </a:tr>
              <a:tr h="118286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400" b="1" i="0" u="none" strike="noStrike" kern="1200" baseline="0" dirty="0" smtClean="0">
                          <a:solidFill>
                            <a:schemeClr val="dk1"/>
                          </a:solidFill>
                          <a:latin typeface="+mn-lt"/>
                          <a:ea typeface="+mn-ea"/>
                          <a:cs typeface="+mn-cs"/>
                        </a:rPr>
                        <a:t>Rechtsanwälte</a:t>
                      </a:r>
                      <a:r>
                        <a:rPr lang="de-DE" sz="1400" b="0" i="0" u="none" strike="noStrike" kern="1200" baseline="0" dirty="0" smtClean="0">
                          <a:solidFill>
                            <a:schemeClr val="dk1"/>
                          </a:solidFill>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de-DE" sz="1400" b="1" i="0" u="none" strike="noStrike" kern="1200" baseline="0" dirty="0" smtClean="0">
                          <a:solidFill>
                            <a:schemeClr val="dk1"/>
                          </a:solidFill>
                          <a:latin typeface="+mn-lt"/>
                          <a:ea typeface="+mn-ea"/>
                          <a:cs typeface="+mn-cs"/>
                        </a:rPr>
                        <a:t> </a:t>
                      </a:r>
                      <a:r>
                        <a:rPr lang="de-DE" sz="1400" b="0" i="0" u="none" strike="noStrike" kern="1200" baseline="0" dirty="0" smtClean="0">
                          <a:solidFill>
                            <a:schemeClr val="dk1"/>
                          </a:solidFill>
                          <a:latin typeface="+mn-lt"/>
                          <a:ea typeface="+mn-ea"/>
                          <a:cs typeface="+mn-cs"/>
                        </a:rPr>
                        <a:t>	</a:t>
                      </a:r>
                    </a:p>
                    <a:p>
                      <a:endParaRPr lang="de-DE" sz="1400" dirty="0"/>
                    </a:p>
                  </a:txBody>
                  <a:tcPr/>
                </a:tc>
                <a:tc>
                  <a:txBody>
                    <a:bodyPr/>
                    <a:lstStyle/>
                    <a:p>
                      <a:r>
                        <a:rPr lang="de-DE" sz="1200" b="0" i="0" u="none" strike="noStrike" kern="1200" baseline="0" dirty="0" smtClean="0">
                          <a:solidFill>
                            <a:schemeClr val="dk1"/>
                          </a:solidFill>
                          <a:latin typeface="+mn-lt"/>
                          <a:ea typeface="+mn-ea"/>
                          <a:cs typeface="+mn-cs"/>
                        </a:rPr>
                        <a:t>- Wie Richter/Staatsanwälte; Rechtsanwalt mit Berufserfahrung</a:t>
                      </a:r>
                      <a:endParaRPr lang="de-DE" sz="1200" dirty="0"/>
                    </a:p>
                  </a:txBody>
                  <a:tcPr/>
                </a:tc>
                <a:tc>
                  <a:txBody>
                    <a:bodyPr/>
                    <a:lstStyle/>
                    <a:p>
                      <a:r>
                        <a:rPr lang="de-DE" sz="1200" b="0" i="0" u="none" strike="noStrike" kern="1200" baseline="0" dirty="0" smtClean="0">
                          <a:solidFill>
                            <a:schemeClr val="dk1"/>
                          </a:solidFill>
                          <a:latin typeface="+mn-lt"/>
                          <a:ea typeface="+mn-ea"/>
                          <a:cs typeface="+mn-cs"/>
                        </a:rPr>
                        <a:t>Freier Berufsstand, Zulassung durch die Rechtsanwaltskammer (RAK);</a:t>
                      </a:r>
                    </a:p>
                    <a:p>
                      <a:r>
                        <a:rPr lang="de-DE" sz="1200" b="0" i="0" u="none" strike="noStrike" kern="1200" baseline="0" dirty="0" smtClean="0">
                          <a:solidFill>
                            <a:schemeClr val="dk1"/>
                          </a:solidFill>
                          <a:latin typeface="+mn-lt"/>
                          <a:ea typeface="+mn-ea"/>
                          <a:cs typeface="+mn-cs"/>
                        </a:rPr>
                        <a:t>Bundesrechtsanwaltsordnung</a:t>
                      </a:r>
                      <a:endParaRPr lang="de-DE"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200" b="0" i="0" u="none" strike="noStrike" kern="1200" baseline="0" dirty="0" smtClean="0">
                          <a:solidFill>
                            <a:schemeClr val="dk1"/>
                          </a:solidFill>
                          <a:latin typeface="+mn-lt"/>
                          <a:ea typeface="+mn-ea"/>
                          <a:cs typeface="+mn-cs"/>
                        </a:rPr>
                        <a:t>Organ der Rechtspflege, sachlich unabhängig, aber als Beamter „persönlich“ weisungsgebunden 	</a:t>
                      </a:r>
                    </a:p>
                    <a:p>
                      <a:endParaRPr lang="de-DE" sz="1200" dirty="0"/>
                    </a:p>
                  </a:txBody>
                  <a:tcPr/>
                </a:tc>
                <a:extLst>
                  <a:ext uri="{0D108BD9-81ED-4DB2-BD59-A6C34878D82A}">
                    <a16:rowId xmlns:a16="http://schemas.microsoft.com/office/drawing/2014/main" val="2806325376"/>
                  </a:ext>
                </a:extLst>
              </a:tr>
              <a:tr h="181979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400" b="1" i="0" u="none" strike="noStrike" kern="1200" baseline="0" dirty="0" smtClean="0">
                          <a:solidFill>
                            <a:schemeClr val="dk1"/>
                          </a:solidFill>
                          <a:latin typeface="+mn-lt"/>
                          <a:ea typeface="+mn-ea"/>
                          <a:cs typeface="+mn-cs"/>
                        </a:rPr>
                        <a:t>Notare</a:t>
                      </a:r>
                      <a:r>
                        <a:rPr lang="de-DE" sz="1400" b="0" i="0" u="none" strike="noStrike" kern="1200" baseline="0" dirty="0" smtClean="0">
                          <a:solidFill>
                            <a:schemeClr val="dk1"/>
                          </a:solidFill>
                          <a:latin typeface="+mn-lt"/>
                          <a:ea typeface="+mn-ea"/>
                          <a:cs typeface="+mn-cs"/>
                        </a:rPr>
                        <a:t>	</a:t>
                      </a:r>
                    </a:p>
                    <a:p>
                      <a:endParaRPr lang="de-DE" sz="1400" dirty="0"/>
                    </a:p>
                  </a:txBody>
                  <a:tcPr/>
                </a:tc>
                <a:tc>
                  <a:txBody>
                    <a:bodyPr/>
                    <a:lstStyle/>
                    <a:p>
                      <a:r>
                        <a:rPr lang="de-DE" sz="1200" dirty="0" smtClean="0"/>
                        <a:t>- Wie Richter und Rechtsanwälte -</a:t>
                      </a:r>
                      <a:endParaRPr lang="de-DE" sz="1200" dirty="0"/>
                    </a:p>
                  </a:txBody>
                  <a:tcPr/>
                </a:tc>
                <a:tc>
                  <a:txBody>
                    <a:bodyPr/>
                    <a:lstStyle/>
                    <a:p>
                      <a:r>
                        <a:rPr lang="de-DE" sz="1200" b="0" i="0" u="none" strike="noStrike" kern="1200" baseline="0" dirty="0" smtClean="0">
                          <a:solidFill>
                            <a:schemeClr val="dk1"/>
                          </a:solidFill>
                          <a:latin typeface="+mn-lt"/>
                          <a:ea typeface="+mn-ea"/>
                          <a:cs typeface="+mn-cs"/>
                        </a:rPr>
                        <a:t>- Wie Rechtsanwalt –</a:t>
                      </a:r>
                    </a:p>
                    <a:p>
                      <a:r>
                        <a:rPr lang="de-DE" sz="1200" b="0" i="0" u="none" strike="noStrike" kern="1200" baseline="0" dirty="0" smtClean="0">
                          <a:solidFill>
                            <a:schemeClr val="dk1"/>
                          </a:solidFill>
                          <a:latin typeface="+mn-lt"/>
                          <a:ea typeface="+mn-ea"/>
                          <a:cs typeface="+mn-cs"/>
                        </a:rPr>
                        <a:t>+ Notarkammer bei dem Kammergericht;</a:t>
                      </a:r>
                    </a:p>
                    <a:p>
                      <a:r>
                        <a:rPr lang="de-DE" sz="1200" b="0" i="0" u="none" strike="noStrike" kern="1200" baseline="0" dirty="0" smtClean="0">
                          <a:solidFill>
                            <a:schemeClr val="dk1"/>
                          </a:solidFill>
                          <a:latin typeface="+mn-lt"/>
                          <a:ea typeface="+mn-ea"/>
                          <a:cs typeface="+mn-cs"/>
                        </a:rPr>
                        <a:t>Bundesnotarordnung	</a:t>
                      </a:r>
                    </a:p>
                    <a:p>
                      <a:endParaRPr lang="de-DE" sz="1200" dirty="0"/>
                    </a:p>
                  </a:txBody>
                  <a:tcPr/>
                </a:tc>
                <a:tc>
                  <a:txBody>
                    <a:bodyPr/>
                    <a:lstStyle/>
                    <a:p>
                      <a:endParaRPr lang="de-DE" sz="1200" dirty="0"/>
                    </a:p>
                  </a:txBody>
                  <a:tcPr/>
                </a:tc>
                <a:extLst>
                  <a:ext uri="{0D108BD9-81ED-4DB2-BD59-A6C34878D82A}">
                    <a16:rowId xmlns:a16="http://schemas.microsoft.com/office/drawing/2014/main" val="3931419495"/>
                  </a:ext>
                </a:extLst>
              </a:tr>
            </a:tbl>
          </a:graphicData>
        </a:graphic>
      </p:graphicFrame>
      <p:sp>
        <p:nvSpPr>
          <p:cNvPr id="7" name="Gefaltete Ecke 6"/>
          <p:cNvSpPr/>
          <p:nvPr/>
        </p:nvSpPr>
        <p:spPr>
          <a:xfrm rot="21265025">
            <a:off x="9771062" y="982329"/>
            <a:ext cx="1140083" cy="1073043"/>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latin typeface="MV Boli" panose="02000500030200090000" pitchFamily="2" charset="0"/>
                <a:cs typeface="MV Boli" panose="02000500030200090000" pitchFamily="2" charset="0"/>
              </a:rPr>
              <a:t>§§ 33,34 GVG</a:t>
            </a:r>
          </a:p>
        </p:txBody>
      </p:sp>
      <p:sp>
        <p:nvSpPr>
          <p:cNvPr id="8" name="Gefaltete Ecke 7"/>
          <p:cNvSpPr/>
          <p:nvPr/>
        </p:nvSpPr>
        <p:spPr>
          <a:xfrm>
            <a:off x="10910997" y="986133"/>
            <a:ext cx="1140083" cy="1073043"/>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latin typeface="MV Boli" panose="02000500030200090000" pitchFamily="2" charset="0"/>
                <a:cs typeface="MV Boli" panose="02000500030200090000" pitchFamily="2" charset="0"/>
              </a:rPr>
              <a:t>…den lesen wir mal</a:t>
            </a:r>
          </a:p>
        </p:txBody>
      </p:sp>
    </p:spTree>
    <p:extLst>
      <p:ext uri="{BB962C8B-B14F-4D97-AF65-F5344CB8AC3E}">
        <p14:creationId xmlns:p14="http://schemas.microsoft.com/office/powerpoint/2010/main" val="1950521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fltVal val="0"/>
                                          </p:val>
                                        </p:tav>
                                        <p:tav tm="100000">
                                          <p:val>
                                            <p:strVal val="#ppt_w"/>
                                          </p:val>
                                        </p:tav>
                                      </p:tavLst>
                                    </p:anim>
                                    <p:anim calcmode="lin" valueType="num">
                                      <p:cBhvr>
                                        <p:cTn id="8" dur="1000" fill="hold"/>
                                        <p:tgtEl>
                                          <p:spTgt spid="7"/>
                                        </p:tgtEl>
                                        <p:attrNameLst>
                                          <p:attrName>ppt_h</p:attrName>
                                        </p:attrNameLst>
                                      </p:cBhvr>
                                      <p:tavLst>
                                        <p:tav tm="0">
                                          <p:val>
                                            <p:fltVal val="0"/>
                                          </p:val>
                                        </p:tav>
                                        <p:tav tm="100000">
                                          <p:val>
                                            <p:strVal val="#ppt_h"/>
                                          </p:val>
                                        </p:tav>
                                      </p:tavLst>
                                    </p:anim>
                                    <p:anim calcmode="lin" valueType="num">
                                      <p:cBhvr>
                                        <p:cTn id="9" dur="1000" fill="hold"/>
                                        <p:tgtEl>
                                          <p:spTgt spid="7"/>
                                        </p:tgtEl>
                                        <p:attrNameLst>
                                          <p:attrName>style.rotation</p:attrName>
                                        </p:attrNameLst>
                                      </p:cBhvr>
                                      <p:tavLst>
                                        <p:tav tm="0">
                                          <p:val>
                                            <p:fltVal val="90"/>
                                          </p:val>
                                        </p:tav>
                                        <p:tav tm="100000">
                                          <p:val>
                                            <p:fltVal val="0"/>
                                          </p:val>
                                        </p:tav>
                                      </p:tavLst>
                                    </p:anim>
                                    <p:animEffect transition="in" filter="fade">
                                      <p:cBhvr>
                                        <p:cTn id="10" dur="10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 calcmode="lin" valueType="num">
                                      <p:cBhvr>
                                        <p:cTn id="15" dur="1000" fill="hold"/>
                                        <p:tgtEl>
                                          <p:spTgt spid="8"/>
                                        </p:tgtEl>
                                        <p:attrNameLst>
                                          <p:attrName>ppt_w</p:attrName>
                                        </p:attrNameLst>
                                      </p:cBhvr>
                                      <p:tavLst>
                                        <p:tav tm="0">
                                          <p:val>
                                            <p:fltVal val="0"/>
                                          </p:val>
                                        </p:tav>
                                        <p:tav tm="100000">
                                          <p:val>
                                            <p:strVal val="#ppt_w"/>
                                          </p:val>
                                        </p:tav>
                                      </p:tavLst>
                                    </p:anim>
                                    <p:anim calcmode="lin" valueType="num">
                                      <p:cBhvr>
                                        <p:cTn id="16" dur="1000" fill="hold"/>
                                        <p:tgtEl>
                                          <p:spTgt spid="8"/>
                                        </p:tgtEl>
                                        <p:attrNameLst>
                                          <p:attrName>ppt_h</p:attrName>
                                        </p:attrNameLst>
                                      </p:cBhvr>
                                      <p:tavLst>
                                        <p:tav tm="0">
                                          <p:val>
                                            <p:fltVal val="0"/>
                                          </p:val>
                                        </p:tav>
                                        <p:tav tm="100000">
                                          <p:val>
                                            <p:strVal val="#ppt_h"/>
                                          </p:val>
                                        </p:tav>
                                      </p:tavLst>
                                    </p:anim>
                                    <p:anim calcmode="lin" valueType="num">
                                      <p:cBhvr>
                                        <p:cTn id="17" dur="1000" fill="hold"/>
                                        <p:tgtEl>
                                          <p:spTgt spid="8"/>
                                        </p:tgtEl>
                                        <p:attrNameLst>
                                          <p:attrName>style.rotation</p:attrName>
                                        </p:attrNameLst>
                                      </p:cBhvr>
                                      <p:tavLst>
                                        <p:tav tm="0">
                                          <p:val>
                                            <p:fltVal val="90"/>
                                          </p:val>
                                        </p:tav>
                                        <p:tav tm="100000">
                                          <p:val>
                                            <p:fltVal val="0"/>
                                          </p:val>
                                        </p:tav>
                                      </p:tavLst>
                                    </p:anim>
                                    <p:animEffect transition="in" filter="fade">
                                      <p:cBhvr>
                                        <p:cTn id="18"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Abgerundetes Rechteck 6"/>
          <p:cNvSpPr/>
          <p:nvPr/>
        </p:nvSpPr>
        <p:spPr>
          <a:xfrm>
            <a:off x="2143125" y="1361458"/>
            <a:ext cx="4243388" cy="1828800"/>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de-DE" b="1" dirty="0"/>
              <a:t>Justizverwaltung </a:t>
            </a:r>
            <a:r>
              <a:rPr lang="de-DE" dirty="0"/>
              <a:t>	</a:t>
            </a:r>
          </a:p>
          <a:p>
            <a:pPr marL="285750" indent="-285750">
              <a:buFont typeface="Arial" panose="020B0604020202020204" pitchFamily="34" charset="0"/>
              <a:buChar char="•"/>
            </a:pPr>
            <a:r>
              <a:rPr lang="de-DE" b="1" dirty="0"/>
              <a:t>Soziale Dienste der Justiz </a:t>
            </a:r>
            <a:r>
              <a:rPr lang="de-DE" dirty="0"/>
              <a:t>	</a:t>
            </a:r>
          </a:p>
          <a:p>
            <a:pPr marL="285750" indent="-285750">
              <a:buFont typeface="Arial" panose="020B0604020202020204" pitchFamily="34" charset="0"/>
              <a:buChar char="•"/>
            </a:pPr>
            <a:r>
              <a:rPr lang="de-DE" b="1" dirty="0"/>
              <a:t>Justizvollzug </a:t>
            </a:r>
            <a:r>
              <a:rPr lang="de-DE" dirty="0"/>
              <a:t>	</a:t>
            </a:r>
          </a:p>
          <a:p>
            <a:pPr marL="285750" indent="-285750">
              <a:buFont typeface="Arial" panose="020B0604020202020204" pitchFamily="34" charset="0"/>
              <a:buChar char="•"/>
            </a:pPr>
            <a:r>
              <a:rPr lang="de-DE" b="1" dirty="0"/>
              <a:t>Referendare, Anwärter und </a:t>
            </a:r>
            <a:endParaRPr lang="de-DE" dirty="0"/>
          </a:p>
          <a:p>
            <a:pPr marL="285750" indent="-285750">
              <a:buFont typeface="Arial" panose="020B0604020202020204" pitchFamily="34" charset="0"/>
              <a:buChar char="•"/>
            </a:pPr>
            <a:r>
              <a:rPr lang="de-DE" b="1" dirty="0"/>
              <a:t>Auszubildende </a:t>
            </a:r>
            <a:r>
              <a:rPr lang="de-DE" dirty="0"/>
              <a:t>	</a:t>
            </a:r>
          </a:p>
        </p:txBody>
      </p:sp>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smtClean="0">
                <a:solidFill>
                  <a:schemeClr val="bg1">
                    <a:lumMod val="50000"/>
                  </a:schemeClr>
                </a:solidFill>
              </a:rPr>
              <a:t>104</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772932" y="81857"/>
            <a:ext cx="10523621" cy="40642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t>weitere </a:t>
            </a:r>
            <a:r>
              <a:rPr lang="de-DE" b="1" dirty="0"/>
              <a:t>Organe der </a:t>
            </a:r>
            <a:r>
              <a:rPr lang="de-DE" b="1" dirty="0" smtClean="0"/>
              <a:t>Rechtspflege</a:t>
            </a:r>
            <a:endParaRPr lang="de-DE" sz="2400" dirty="0"/>
          </a:p>
        </p:txBody>
      </p:sp>
      <p:sp>
        <p:nvSpPr>
          <p:cNvPr id="4" name="Abgerundetes Rechteck 3"/>
          <p:cNvSpPr/>
          <p:nvPr/>
        </p:nvSpPr>
        <p:spPr>
          <a:xfrm>
            <a:off x="772932" y="942976"/>
            <a:ext cx="3929064" cy="585787"/>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a:t>Weitere Beschäftigte in der Justiz </a:t>
            </a:r>
            <a:r>
              <a:rPr lang="de-DE" sz="2000"/>
              <a:t>	</a:t>
            </a:r>
          </a:p>
        </p:txBody>
      </p:sp>
      <p:sp>
        <p:nvSpPr>
          <p:cNvPr id="8" name="Gefaltete Ecke 7"/>
          <p:cNvSpPr/>
          <p:nvPr/>
        </p:nvSpPr>
        <p:spPr>
          <a:xfrm>
            <a:off x="5229295" y="3911994"/>
            <a:ext cx="2067342" cy="1951058"/>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Richter können abgelehnt werden, oder sich selbst ablehnen….</a:t>
            </a:r>
          </a:p>
        </p:txBody>
      </p:sp>
      <p:sp>
        <p:nvSpPr>
          <p:cNvPr id="10" name="Gefaltete Ecke 9"/>
          <p:cNvSpPr/>
          <p:nvPr/>
        </p:nvSpPr>
        <p:spPr>
          <a:xfrm rot="314572">
            <a:off x="7510532" y="4510305"/>
            <a:ext cx="2067342" cy="1951058"/>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Wir lesen dazu § 41 Nr. 3 ZPO…</a:t>
            </a:r>
          </a:p>
        </p:txBody>
      </p:sp>
    </p:spTree>
    <p:extLst>
      <p:ext uri="{BB962C8B-B14F-4D97-AF65-F5344CB8AC3E}">
        <p14:creationId xmlns:p14="http://schemas.microsoft.com/office/powerpoint/2010/main" val="3273541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fltVal val="0"/>
                                          </p:val>
                                        </p:tav>
                                        <p:tav tm="100000">
                                          <p:val>
                                            <p:strVal val="#ppt_w"/>
                                          </p:val>
                                        </p:tav>
                                      </p:tavLst>
                                    </p:anim>
                                    <p:anim calcmode="lin" valueType="num">
                                      <p:cBhvr>
                                        <p:cTn id="8" dur="1000" fill="hold"/>
                                        <p:tgtEl>
                                          <p:spTgt spid="8"/>
                                        </p:tgtEl>
                                        <p:attrNameLst>
                                          <p:attrName>ppt_h</p:attrName>
                                        </p:attrNameLst>
                                      </p:cBhvr>
                                      <p:tavLst>
                                        <p:tav tm="0">
                                          <p:val>
                                            <p:fltVal val="0"/>
                                          </p:val>
                                        </p:tav>
                                        <p:tav tm="100000">
                                          <p:val>
                                            <p:strVal val="#ppt_h"/>
                                          </p:val>
                                        </p:tav>
                                      </p:tavLst>
                                    </p:anim>
                                    <p:anim calcmode="lin" valueType="num">
                                      <p:cBhvr>
                                        <p:cTn id="9" dur="1000" fill="hold"/>
                                        <p:tgtEl>
                                          <p:spTgt spid="8"/>
                                        </p:tgtEl>
                                        <p:attrNameLst>
                                          <p:attrName>style.rotation</p:attrName>
                                        </p:attrNameLst>
                                      </p:cBhvr>
                                      <p:tavLst>
                                        <p:tav tm="0">
                                          <p:val>
                                            <p:fltVal val="90"/>
                                          </p:val>
                                        </p:tav>
                                        <p:tav tm="100000">
                                          <p:val>
                                            <p:fltVal val="0"/>
                                          </p:val>
                                        </p:tav>
                                      </p:tavLst>
                                    </p:anim>
                                    <p:animEffect transition="in" filter="fade">
                                      <p:cBhvr>
                                        <p:cTn id="10" dur="10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p:cTn id="15" dur="1000" fill="hold"/>
                                        <p:tgtEl>
                                          <p:spTgt spid="10"/>
                                        </p:tgtEl>
                                        <p:attrNameLst>
                                          <p:attrName>ppt_w</p:attrName>
                                        </p:attrNameLst>
                                      </p:cBhvr>
                                      <p:tavLst>
                                        <p:tav tm="0">
                                          <p:val>
                                            <p:fltVal val="0"/>
                                          </p:val>
                                        </p:tav>
                                        <p:tav tm="100000">
                                          <p:val>
                                            <p:strVal val="#ppt_w"/>
                                          </p:val>
                                        </p:tav>
                                      </p:tavLst>
                                    </p:anim>
                                    <p:anim calcmode="lin" valueType="num">
                                      <p:cBhvr>
                                        <p:cTn id="16" dur="1000" fill="hold"/>
                                        <p:tgtEl>
                                          <p:spTgt spid="10"/>
                                        </p:tgtEl>
                                        <p:attrNameLst>
                                          <p:attrName>ppt_h</p:attrName>
                                        </p:attrNameLst>
                                      </p:cBhvr>
                                      <p:tavLst>
                                        <p:tav tm="0">
                                          <p:val>
                                            <p:fltVal val="0"/>
                                          </p:val>
                                        </p:tav>
                                        <p:tav tm="100000">
                                          <p:val>
                                            <p:strVal val="#ppt_h"/>
                                          </p:val>
                                        </p:tav>
                                      </p:tavLst>
                                    </p:anim>
                                    <p:anim calcmode="lin" valueType="num">
                                      <p:cBhvr>
                                        <p:cTn id="17" dur="1000" fill="hold"/>
                                        <p:tgtEl>
                                          <p:spTgt spid="10"/>
                                        </p:tgtEl>
                                        <p:attrNameLst>
                                          <p:attrName>style.rotation</p:attrName>
                                        </p:attrNameLst>
                                      </p:cBhvr>
                                      <p:tavLst>
                                        <p:tav tm="0">
                                          <p:val>
                                            <p:fltVal val="90"/>
                                          </p:val>
                                        </p:tav>
                                        <p:tav tm="100000">
                                          <p:val>
                                            <p:fltVal val="0"/>
                                          </p:val>
                                        </p:tav>
                                      </p:tavLst>
                                    </p:anim>
                                    <p:animEffect transition="in" filter="fade">
                                      <p:cBhvr>
                                        <p:cTn id="18"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animBg="1"/>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1129</Words>
  <Application>Microsoft Office PowerPoint</Application>
  <PresentationFormat>Breitbild</PresentationFormat>
  <Paragraphs>217</Paragraphs>
  <Slides>10</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10</vt:i4>
      </vt:variant>
    </vt:vector>
  </HeadingPairs>
  <TitlesOfParts>
    <vt:vector size="15" baseType="lpstr">
      <vt:lpstr>Arial</vt:lpstr>
      <vt:lpstr>Calibri</vt:lpstr>
      <vt:lpstr>Calibri Light</vt:lpstr>
      <vt:lpstr>MV Boli</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ITDZ-Berlin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Carus, Natascha</dc:creator>
  <cp:lastModifiedBy>Carus, Natascha</cp:lastModifiedBy>
  <cp:revision>18</cp:revision>
  <dcterms:created xsi:type="dcterms:W3CDTF">2023-08-01T11:32:32Z</dcterms:created>
  <dcterms:modified xsi:type="dcterms:W3CDTF">2024-09-25T06:14:25Z</dcterms:modified>
</cp:coreProperties>
</file>