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305" r:id="rId3"/>
    <p:sldId id="306" r:id="rId4"/>
    <p:sldId id="307" r:id="rId5"/>
    <p:sldId id="308" r:id="rId6"/>
    <p:sldId id="309" r:id="rId7"/>
    <p:sldId id="299" r:id="rId8"/>
    <p:sldId id="300" r:id="rId9"/>
    <p:sldId id="301" r:id="rId10"/>
    <p:sldId id="302" r:id="rId11"/>
    <p:sldId id="303" r:id="rId12"/>
    <p:sldId id="30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56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55B8-CC7B-48DC-8A2A-0BD72E4C41E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CA0E0-1E29-4870-BEC3-4057908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5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8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2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761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11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12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4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14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961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4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2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653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43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74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Buchungsstelle: Kapitel 0631 = AG Wedding; 0623 = AG Mitte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742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50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57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52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92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47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2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09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55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9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Begründung bei Aktenzeichen: in Mitte z. B. V-Verfahren, WEG-Verfahren = Anwälte schreiben nicht immer den Zusatz mit dazu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r>
              <a:rPr lang="de-DE" dirty="0" err="1" smtClean="0"/>
              <a:t>VerwZweck</a:t>
            </a:r>
            <a:r>
              <a:rPr lang="de-DE" dirty="0" smtClean="0"/>
              <a:t>: Querstrich erscheint</a:t>
            </a:r>
            <a:r>
              <a:rPr lang="de-DE" baseline="0" dirty="0" smtClean="0"/>
              <a:t> nicht auf dem Ausdruck, einfach ignorieren</a:t>
            </a:r>
          </a:p>
          <a:p>
            <a:r>
              <a:rPr lang="de-DE" baseline="0" dirty="0" smtClean="0"/>
              <a:t>                    -&gt; Rechnungsnummer des Sachverständigen, Dolmetschers, Rechtsanwalts etc.</a:t>
            </a:r>
          </a:p>
          <a:p>
            <a:r>
              <a:rPr lang="de-DE" baseline="0" dirty="0" smtClean="0"/>
              <a:t>                    -&gt; bei Zeugen z. B.: Zeuge Termin am 24.05.2023 AG Wedding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93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ProFiskal-Handbuch</a:t>
            </a:r>
            <a:r>
              <a:rPr lang="de-DE" baseline="0" dirty="0" smtClean="0"/>
              <a:t> Seite 19 = Punkt 4.5. veraltet (kam vor Jahren mal ein Rundschreiben, dass nicht mehr „s. A.“ geschrieben werden soll)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85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6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Kostenart - Doppelklick</a:t>
            </a:r>
            <a:r>
              <a:rPr lang="de-DE" baseline="0" dirty="0" smtClean="0"/>
              <a:t> oder Übernehmen – immer ohne Umsatzsteuer gem. HÜL-Stichwörter</a:t>
            </a:r>
          </a:p>
          <a:p>
            <a:endParaRPr lang="de-DE" baseline="0" dirty="0" smtClean="0"/>
          </a:p>
          <a:p>
            <a:r>
              <a:rPr lang="de-DE" baseline="0" dirty="0" smtClean="0"/>
              <a:t>Sachverständiger = Gutachten</a:t>
            </a:r>
          </a:p>
          <a:p>
            <a:r>
              <a:rPr lang="de-DE" baseline="0" dirty="0" smtClean="0"/>
              <a:t>Dolmetscher        = Dolmetscher Partei</a:t>
            </a:r>
          </a:p>
          <a:p>
            <a:r>
              <a:rPr lang="de-DE" baseline="0" dirty="0" smtClean="0"/>
              <a:t>Zeuge                   = Sitzungsgelder</a:t>
            </a:r>
          </a:p>
          <a:p>
            <a:r>
              <a:rPr lang="de-DE" baseline="0" dirty="0" smtClean="0"/>
              <a:t>PKH                      = RA Geb. Partei</a:t>
            </a:r>
          </a:p>
          <a:p>
            <a:endParaRPr lang="de-DE" baseline="0" dirty="0" smtClean="0"/>
          </a:p>
          <a:p>
            <a:r>
              <a:rPr lang="de-DE" baseline="0" dirty="0" smtClean="0"/>
              <a:t>-&gt; Der Ablauf der Buchung ist immer gleich, es ist egal ob Zeuge, Sachverständiger oder Dolmetscher entschädigt bzw. vergütet </a:t>
            </a:r>
          </a:p>
          <a:p>
            <a:r>
              <a:rPr lang="de-DE" baseline="0" dirty="0" smtClean="0"/>
              <a:t>     wird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3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85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Kostenstelle - Doppelklick</a:t>
            </a:r>
            <a:r>
              <a:rPr lang="de-DE" baseline="0" dirty="0" smtClean="0"/>
              <a:t> oder Übernehmen – immer AG Wedding Rechtspflege – egal ob Sachverständiger, Zeuge, Dolmetscher oder PKH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01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68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Bezeichnung - Doppelklick</a:t>
            </a:r>
            <a:r>
              <a:rPr lang="de-DE" baseline="0" dirty="0" smtClean="0"/>
              <a:t> oder Übernehmen – immer Zivilsachen 1. </a:t>
            </a:r>
            <a:r>
              <a:rPr lang="de-DE" baseline="0" dirty="0" err="1" smtClean="0"/>
              <a:t>Inst</a:t>
            </a:r>
            <a:r>
              <a:rPr lang="de-DE" baseline="0" dirty="0" smtClean="0"/>
              <a:t>. AG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01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19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jetzt auf „weiter“ und die Anordnung wird gebucht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466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-&gt;</a:t>
            </a:r>
            <a:r>
              <a:rPr lang="de-DE" baseline="0" dirty="0" smtClean="0"/>
              <a:t> wenn der Drucker immer automatisch doppelseitig druckt, dann muss aus der „1“ eine „4“ gemacht werden, </a:t>
            </a:r>
          </a:p>
          <a:p>
            <a:r>
              <a:rPr lang="de-DE" baseline="0" dirty="0" smtClean="0"/>
              <a:t>     denn es werden 2 Ausdrucke benötigt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67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Nun haben wir unserer Vergütung</a:t>
            </a:r>
            <a:r>
              <a:rPr lang="de-DE" baseline="0" dirty="0" smtClean="0"/>
              <a:t> bzw. Entschädigung angewiesen und nur einen Ausdruck erhalten </a:t>
            </a:r>
            <a:r>
              <a:rPr lang="de-DE" baseline="0" dirty="0" smtClean="0">
                <a:sym typeface="Wingdings" panose="05000000000000000000" pitchFamily="2" charset="2"/>
              </a:rPr>
              <a:t>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59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57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13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45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219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26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Ohje</a:t>
            </a:r>
            <a:r>
              <a:rPr lang="de-DE" dirty="0" smtClean="0"/>
              <a:t>, die</a:t>
            </a:r>
            <a:r>
              <a:rPr lang="de-DE" baseline="0" dirty="0" smtClean="0"/>
              <a:t> Anordnung ist abgeschlossen und beim unterschreiben ist uns aufgefallen, dass ein falsches Unterkonto oder Aktenzeichen verwendet wurde </a:t>
            </a:r>
            <a:r>
              <a:rPr lang="de-DE" baseline="0" dirty="0" smtClean="0">
                <a:sym typeface="Wingdings" panose="05000000000000000000" pitchFamily="2" charset="2"/>
              </a:rPr>
              <a:t>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515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5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 diese Weise können alle benötigten „Module“ unter Favoriten abgespeichert werden!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491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41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Button daneben ist Teilstorno – habe ich noch nie benutzt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0702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drucken = alles schon vorbelegt, einfach auf Druck starten klicken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644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angewiesen ist es mit der Freigabe -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037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697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714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106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3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 smtClean="0"/>
              <a:t>Start ist immer die</a:t>
            </a:r>
            <a:r>
              <a:rPr lang="de-DE" baseline="0" dirty="0" smtClean="0"/>
              <a:t> Ausgangsmaske</a:t>
            </a:r>
            <a:endParaRPr lang="de-DE" baseline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9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Maske „Festlegen und Anordnen (FUA)“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das ein neuer Zahlungspartner angelegt werden muss, wird erst während einer Buchung festgestellt 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4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7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69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30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56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53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98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0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43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06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0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59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9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5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3" indent="0">
              <a:buNone/>
              <a:defRPr sz="2400"/>
            </a:lvl3pPr>
            <a:lvl4pPr marL="1371653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2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116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28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33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6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53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28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6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89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5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80EF-EFAE-4CF2-99D3-75175B755DBF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1F51-42D4-4D71-8299-284A3640D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8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00F6-2B8F-4690-80AD-97DD856A2C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6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2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21007753">
            <a:off x="1234708" y="1302128"/>
            <a:ext cx="973785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Favoriten in ProFiskal anlegen</a:t>
            </a:r>
            <a:endParaRPr kumimoji="0" lang="de-DE" sz="10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r="27192" b="12615"/>
          <a:stretch/>
        </p:blipFill>
        <p:spPr>
          <a:xfrm>
            <a:off x="2124222" y="182881"/>
            <a:ext cx="7709822" cy="52050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5249" y="5697415"/>
            <a:ext cx="1067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erscheint dann wieder die Ausgangsmaske mit dem Hinweis, dass ein neuer Zahlungspartner angelegt wurde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4165" y="6376235"/>
            <a:ext cx="1055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Nun kann wie gewohnt die Vergütung oder Entschädigung angewiesen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werden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21007753">
            <a:off x="912440" y="813419"/>
            <a:ext cx="992320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Ändern von Daten eines bereits in </a:t>
            </a:r>
            <a:r>
              <a:rPr kumimoji="0" lang="de-DE" sz="8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ProFiskal </a:t>
            </a:r>
            <a:r>
              <a:rPr kumimoji="0" lang="de-DE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vorhandenen Zahlungspartners</a:t>
            </a:r>
          </a:p>
        </p:txBody>
      </p:sp>
    </p:spTree>
    <p:extLst>
      <p:ext uri="{BB962C8B-B14F-4D97-AF65-F5344CB8AC3E}">
        <p14:creationId xmlns:p14="http://schemas.microsoft.com/office/powerpoint/2010/main" val="11296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3047" y="404910"/>
            <a:ext cx="11015003" cy="1170671"/>
          </a:xfrm>
        </p:spPr>
        <p:txBody>
          <a:bodyPr anchor="ctr">
            <a:noAutofit/>
          </a:bodyPr>
          <a:lstStyle/>
          <a:p>
            <a:r>
              <a:rPr lang="de-DE" sz="4000" dirty="0" smtClean="0"/>
              <a:t>Ausgangsmaske</a:t>
            </a:r>
            <a:endParaRPr lang="de-DE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988" y="1849526"/>
            <a:ext cx="8342141" cy="46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4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72" y="216738"/>
            <a:ext cx="8578693" cy="64403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83490" y="600074"/>
            <a:ext cx="350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Stammdaten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4143375" y="471488"/>
            <a:ext cx="4440115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5129214" y="1114427"/>
            <a:ext cx="3477356" cy="10001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6872288" y="2257425"/>
            <a:ext cx="1711202" cy="785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606570" y="2004000"/>
            <a:ext cx="329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Buchungsstammdaten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606570" y="3043238"/>
            <a:ext cx="329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Zahlungspartner</a:t>
            </a:r>
          </a:p>
        </p:txBody>
      </p:sp>
    </p:spTree>
    <p:extLst>
      <p:ext uri="{BB962C8B-B14F-4D97-AF65-F5344CB8AC3E}">
        <p14:creationId xmlns:p14="http://schemas.microsoft.com/office/powerpoint/2010/main" val="3514844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0186" y="1905797"/>
            <a:ext cx="8404524" cy="4731436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4648" y="381681"/>
            <a:ext cx="3485852" cy="847537"/>
          </a:xfrm>
        </p:spPr>
        <p:txBody>
          <a:bodyPr anchor="ctr"/>
          <a:lstStyle/>
          <a:p>
            <a:pPr marL="514350" indent="-514350">
              <a:buClr>
                <a:srgbClr val="FF3399"/>
              </a:buClr>
              <a:buFont typeface="+mj-lt"/>
              <a:buAutoNum type="arabicPeriod"/>
            </a:pPr>
            <a:r>
              <a:rPr lang="de-DE" dirty="0" smtClean="0"/>
              <a:t>Namen eingeben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1214438" y="1114425"/>
            <a:ext cx="57150" cy="2914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257300" y="4029075"/>
            <a:ext cx="528638" cy="142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1785938" y="1385888"/>
            <a:ext cx="5957887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785938" y="1400175"/>
            <a:ext cx="0" cy="77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945885" y="1114425"/>
            <a:ext cx="355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Fernglas = suchen</a:t>
            </a:r>
          </a:p>
        </p:txBody>
      </p:sp>
    </p:spTree>
    <p:extLst>
      <p:ext uri="{BB962C8B-B14F-4D97-AF65-F5344CB8AC3E}">
        <p14:creationId xmlns:p14="http://schemas.microsoft.com/office/powerpoint/2010/main" val="29587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798" y="1505243"/>
            <a:ext cx="8928295" cy="5026300"/>
          </a:xfrm>
          <a:prstGeom prst="rect">
            <a:avLst/>
          </a:prstGeo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989428" y="296130"/>
            <a:ext cx="3739735" cy="1209113"/>
          </a:xfrm>
        </p:spPr>
        <p:txBody>
          <a:bodyPr anchor="ctr"/>
          <a:lstStyle/>
          <a:p>
            <a:pPr algn="l"/>
            <a:r>
              <a:rPr lang="de-DE" dirty="0" smtClean="0"/>
              <a:t>Zahlungspartner auswählen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9286875" y="2743200"/>
            <a:ext cx="1123218" cy="414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7300913" y="1117097"/>
            <a:ext cx="2228850" cy="14975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357563" y="1042988"/>
            <a:ext cx="214312" cy="1928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729163" y="655432"/>
            <a:ext cx="574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 auf „Übernehmen“ klicken</a:t>
            </a:r>
          </a:p>
        </p:txBody>
      </p:sp>
    </p:spTree>
    <p:extLst>
      <p:ext uri="{BB962C8B-B14F-4D97-AF65-F5344CB8AC3E}">
        <p14:creationId xmlns:p14="http://schemas.microsoft.com/office/powerpoint/2010/main" val="39381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19" y="543344"/>
            <a:ext cx="10583366" cy="5958043"/>
          </a:xfrm>
          <a:prstGeom prst="rect">
            <a:avLst/>
          </a:prstGeo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8975187" y="2526889"/>
            <a:ext cx="1425527" cy="1655762"/>
          </a:xfrm>
        </p:spPr>
        <p:txBody>
          <a:bodyPr anchor="ctr"/>
          <a:lstStyle/>
          <a:p>
            <a:r>
              <a:rPr lang="de-DE" dirty="0" smtClean="0"/>
              <a:t>ändern anklicken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8721969" y="2757268"/>
            <a:ext cx="1997613" cy="13082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2686929" y="1069145"/>
            <a:ext cx="6471140" cy="1688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7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6437" y="320505"/>
            <a:ext cx="11226018" cy="1466092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+mn-lt"/>
              </a:rPr>
              <a:t>i</a:t>
            </a:r>
            <a:r>
              <a:rPr lang="de-DE" sz="4000" dirty="0" smtClean="0">
                <a:latin typeface="+mn-lt"/>
              </a:rPr>
              <a:t>n dieser Maske kann nun die Anschrift und / oder Bankverbindung geändert werden</a:t>
            </a:r>
            <a:endParaRPr lang="de-DE" sz="4000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495" y="1786597"/>
            <a:ext cx="8707901" cy="490222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280161" y="3151163"/>
            <a:ext cx="3573193" cy="1111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6437" y="320505"/>
            <a:ext cx="11226018" cy="1466092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+mn-lt"/>
              </a:rPr>
              <a:t>a</a:t>
            </a:r>
            <a:r>
              <a:rPr lang="de-DE" sz="4000" dirty="0" smtClean="0">
                <a:latin typeface="+mn-lt"/>
              </a:rPr>
              <a:t>uf Diskette klicken und damit werden die Änderungen gespeichert</a:t>
            </a:r>
            <a:endParaRPr lang="de-DE" sz="4000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787" y="1990204"/>
            <a:ext cx="8165373" cy="4596803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 rot="6542561">
            <a:off x="2202980" y="1337746"/>
            <a:ext cx="1348541" cy="6049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693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20894952">
            <a:off x="265657" y="1124763"/>
            <a:ext cx="1143531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Anweisung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der Vergütung bzw.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Entschädigung in ProFiskal</a:t>
            </a:r>
            <a:endParaRPr kumimoji="0" lang="de-DE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43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r="28000" b="20410"/>
          <a:stretch/>
        </p:blipFill>
        <p:spPr>
          <a:xfrm>
            <a:off x="1730327" y="1083213"/>
            <a:ext cx="8778240" cy="545826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07102" y="309490"/>
            <a:ext cx="873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Kennung und Passwort anmelden und dann erscheint diese Ausgangsmaske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3047" y="404910"/>
            <a:ext cx="11015003" cy="1170671"/>
          </a:xfrm>
        </p:spPr>
        <p:txBody>
          <a:bodyPr anchor="ctr">
            <a:noAutofit/>
          </a:bodyPr>
          <a:lstStyle/>
          <a:p>
            <a:r>
              <a:rPr lang="de-DE" sz="4000" dirty="0" smtClean="0"/>
              <a:t>Ausgangsmaske</a:t>
            </a:r>
            <a:endParaRPr lang="de-DE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988" y="1849526"/>
            <a:ext cx="8342141" cy="46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11644" y="799751"/>
            <a:ext cx="4199986" cy="76634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Haushalt</a:t>
            </a:r>
          </a:p>
        </p:txBody>
      </p:sp>
      <p:sp>
        <p:nvSpPr>
          <p:cNvPr id="2" name="Textfeld 1"/>
          <p:cNvSpPr txBox="1"/>
          <p:nvPr/>
        </p:nvSpPr>
        <p:spPr>
          <a:xfrm rot="20119784">
            <a:off x="345524" y="4721830"/>
            <a:ext cx="474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oder über Favoriten – haben wir ja schon gelernt, wie wir diese anlegen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/>
          <a:srcRect r="53253" b="35164"/>
          <a:stretch/>
        </p:blipFill>
        <p:spPr>
          <a:xfrm>
            <a:off x="4967852" y="188760"/>
            <a:ext cx="7026771" cy="6312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7951" y="1965596"/>
            <a:ext cx="38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Anordnungen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0141" y="3216295"/>
            <a:ext cx="4439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Festlegen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 Anordnen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326763" y="668423"/>
            <a:ext cx="2488125" cy="2484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000375" y="2227206"/>
            <a:ext cx="2125705" cy="39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511630" y="3481266"/>
            <a:ext cx="33179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5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r="21815" b="17575"/>
          <a:stretch/>
        </p:blipFill>
        <p:spPr>
          <a:xfrm>
            <a:off x="1415441" y="207723"/>
            <a:ext cx="9532307" cy="62807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81594" y="3202384"/>
            <a:ext cx="566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Dann erscheint diese Maske und es kann mit der Buchung begonnen werden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9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5" y="261887"/>
            <a:ext cx="10515600" cy="66726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Buchungsstelle:</a:t>
            </a: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05870" y="405581"/>
            <a:ext cx="7581280" cy="152645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Kapitel: 	     </a:t>
            </a:r>
            <a:r>
              <a:rPr lang="de-DE" b="1" dirty="0" smtClean="0">
                <a:solidFill>
                  <a:srgbClr val="0070C0"/>
                </a:solidFill>
              </a:rPr>
              <a:t>0631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Titel: 	     </a:t>
            </a:r>
            <a:r>
              <a:rPr lang="de-DE" b="1" dirty="0" smtClean="0">
                <a:solidFill>
                  <a:srgbClr val="0070C0"/>
                </a:solidFill>
              </a:rPr>
              <a:t>52601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Unterkonto:      </a:t>
            </a:r>
            <a:r>
              <a:rPr lang="de-DE" b="1" dirty="0" smtClean="0">
                <a:solidFill>
                  <a:srgbClr val="0070C0"/>
                </a:solidFill>
              </a:rPr>
              <a:t>102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HÜL-Stichwort: </a:t>
            </a:r>
            <a:r>
              <a:rPr lang="de-DE" b="1" dirty="0" smtClean="0">
                <a:solidFill>
                  <a:srgbClr val="0070C0"/>
                </a:solidFill>
              </a:rPr>
              <a:t>zp,sv </a:t>
            </a:r>
            <a:r>
              <a:rPr lang="de-DE" dirty="0" smtClean="0"/>
              <a:t>bzw.</a:t>
            </a:r>
            <a:r>
              <a:rPr lang="de-DE" b="1" dirty="0" smtClean="0">
                <a:solidFill>
                  <a:srgbClr val="0070C0"/>
                </a:solidFill>
              </a:rPr>
              <a:t> zp,zg </a:t>
            </a:r>
            <a:r>
              <a:rPr lang="de-DE" dirty="0" smtClean="0"/>
              <a:t>bzw.</a:t>
            </a:r>
            <a:r>
              <a:rPr lang="de-DE" b="1" dirty="0" smtClean="0">
                <a:solidFill>
                  <a:srgbClr val="0070C0"/>
                </a:solidFill>
              </a:rPr>
              <a:t> weg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/>
          <a:srcRect r="26579" b="46458"/>
          <a:stretch/>
        </p:blipFill>
        <p:spPr>
          <a:xfrm>
            <a:off x="413267" y="2075732"/>
            <a:ext cx="11240459" cy="461081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70392" y="3524865"/>
            <a:ext cx="5825613" cy="193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3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t="36914" r="39884" b="19590"/>
          <a:stretch/>
        </p:blipFill>
        <p:spPr>
          <a:xfrm>
            <a:off x="520504" y="1384300"/>
            <a:ext cx="11150508" cy="453819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01465" y="2475914"/>
            <a:ext cx="27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anklicken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5148775" y="2475915"/>
            <a:ext cx="2766500" cy="230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950740" y="376828"/>
            <a:ext cx="42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Zahlungspartner suchen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043863" y="2328863"/>
            <a:ext cx="1728787" cy="800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3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l="2192" t="15180" r="25461" b="7897"/>
          <a:stretch/>
        </p:blipFill>
        <p:spPr>
          <a:xfrm>
            <a:off x="942533" y="182880"/>
            <a:ext cx="9714249" cy="580995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33711" y="6161649"/>
            <a:ext cx="807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erscheint dann diese Maske …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1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l="3750" t="21703" r="24696" b="11648"/>
          <a:stretch/>
        </p:blipFill>
        <p:spPr>
          <a:xfrm>
            <a:off x="667264" y="314001"/>
            <a:ext cx="10646701" cy="61980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36431" y="2461846"/>
            <a:ext cx="81873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IBAN des Sachverständigen eingeben und auf „Suchen“ klicken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7258929" y="2912012"/>
            <a:ext cx="42203" cy="2968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6529387" y="5874140"/>
            <a:ext cx="2043113" cy="631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85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l="3345" t="20567" r="24291" b="8730"/>
          <a:stretch/>
        </p:blipFill>
        <p:spPr>
          <a:xfrm>
            <a:off x="568410" y="284206"/>
            <a:ext cx="10416745" cy="636092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254313" y="5409456"/>
            <a:ext cx="2372498" cy="12356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l="1115" t="17162" r="26926" b="22189"/>
          <a:stretch/>
        </p:blipFill>
        <p:spPr>
          <a:xfrm>
            <a:off x="234778" y="562612"/>
            <a:ext cx="11377138" cy="599302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076049" y="3559126"/>
            <a:ext cx="305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auf den „Reiter“ Buchungsbetrag klicken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2397211" y="2681416"/>
            <a:ext cx="4678839" cy="8777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4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622" r="27129" b="21540"/>
          <a:stretch/>
        </p:blipFill>
        <p:spPr>
          <a:xfrm>
            <a:off x="1087394" y="242065"/>
            <a:ext cx="9910119" cy="66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8711" y="1840599"/>
            <a:ext cx="373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Haushalt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l="-28" t="-59" r="53730" b="35590"/>
          <a:stretch/>
        </p:blipFill>
        <p:spPr>
          <a:xfrm>
            <a:off x="4100051" y="365760"/>
            <a:ext cx="7685867" cy="60202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8711" y="3145073"/>
            <a:ext cx="351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Anordnungen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957388" y="885825"/>
            <a:ext cx="1925586" cy="11856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2586038" y="2528888"/>
            <a:ext cx="1731090" cy="728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68711" y="4958501"/>
            <a:ext cx="380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Festlegen und Anordnen</a:t>
            </a:r>
          </a:p>
        </p:txBody>
      </p:sp>
      <p:cxnSp>
        <p:nvCxnSpPr>
          <p:cNvPr id="16" name="Gerade Verbindung mit Pfeil 15"/>
          <p:cNvCxnSpPr>
            <a:stCxn id="13" idx="3"/>
          </p:cNvCxnSpPr>
          <p:nvPr/>
        </p:nvCxnSpPr>
        <p:spPr>
          <a:xfrm flipV="1">
            <a:off x="4178633" y="4014788"/>
            <a:ext cx="3265155" cy="1174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r="27838" b="21702"/>
          <a:stretch/>
        </p:blipFill>
        <p:spPr>
          <a:xfrm>
            <a:off x="849194" y="84771"/>
            <a:ext cx="9505768" cy="64462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68324" y="3685735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Betrag von der Rechnung eintragen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 Verbindung mit Pfeil 4"/>
          <p:cNvCxnSpPr>
            <a:stCxn id="3" idx="1"/>
          </p:cNvCxnSpPr>
          <p:nvPr/>
        </p:nvCxnSpPr>
        <p:spPr>
          <a:xfrm flipH="1">
            <a:off x="4543866" y="3870401"/>
            <a:ext cx="1224458" cy="6312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5768324" y="4268370"/>
            <a:ext cx="541037" cy="4161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434905" y="6161649"/>
            <a:ext cx="437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 auf weiter…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404382" y="6344529"/>
            <a:ext cx="50229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309361" y="4038211"/>
            <a:ext cx="288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Skonto „0“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t="16027" r="29865" b="19270"/>
          <a:stretch/>
        </p:blipFill>
        <p:spPr>
          <a:xfrm>
            <a:off x="185161" y="123567"/>
            <a:ext cx="11220125" cy="64694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05869" y="1776917"/>
            <a:ext cx="258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erscheint dann diese Maske…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376984" y="1544595"/>
            <a:ext cx="2730843" cy="124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84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/>
          <a:srcRect t="13108" r="27331" b="15379"/>
          <a:stretch/>
        </p:blipFill>
        <p:spPr>
          <a:xfrm>
            <a:off x="345989" y="227927"/>
            <a:ext cx="10589740" cy="651335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69473" y="893934"/>
            <a:ext cx="580767" cy="3707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19633" y="4424992"/>
            <a:ext cx="1433383" cy="296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032789" y="3484605"/>
            <a:ext cx="172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heute + 3 Tage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799703" y="3823886"/>
            <a:ext cx="5233086" cy="426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37124" y="4298261"/>
            <a:ext cx="1915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itte immer von der Akte „abschreiben“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13254" y="5971823"/>
            <a:ext cx="402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Rechnungsnummer oder Aktenzeichen des Sachverständigen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799771" y="5370287"/>
            <a:ext cx="819862" cy="6015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476735" y="5846973"/>
            <a:ext cx="2285999" cy="89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Gerade Verbindung mit Pfeil 18"/>
          <p:cNvCxnSpPr>
            <a:stCxn id="6" idx="6"/>
          </p:cNvCxnSpPr>
          <p:nvPr/>
        </p:nvCxnSpPr>
        <p:spPr>
          <a:xfrm>
            <a:off x="4053016" y="4573273"/>
            <a:ext cx="5548184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  <p:bldP spid="12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r="16562" b="20188"/>
          <a:stretch/>
        </p:blipFill>
        <p:spPr>
          <a:xfrm>
            <a:off x="628649" y="204787"/>
            <a:ext cx="10658475" cy="63721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558088" y="5829300"/>
            <a:ext cx="2043112" cy="747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1486" y="3294743"/>
            <a:ext cx="4270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oder Zeuge oder Dolmetscher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5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12136" r="34425" b="16514"/>
          <a:stretch/>
        </p:blipFill>
        <p:spPr>
          <a:xfrm>
            <a:off x="370703" y="222420"/>
            <a:ext cx="9502346" cy="64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13595" r="24291" b="15379"/>
          <a:stretch/>
        </p:blipFill>
        <p:spPr>
          <a:xfrm>
            <a:off x="234778" y="199639"/>
            <a:ext cx="10995197" cy="64469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9347200" y="1248229"/>
            <a:ext cx="1654629" cy="478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2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/>
          <a:srcRect r="34375" b="5625"/>
          <a:stretch/>
        </p:blipFill>
        <p:spPr>
          <a:xfrm>
            <a:off x="1228725" y="185737"/>
            <a:ext cx="80010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13919" r="21453" b="19920"/>
          <a:stretch/>
        </p:blipFill>
        <p:spPr>
          <a:xfrm>
            <a:off x="0" y="679622"/>
            <a:ext cx="9576486" cy="504155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982857" y="1973943"/>
            <a:ext cx="1262743" cy="580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r="29571" b="5625"/>
          <a:stretch/>
        </p:blipFill>
        <p:spPr>
          <a:xfrm>
            <a:off x="1743075" y="214312"/>
            <a:ext cx="8586788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15541" r="25000" b="16027"/>
          <a:stretch/>
        </p:blipFill>
        <p:spPr>
          <a:xfrm>
            <a:off x="457200" y="308919"/>
            <a:ext cx="9144000" cy="521455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011886" y="2017486"/>
            <a:ext cx="1378857" cy="478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l="-121" t="-645" r="25847" b="11613"/>
          <a:stretch/>
        </p:blipFill>
        <p:spPr>
          <a:xfrm>
            <a:off x="1504334" y="766916"/>
            <a:ext cx="8683666" cy="58551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17289" y="280219"/>
            <a:ext cx="904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erscheint die bekannte Maske – dann Favoriten -&gt; zu Favoriten hinzufügen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086475" y="649551"/>
            <a:ext cx="671513" cy="57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15541" r="34831" b="16514"/>
          <a:stretch/>
        </p:blipFill>
        <p:spPr>
          <a:xfrm>
            <a:off x="1100138" y="231688"/>
            <a:ext cx="9758363" cy="635887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401050" y="5957888"/>
            <a:ext cx="2228850" cy="632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/>
          <a:srcRect l="21211" t="21250" r="45976" b="3542"/>
          <a:stretch/>
        </p:blipFill>
        <p:spPr>
          <a:xfrm>
            <a:off x="7268806" y="112886"/>
            <a:ext cx="4741907" cy="61136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/>
          <a:srcRect l="24923" t="31385" r="31923" b="14667"/>
          <a:stretch/>
        </p:blipFill>
        <p:spPr>
          <a:xfrm>
            <a:off x="214866" y="112886"/>
            <a:ext cx="6694404" cy="47075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1920" y="4909854"/>
            <a:ext cx="588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von 1 auf 2 ändern -&gt; Druck starten 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2996938" y="4164040"/>
            <a:ext cx="1458433" cy="792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984251" y="2526429"/>
            <a:ext cx="703962" cy="450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514475" y="2977366"/>
            <a:ext cx="1417831" cy="1932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97051" y="5472113"/>
            <a:ext cx="5761349" cy="4555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32332" y="5927707"/>
            <a:ext cx="5129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beide Belege mit Datum unterschreiben</a:t>
            </a:r>
          </a:p>
        </p:txBody>
      </p:sp>
    </p:spTree>
    <p:extLst>
      <p:ext uri="{BB962C8B-B14F-4D97-AF65-F5344CB8AC3E}">
        <p14:creationId xmlns:p14="http://schemas.microsoft.com/office/powerpoint/2010/main" val="28820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2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7052" y="3559835"/>
            <a:ext cx="9144000" cy="1655762"/>
          </a:xfrm>
        </p:spPr>
        <p:txBody>
          <a:bodyPr anchor="ctr"/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/>
              <a:t>e</a:t>
            </a:r>
            <a:r>
              <a:rPr lang="de-DE" dirty="0" smtClean="0"/>
              <a:t>s wurde versehentlich vergessen am Ende 2 Drucke zu fertigen, dadurch muss ein Nachdruck hergestellt werden</a:t>
            </a:r>
          </a:p>
        </p:txBody>
      </p:sp>
      <p:sp>
        <p:nvSpPr>
          <p:cNvPr id="4" name="Rechteck 3"/>
          <p:cNvSpPr/>
          <p:nvPr/>
        </p:nvSpPr>
        <p:spPr>
          <a:xfrm>
            <a:off x="1327052" y="1546497"/>
            <a:ext cx="9833317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5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Fertigen eines </a:t>
            </a:r>
            <a:r>
              <a:rPr kumimoji="0" lang="de-DE" sz="6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de-DE" sz="65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achdruckes</a:t>
            </a:r>
            <a:endParaRPr kumimoji="0" lang="de-DE" sz="6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3047" y="404910"/>
            <a:ext cx="11015003" cy="1170671"/>
          </a:xfrm>
        </p:spPr>
        <p:txBody>
          <a:bodyPr anchor="ctr">
            <a:noAutofit/>
          </a:bodyPr>
          <a:lstStyle/>
          <a:p>
            <a:r>
              <a:rPr lang="de-DE" sz="4000" dirty="0" smtClean="0"/>
              <a:t>alle Fenster schließen, sodass diese Ausgangsmaske zu sehen ist</a:t>
            </a:r>
            <a:endParaRPr lang="de-DE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988" y="1849526"/>
            <a:ext cx="8342141" cy="46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96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b="43801"/>
          <a:stretch/>
        </p:blipFill>
        <p:spPr>
          <a:xfrm>
            <a:off x="767866" y="2799471"/>
            <a:ext cx="11125198" cy="3516923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67866" y="376653"/>
            <a:ext cx="10515600" cy="232434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Haushalt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Prüfen/Anordnen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Auszahlungsanordnungen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AuszahlungsAO</a:t>
            </a:r>
            <a:r>
              <a:rPr lang="de-DE" dirty="0" smtClean="0"/>
              <a:t> anzeigen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1141275">
            <a:off x="6536790" y="949741"/>
            <a:ext cx="474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oder über Favoriten – haben wir ja schon gelernt, wie wir diese anlegen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844062" y="177316"/>
            <a:ext cx="4928088" cy="67985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Buchungsnummer eingeben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97616" y="1324265"/>
            <a:ext cx="8636892" cy="485814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44062" y="6182405"/>
            <a:ext cx="909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wenn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keine Buchungsnummer haben, weil (aus technischen Gründen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)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 kein Beleg gedruckt wurde, dann das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Aktenzeichen und den Betrag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eingeben und mit „Enter“ bestätigen</a:t>
            </a:r>
          </a:p>
        </p:txBody>
      </p:sp>
      <p:sp>
        <p:nvSpPr>
          <p:cNvPr id="3" name="Ellipse 2"/>
          <p:cNvSpPr/>
          <p:nvPr/>
        </p:nvSpPr>
        <p:spPr>
          <a:xfrm>
            <a:off x="1097616" y="2224216"/>
            <a:ext cx="2374633" cy="296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260389" y="1124465"/>
            <a:ext cx="704335" cy="543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942703" y="580768"/>
            <a:ext cx="1729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6672649" y="580768"/>
            <a:ext cx="0" cy="1791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472249" y="2347784"/>
            <a:ext cx="3200400" cy="123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3472249" y="3534032"/>
            <a:ext cx="308919" cy="3027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3781168" y="4732638"/>
            <a:ext cx="2137719" cy="1828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836012" y="714398"/>
            <a:ext cx="492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Links oben auf das Fernglas klicken</a:t>
            </a:r>
          </a:p>
        </p:txBody>
      </p:sp>
    </p:spTree>
    <p:extLst>
      <p:ext uri="{BB962C8B-B14F-4D97-AF65-F5344CB8AC3E}">
        <p14:creationId xmlns:p14="http://schemas.microsoft.com/office/powerpoint/2010/main" val="23298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3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67396" y="282064"/>
            <a:ext cx="10757095" cy="503750"/>
          </a:xfrm>
        </p:spPr>
        <p:txBody>
          <a:bodyPr anchor="ctr"/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/>
              <a:t>e</a:t>
            </a:r>
            <a:r>
              <a:rPr lang="de-DE" dirty="0" smtClean="0"/>
              <a:t>s erscheint die soeben eingegebene Buchung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23998" y="1547446"/>
            <a:ext cx="8843890" cy="4974574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>
            <a:off x="3669957" y="1260389"/>
            <a:ext cx="0" cy="8279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67396" y="798724"/>
            <a:ext cx="578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dann auf den Doppeldrucker klicken</a:t>
            </a:r>
          </a:p>
        </p:txBody>
      </p:sp>
      <p:sp>
        <p:nvSpPr>
          <p:cNvPr id="4" name="Ellipse 3"/>
          <p:cNvSpPr/>
          <p:nvPr/>
        </p:nvSpPr>
        <p:spPr>
          <a:xfrm>
            <a:off x="3514725" y="2088292"/>
            <a:ext cx="342900" cy="2977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1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858764"/>
          </a:xfrm>
        </p:spPr>
        <p:txBody>
          <a:bodyPr/>
          <a:lstStyle/>
          <a:p>
            <a:pPr algn="ctr"/>
            <a:r>
              <a:rPr lang="de-DE" dirty="0" smtClean="0"/>
              <a:t>Druck starten (1. Nachdruck)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6507" y="1375458"/>
            <a:ext cx="9346804" cy="5257577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4905632" y="1025611"/>
            <a:ext cx="123568" cy="4188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4100513" y="5214551"/>
            <a:ext cx="1528762" cy="4861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7052" y="3559835"/>
            <a:ext cx="9144000" cy="1655762"/>
          </a:xfrm>
        </p:spPr>
        <p:txBody>
          <a:bodyPr anchor="ctr">
            <a:normAutofit lnSpcReduction="10000"/>
          </a:bodyPr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/>
              <a:t>e</a:t>
            </a:r>
            <a:r>
              <a:rPr lang="de-DE" dirty="0" smtClean="0"/>
              <a:t>s wurde festgestellt, dass sich bei der Anordnung ein Fehler eigeschlichen hat (z. B. falsches Aktenzeichen, falscher Betrag etc.)</a:t>
            </a:r>
          </a:p>
          <a:p>
            <a:pPr algn="l">
              <a:buClr>
                <a:srgbClr val="0070C0"/>
              </a:buClr>
            </a:pPr>
            <a:endParaRPr lang="de-DE" dirty="0" smtClean="0"/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Ausgangsmaske aufrufen</a:t>
            </a:r>
          </a:p>
        </p:txBody>
      </p:sp>
      <p:sp>
        <p:nvSpPr>
          <p:cNvPr id="4" name="Rechteck 3"/>
          <p:cNvSpPr/>
          <p:nvPr/>
        </p:nvSpPr>
        <p:spPr>
          <a:xfrm>
            <a:off x="1034038" y="1560565"/>
            <a:ext cx="1001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Auszahlungsanordnung stornieren</a:t>
            </a:r>
            <a:endParaRPr kumimoji="0" lang="de-DE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r="37097" b="23226"/>
          <a:stretch/>
        </p:blipFill>
        <p:spPr>
          <a:xfrm>
            <a:off x="1843549" y="132736"/>
            <a:ext cx="8450825" cy="58018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8930" y="6105832"/>
            <a:ext cx="1123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Bezeichnung kann individuell „betitelt“ werden – anschließend mit Übernehmen bestätigen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l="30070" t="-1780" r="27623" b="75330"/>
          <a:stretch/>
        </p:blipFill>
        <p:spPr>
          <a:xfrm>
            <a:off x="240957" y="212124"/>
            <a:ext cx="6283411" cy="24552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/>
          <a:srcRect t="-352" r="50642" b="35648"/>
          <a:stretch/>
        </p:blipFill>
        <p:spPr>
          <a:xfrm>
            <a:off x="5782962" y="1439733"/>
            <a:ext cx="6017741" cy="49303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154562" y="641263"/>
            <a:ext cx="376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ntweder über „Favoriten“ aufrufen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Gerade Verbindung mit Pfeil 8"/>
          <p:cNvCxnSpPr>
            <a:stCxn id="7" idx="1"/>
          </p:cNvCxnSpPr>
          <p:nvPr/>
        </p:nvCxnSpPr>
        <p:spPr>
          <a:xfrm flipH="1" flipV="1">
            <a:off x="2286000" y="729049"/>
            <a:ext cx="4868562" cy="968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169258" y="4757774"/>
            <a:ext cx="410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Haushalt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Anordnungen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Anordnung anzeigen/stornieren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632886" y="2162432"/>
            <a:ext cx="2248930" cy="28296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603993" y="3703372"/>
            <a:ext cx="15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t="12622" r="32929" b="33379"/>
          <a:stretch/>
        </p:blipFill>
        <p:spPr>
          <a:xfrm>
            <a:off x="86497" y="222422"/>
            <a:ext cx="11679026" cy="58571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2732" y="2229372"/>
            <a:ext cx="3371380" cy="768163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3818238" y="1025611"/>
            <a:ext cx="1594021" cy="12037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/>
          <a:srcRect t="7108" r="28344" b="32405"/>
          <a:stretch/>
        </p:blipFill>
        <p:spPr>
          <a:xfrm>
            <a:off x="98854" y="271849"/>
            <a:ext cx="11851288" cy="625251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047985" y="2751777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 erscheint unsere Buchung,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3486150" y="1100138"/>
            <a:ext cx="2538348" cy="2020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500688" y="3121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die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nun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storniert werden kann</a:t>
            </a:r>
          </a:p>
        </p:txBody>
      </p:sp>
      <p:sp>
        <p:nvSpPr>
          <p:cNvPr id="4" name="Ellipse 3"/>
          <p:cNvSpPr/>
          <p:nvPr/>
        </p:nvSpPr>
        <p:spPr>
          <a:xfrm>
            <a:off x="3002981" y="585788"/>
            <a:ext cx="483169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2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/>
          <a:srcRect l="49878" t="45699" r="18247" b="20469"/>
          <a:stretch/>
        </p:blipFill>
        <p:spPr>
          <a:xfrm rot="10800000">
            <a:off x="684082" y="350795"/>
            <a:ext cx="3886198" cy="25781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l="2736" t="45217" r="57331" b="9052"/>
          <a:stretch/>
        </p:blipFill>
        <p:spPr>
          <a:xfrm rot="10800000">
            <a:off x="6598508" y="2928896"/>
            <a:ext cx="4868562" cy="34846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680757">
            <a:off x="5301049" y="963827"/>
            <a:ext cx="565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 muss die Stornierung noch bestätigt werden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Gerade Verbindung mit Pfeil 6"/>
          <p:cNvCxnSpPr>
            <a:stCxn id="5" idx="1"/>
          </p:cNvCxnSpPr>
          <p:nvPr/>
        </p:nvCxnSpPr>
        <p:spPr>
          <a:xfrm flipH="1">
            <a:off x="2409569" y="607189"/>
            <a:ext cx="2946780" cy="1814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20283824">
            <a:off x="778476" y="4671199"/>
            <a:ext cx="452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 erscheint dann dieses Fenster und der „Stornobeleg“ kann gedruckt werden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781168" y="5276335"/>
            <a:ext cx="3262569" cy="7652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7043737" y="5915638"/>
            <a:ext cx="1600200" cy="5572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14500" y="2214563"/>
            <a:ext cx="695069" cy="714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l="25237" t="15703" r="30270"/>
          <a:stretch/>
        </p:blipFill>
        <p:spPr>
          <a:xfrm>
            <a:off x="444843" y="234779"/>
            <a:ext cx="5424617" cy="64234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93026" y="234779"/>
            <a:ext cx="575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 dem Stornobeleg notieren, warum storniert wurde, z. B. falsches Aktenzeichen, falscher Betrag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Stornobeleg unterschreiben – derjenige der storniert 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Stornobeleg mit allen Auszahlungsanordnungen (Original und Aktenausfertigung) zum Sammelordner nehmen, gehört nicht in die Akte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58697" y="2650910"/>
            <a:ext cx="56142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Wichtig!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Voraussetzung für eine mögliche Stornierung ist, dass man schnell genug ist, denn wenn das Geld erst angewiesen ist, hilft natürlich auch kein Storno in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roFiskal mehr.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 der Freigabe einer AAO wird diese in einem nächtlichen Prozess an die Landeshauptkasse übertragen! – dann ggf. Kontakt mit der Landeshauptkasse aufnehmen (Frau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Katzor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-Tel: 920-2440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426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7052" y="3897459"/>
            <a:ext cx="9144000" cy="1814023"/>
          </a:xfrm>
        </p:spPr>
        <p:txBody>
          <a:bodyPr anchor="ctr"/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/>
              <a:t>m</a:t>
            </a:r>
            <a:r>
              <a:rPr lang="de-DE" dirty="0" smtClean="0"/>
              <a:t>eistens zum Ende des Jahres wird das Geld knapp und dann besteht die Möglichkeit zu schauen, wieviel Geld noch für das betreffende Unterkonto im „Topf“ ist</a:t>
            </a:r>
          </a:p>
        </p:txBody>
      </p:sp>
      <p:sp>
        <p:nvSpPr>
          <p:cNvPr id="4" name="Rechteck 3"/>
          <p:cNvSpPr/>
          <p:nvPr/>
        </p:nvSpPr>
        <p:spPr>
          <a:xfrm>
            <a:off x="425810" y="1302475"/>
            <a:ext cx="113434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Ansicht über noch verfügbare Mittel, die noch ausgezahlt werden können</a:t>
            </a:r>
            <a:endParaRPr kumimoji="0" lang="de-DE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64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67866" y="376653"/>
            <a:ext cx="10515600" cy="232434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Haushalt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Mittelverteilung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Buchungsstelle-A anzeigen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dirty="0"/>
              <a:t>l</a:t>
            </a:r>
            <a:r>
              <a:rPr lang="de-DE" dirty="0" smtClean="0"/>
              <a:t>inke Maustaste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b="29783"/>
          <a:stretch/>
        </p:blipFill>
        <p:spPr>
          <a:xfrm>
            <a:off x="3466978" y="1905834"/>
            <a:ext cx="7816488" cy="47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9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8901" y="289611"/>
            <a:ext cx="7781536" cy="62997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5821" y="1767350"/>
            <a:ext cx="1937188" cy="6025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5821" y="2369862"/>
            <a:ext cx="2373287" cy="4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9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856" y="5915539"/>
            <a:ext cx="10515600" cy="682210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latin typeface="+mn-lt"/>
              </a:rPr>
              <a:t>f</a:t>
            </a:r>
            <a:r>
              <a:rPr lang="de-DE" sz="2400" dirty="0" smtClean="0">
                <a:latin typeface="+mn-lt"/>
              </a:rPr>
              <a:t>ür den Titel ist noch Geld vorhanden, jedoch für das Unterkonto nicht mehr</a:t>
            </a:r>
            <a:endParaRPr lang="de-DE" sz="2400" dirty="0">
              <a:latin typeface="+mn-lt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19658" y="166370"/>
            <a:ext cx="6989996" cy="574916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502855" y="4417255"/>
            <a:ext cx="1871003" cy="492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6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21007753">
            <a:off x="1135739" y="1521486"/>
            <a:ext cx="980464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Neuanlage eines Zahlungspartners</a:t>
            </a:r>
            <a:endParaRPr kumimoji="0" lang="de-DE" sz="10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35" y="435464"/>
            <a:ext cx="9993918" cy="788425"/>
          </a:xfrm>
        </p:spPr>
        <p:txBody>
          <a:bodyPr>
            <a:noAutofit/>
          </a:bodyPr>
          <a:lstStyle/>
          <a:p>
            <a:pPr algn="ctr"/>
            <a:r>
              <a:rPr lang="de-DE" sz="2800" dirty="0" smtClean="0">
                <a:latin typeface="+mn-lt"/>
              </a:rPr>
              <a:t>Zahlungspartner ist noch nicht im System erfasst (meistens bei Zeugen) – dafür auf das „Neuanlage-Symbol“ klicken</a:t>
            </a:r>
            <a:endParaRPr lang="de-DE" sz="2800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r="25230" b="29928"/>
          <a:stretch/>
        </p:blipFill>
        <p:spPr>
          <a:xfrm>
            <a:off x="1071884" y="1439963"/>
            <a:ext cx="9703969" cy="511558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543675" y="2171699"/>
            <a:ext cx="1228725" cy="957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843713" y="1223889"/>
            <a:ext cx="100012" cy="11049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r="26039" b="18359"/>
          <a:stretch/>
        </p:blipFill>
        <p:spPr>
          <a:xfrm>
            <a:off x="2574388" y="1069145"/>
            <a:ext cx="9017391" cy="55989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97280" y="281354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ZahlPart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Kurzzeichen: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die ersten 3 Buchstaben des Familiennamen oder der Firma kleingeschrieben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525151" y="2180493"/>
            <a:ext cx="3559126" cy="1153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1758462" y="927685"/>
            <a:ext cx="998807" cy="1463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09489" y="3573194"/>
            <a:ext cx="2215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 Anschrift Name / Firma und Vornamen eingeben; Adresse kann, muss aber nicht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0880" y="3618707"/>
            <a:ext cx="5446854" cy="1794041"/>
          </a:xfrm>
          <a:prstGeom prst="rect">
            <a:avLst/>
          </a:prstGeom>
        </p:spPr>
      </p:pic>
      <p:cxnSp>
        <p:nvCxnSpPr>
          <p:cNvPr id="15" name="Gerade Verbindung mit Pfeil 14"/>
          <p:cNvCxnSpPr>
            <a:endCxn id="11" idx="0"/>
          </p:cNvCxnSpPr>
          <p:nvPr/>
        </p:nvCxnSpPr>
        <p:spPr>
          <a:xfrm flipH="1">
            <a:off x="1417320" y="3446585"/>
            <a:ext cx="1339949" cy="126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/>
          <a:srcRect r="29154" b="15487"/>
          <a:stretch/>
        </p:blipFill>
        <p:spPr>
          <a:xfrm>
            <a:off x="1448972" y="745588"/>
            <a:ext cx="8848579" cy="59374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48972" y="253218"/>
            <a:ext cx="96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„Reiter“ Bankverbindung = IBAN eintragen und mit Enter bestätigen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180493" y="2968283"/>
            <a:ext cx="97067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180493" y="622550"/>
            <a:ext cx="362682" cy="2345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Breitbild</PresentationFormat>
  <Paragraphs>132</Paragraphs>
  <Slides>59</Slides>
  <Notes>57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Wingdings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Zahlungspartner ist noch nicht im System erfasst (meistens bei Zeugen) – dafür auf das „Neuanlage-Symbol“ klicken</vt:lpstr>
      <vt:lpstr>PowerPoint-Präsentation</vt:lpstr>
      <vt:lpstr>PowerPoint-Präsentation</vt:lpstr>
      <vt:lpstr>PowerPoint-Präsentation</vt:lpstr>
      <vt:lpstr>PowerPoint-Präsentation</vt:lpstr>
      <vt:lpstr>Ausgangsmaske</vt:lpstr>
      <vt:lpstr>PowerPoint-Präsentation</vt:lpstr>
      <vt:lpstr>PowerPoint-Präsentation</vt:lpstr>
      <vt:lpstr>PowerPoint-Präsentation</vt:lpstr>
      <vt:lpstr>PowerPoint-Präsentation</vt:lpstr>
      <vt:lpstr>in dieser Maske kann nun die Anschrift und / oder Bankverbindung geändert werden</vt:lpstr>
      <vt:lpstr>auf Diskette klicken und damit werden die Änderungen gespeichert</vt:lpstr>
      <vt:lpstr>PowerPoint-Präsentation</vt:lpstr>
      <vt:lpstr>Ausgangsmaske</vt:lpstr>
      <vt:lpstr>PowerPoint-Präsentation</vt:lpstr>
      <vt:lpstr>PowerPoint-Präsentation</vt:lpstr>
      <vt:lpstr>Buchungsstelle: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alle Fenster schließen, sodass diese Ausgangsmaske zu sehen ist</vt:lpstr>
      <vt:lpstr>PowerPoint-Präsentation</vt:lpstr>
      <vt:lpstr>PowerPoint-Präsentation</vt:lpstr>
      <vt:lpstr>PowerPoint-Präsentation</vt:lpstr>
      <vt:lpstr>Druck starten (1. Nachdruck)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für den Titel ist noch Geld vorhanden, jedoch für das Unterkonto nicht mehr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Simmerl-Hübner, Susanne</dc:creator>
  <cp:lastModifiedBy>Simmerl-Hübner, Susanne</cp:lastModifiedBy>
  <cp:revision>5</cp:revision>
  <dcterms:created xsi:type="dcterms:W3CDTF">2024-07-18T09:50:20Z</dcterms:created>
  <dcterms:modified xsi:type="dcterms:W3CDTF">2024-08-01T05:59:22Z</dcterms:modified>
</cp:coreProperties>
</file>