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p:normalViewPr>
  <p:slideViewPr>
    <p:cSldViewPr snapToGrid="0">
      <p:cViewPr varScale="1">
        <p:scale>
          <a:sx n="48" d="100"/>
          <a:sy n="48" d="100"/>
        </p:scale>
        <p:origin x="48" y="10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nchor="ct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smtClean="0"/>
              <a:t>Titelmasterformat durch Klicken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10/4/2024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Akten in der Rechtspflege</a:t>
            </a:r>
            <a:endParaRPr lang="de-DE" dirty="0"/>
          </a:p>
        </p:txBody>
      </p:sp>
      <p:sp>
        <p:nvSpPr>
          <p:cNvPr id="3" name="Untertitel 2"/>
          <p:cNvSpPr>
            <a:spLocks noGrp="1"/>
          </p:cNvSpPr>
          <p:nvPr>
            <p:ph type="subTitle" idx="1"/>
          </p:nvPr>
        </p:nvSpPr>
        <p:spPr/>
        <p:txBody>
          <a:bodyPr/>
          <a:lstStyle/>
          <a:p>
            <a:r>
              <a:rPr lang="de-DE" dirty="0" smtClean="0"/>
              <a:t>Geschäftsgang</a:t>
            </a:r>
            <a:endParaRPr lang="de-DE" dirty="0"/>
          </a:p>
        </p:txBody>
      </p:sp>
    </p:spTree>
    <p:extLst>
      <p:ext uri="{BB962C8B-B14F-4D97-AF65-F5344CB8AC3E}">
        <p14:creationId xmlns:p14="http://schemas.microsoft.com/office/powerpoint/2010/main" val="874214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Der Akteninnendeckel</a:t>
            </a:r>
            <a:endParaRPr lang="de-DE" dirty="0"/>
          </a:p>
        </p:txBody>
      </p:sp>
      <p:sp>
        <p:nvSpPr>
          <p:cNvPr id="3" name="Inhaltsplatzhalter 2"/>
          <p:cNvSpPr>
            <a:spLocks noGrp="1"/>
          </p:cNvSpPr>
          <p:nvPr>
            <p:ph idx="1"/>
          </p:nvPr>
        </p:nvSpPr>
        <p:spPr/>
        <p:txBody>
          <a:bodyPr/>
          <a:lstStyle/>
          <a:p>
            <a:r>
              <a:rPr lang="de-DE" dirty="0" smtClean="0"/>
              <a:t>Auf dem Akteninnendeckel werden vermerkt, welche Blätter von der Vernichtung ausgeschlossen sind, z.B. Urteile</a:t>
            </a:r>
          </a:p>
          <a:p>
            <a:r>
              <a:rPr lang="de-DE" dirty="0" smtClean="0"/>
              <a:t>Kostenprüfvermerke</a:t>
            </a:r>
          </a:p>
          <a:p>
            <a:r>
              <a:rPr lang="de-DE" dirty="0" smtClean="0"/>
              <a:t>Angabe von Kostenrelevanten Zahlungen, Kostenrechnungen usw. </a:t>
            </a:r>
          </a:p>
          <a:p>
            <a:r>
              <a:rPr lang="de-DE" dirty="0" err="1" smtClean="0"/>
              <a:t>Beiakten</a:t>
            </a:r>
            <a:r>
              <a:rPr lang="de-DE" dirty="0" smtClean="0"/>
              <a:t> und </a:t>
            </a:r>
            <a:r>
              <a:rPr lang="de-DE" dirty="0" err="1" smtClean="0"/>
              <a:t>Beistücke</a:t>
            </a:r>
            <a:r>
              <a:rPr lang="de-DE" dirty="0" smtClean="0"/>
              <a:t> ( Beweismittel, Sonderhefte)</a:t>
            </a:r>
            <a:endParaRPr lang="de-DE" dirty="0"/>
          </a:p>
        </p:txBody>
      </p:sp>
    </p:spTree>
    <p:extLst>
      <p:ext uri="{BB962C8B-B14F-4D97-AF65-F5344CB8AC3E}">
        <p14:creationId xmlns:p14="http://schemas.microsoft.com/office/powerpoint/2010/main" val="466344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Das Aktenvorblatt/Stammdatenblatt</a:t>
            </a:r>
            <a:endParaRPr lang="de-DE" dirty="0"/>
          </a:p>
        </p:txBody>
      </p:sp>
      <p:sp>
        <p:nvSpPr>
          <p:cNvPr id="3" name="Inhaltsplatzhalter 2"/>
          <p:cNvSpPr>
            <a:spLocks noGrp="1"/>
          </p:cNvSpPr>
          <p:nvPr>
            <p:ph idx="1"/>
          </p:nvPr>
        </p:nvSpPr>
        <p:spPr/>
        <p:txBody>
          <a:bodyPr/>
          <a:lstStyle/>
          <a:p>
            <a:r>
              <a:rPr lang="de-DE" dirty="0" smtClean="0"/>
              <a:t>Das Aktenvorblatt wird automatisch aus den im IT-System (z.B. </a:t>
            </a:r>
            <a:r>
              <a:rPr lang="de-DE" dirty="0" err="1" smtClean="0"/>
              <a:t>ForumSTAR</a:t>
            </a:r>
            <a:r>
              <a:rPr lang="de-DE" dirty="0" smtClean="0"/>
              <a:t>) eingetragenen Daten zusammengestellt</a:t>
            </a:r>
          </a:p>
          <a:p>
            <a:r>
              <a:rPr lang="de-DE" dirty="0" smtClean="0"/>
              <a:t>Sobald sich bestimmte Daten in einem Verfahren ändern, wie z.B. die Anschrift oder die Namen der Bevollmächtigten, ist dies im IT-System zu erfassen und auf dem Aktenvorblatt zu verbessern</a:t>
            </a:r>
          </a:p>
          <a:p>
            <a:endParaRPr lang="de-DE" dirty="0"/>
          </a:p>
        </p:txBody>
      </p:sp>
    </p:spTree>
    <p:extLst>
      <p:ext uri="{BB962C8B-B14F-4D97-AF65-F5344CB8AC3E}">
        <p14:creationId xmlns:p14="http://schemas.microsoft.com/office/powerpoint/2010/main" val="2030646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Kostenteil</a:t>
            </a:r>
            <a:endParaRPr lang="de-DE" dirty="0"/>
          </a:p>
        </p:txBody>
      </p:sp>
      <p:sp>
        <p:nvSpPr>
          <p:cNvPr id="3" name="Inhaltsplatzhalter 2"/>
          <p:cNvSpPr>
            <a:spLocks noGrp="1"/>
          </p:cNvSpPr>
          <p:nvPr>
            <p:ph idx="1"/>
          </p:nvPr>
        </p:nvSpPr>
        <p:spPr/>
        <p:txBody>
          <a:bodyPr/>
          <a:lstStyle/>
          <a:p>
            <a:r>
              <a:rPr lang="de-DE" dirty="0" smtClean="0"/>
              <a:t>Kostenrelevante Schriftstücke, wie Kostenrechnungen, Zahlungsanzeigen, Sollstellungsbestätigungen o.ä. sind dem sachbezogenen Teil der Akte vorzuheften.</a:t>
            </a:r>
          </a:p>
          <a:p>
            <a:r>
              <a:rPr lang="de-DE" dirty="0" smtClean="0"/>
              <a:t>Das zuletzt eingeheftete Dokument ist immer das aktuellste</a:t>
            </a:r>
          </a:p>
        </p:txBody>
      </p:sp>
    </p:spTree>
    <p:extLst>
      <p:ext uri="{BB962C8B-B14F-4D97-AF65-F5344CB8AC3E}">
        <p14:creationId xmlns:p14="http://schemas.microsoft.com/office/powerpoint/2010/main" val="2820503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Der </a:t>
            </a:r>
            <a:r>
              <a:rPr lang="de-DE" dirty="0"/>
              <a:t>s</a:t>
            </a:r>
            <a:r>
              <a:rPr lang="de-DE" dirty="0" smtClean="0"/>
              <a:t>achbezogene Teil</a:t>
            </a:r>
            <a:endParaRPr lang="de-DE" dirty="0"/>
          </a:p>
        </p:txBody>
      </p:sp>
      <p:sp>
        <p:nvSpPr>
          <p:cNvPr id="3" name="Inhaltsplatzhalter 2"/>
          <p:cNvSpPr>
            <a:spLocks noGrp="1"/>
          </p:cNvSpPr>
          <p:nvPr>
            <p:ph idx="1"/>
          </p:nvPr>
        </p:nvSpPr>
        <p:spPr/>
        <p:txBody>
          <a:bodyPr/>
          <a:lstStyle/>
          <a:p>
            <a:r>
              <a:rPr lang="de-DE" dirty="0" smtClean="0"/>
              <a:t>Im sachbezogenen Teil finden wir alles, was ausschlaggebend für die Anlage der Akte ist. </a:t>
            </a:r>
            <a:endParaRPr lang="de-DE" dirty="0"/>
          </a:p>
          <a:p>
            <a:r>
              <a:rPr lang="de-DE" dirty="0" smtClean="0"/>
              <a:t>Dies kann ein Antrag, eine Klage , eine Anfrage usw. sein.</a:t>
            </a:r>
          </a:p>
          <a:p>
            <a:endParaRPr lang="de-DE" dirty="0"/>
          </a:p>
        </p:txBody>
      </p:sp>
    </p:spTree>
    <p:extLst>
      <p:ext uri="{BB962C8B-B14F-4D97-AF65-F5344CB8AC3E}">
        <p14:creationId xmlns:p14="http://schemas.microsoft.com/office/powerpoint/2010/main" val="3855233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Gerichtliche Akten in der Rechtspflege</a:t>
            </a:r>
            <a:endParaRPr lang="de-DE" dirty="0"/>
          </a:p>
        </p:txBody>
      </p:sp>
      <p:sp>
        <p:nvSpPr>
          <p:cNvPr id="3" name="Inhaltsplatzhalter 2"/>
          <p:cNvSpPr>
            <a:spLocks noGrp="1"/>
          </p:cNvSpPr>
          <p:nvPr>
            <p:ph idx="1"/>
          </p:nvPr>
        </p:nvSpPr>
        <p:spPr/>
        <p:txBody>
          <a:bodyPr>
            <a:normAutofit/>
          </a:bodyPr>
          <a:lstStyle/>
          <a:p>
            <a:r>
              <a:rPr lang="de-DE" dirty="0" smtClean="0"/>
              <a:t>Für die Anlage von Akten ist der mittlere Dienst zuständig.</a:t>
            </a:r>
          </a:p>
          <a:p>
            <a:r>
              <a:rPr lang="de-DE" dirty="0" smtClean="0"/>
              <a:t>Grundlage für die Führung von gerichtlichen Akten ist die Aktenordnung (</a:t>
            </a:r>
            <a:r>
              <a:rPr lang="de-DE" dirty="0" err="1" smtClean="0"/>
              <a:t>AktO</a:t>
            </a:r>
            <a:r>
              <a:rPr lang="de-DE" dirty="0" smtClean="0"/>
              <a:t>) für das Land Berlin.</a:t>
            </a:r>
          </a:p>
          <a:p>
            <a:r>
              <a:rPr lang="de-DE" dirty="0" smtClean="0"/>
              <a:t>Inhalt dieser Aktenordnung sind neben der korrekten Führung von Akten, die Anlage von Akten, die Erledigung von Akten und die Weglegung von Akten.</a:t>
            </a:r>
          </a:p>
          <a:p>
            <a:endParaRPr lang="de-DE" dirty="0"/>
          </a:p>
        </p:txBody>
      </p:sp>
    </p:spTree>
    <p:extLst>
      <p:ext uri="{BB962C8B-B14F-4D97-AF65-F5344CB8AC3E}">
        <p14:creationId xmlns:p14="http://schemas.microsoft.com/office/powerpoint/2010/main" val="277016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Aufbau von Akten</a:t>
            </a:r>
            <a:endParaRPr lang="de-DE" dirty="0"/>
          </a:p>
        </p:txBody>
      </p:sp>
      <p:sp>
        <p:nvSpPr>
          <p:cNvPr id="3" name="Inhaltsplatzhalter 2"/>
          <p:cNvSpPr>
            <a:spLocks noGrp="1"/>
          </p:cNvSpPr>
          <p:nvPr>
            <p:ph idx="1"/>
          </p:nvPr>
        </p:nvSpPr>
        <p:spPr/>
        <p:txBody>
          <a:bodyPr/>
          <a:lstStyle/>
          <a:p>
            <a:r>
              <a:rPr lang="de-DE" dirty="0" smtClean="0"/>
              <a:t>Eine Akte besteht grundsätzlich aus einem Aktenumschlag und einem Sachinhalt.</a:t>
            </a:r>
          </a:p>
          <a:p>
            <a:r>
              <a:rPr lang="de-DE" dirty="0" smtClean="0"/>
              <a:t>Wie genau der Aktenumschlag auszusehen hat, wird durch die Aktenordnung bestimmt.</a:t>
            </a:r>
          </a:p>
          <a:p>
            <a:r>
              <a:rPr lang="de-DE" dirty="0" smtClean="0"/>
              <a:t>In der </a:t>
            </a:r>
            <a:r>
              <a:rPr lang="de-DE" dirty="0" err="1" smtClean="0"/>
              <a:t>AktO</a:t>
            </a:r>
            <a:r>
              <a:rPr lang="de-DE" dirty="0" smtClean="0"/>
              <a:t> befinden sich Regelungen, ob eine Akte als feste Akte oder als Blattsammlung anzulegen ist. Dies erkennt man in der Spalte 6 der Anlage I (§ 3 Abs.2 </a:t>
            </a:r>
            <a:r>
              <a:rPr lang="de-DE" dirty="0" err="1" smtClean="0"/>
              <a:t>Akto</a:t>
            </a:r>
            <a:r>
              <a:rPr lang="de-DE" dirty="0" smtClean="0"/>
              <a:t>)</a:t>
            </a:r>
            <a:endParaRPr lang="de-DE" dirty="0"/>
          </a:p>
        </p:txBody>
      </p:sp>
    </p:spTree>
    <p:extLst>
      <p:ext uri="{BB962C8B-B14F-4D97-AF65-F5344CB8AC3E}">
        <p14:creationId xmlns:p14="http://schemas.microsoft.com/office/powerpoint/2010/main" val="1759391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Blattsammlung (§ 3 Abs. 5 </a:t>
            </a:r>
            <a:r>
              <a:rPr lang="de-DE" dirty="0" err="1" smtClean="0"/>
              <a:t>AktO</a:t>
            </a:r>
            <a:r>
              <a:rPr lang="de-DE" dirty="0" smtClean="0"/>
              <a:t>)</a:t>
            </a:r>
            <a:endParaRPr lang="de-DE" dirty="0"/>
          </a:p>
        </p:txBody>
      </p:sp>
      <p:sp>
        <p:nvSpPr>
          <p:cNvPr id="3" name="Inhaltsplatzhalter 2"/>
          <p:cNvSpPr>
            <a:spLocks noGrp="1"/>
          </p:cNvSpPr>
          <p:nvPr>
            <p:ph idx="1"/>
          </p:nvPr>
        </p:nvSpPr>
        <p:spPr/>
        <p:txBody>
          <a:bodyPr>
            <a:normAutofit/>
          </a:bodyPr>
          <a:lstStyle/>
          <a:p>
            <a:r>
              <a:rPr lang="de-DE" dirty="0" smtClean="0"/>
              <a:t>Grundsätzlich bedarf es bei einer Blattsammlung weder eine Hülle noch einen festen Aktenumschlag. Bei mehr als 3 Eingängen ist jedoch eine Blattsammlungshülle anzulegen und die Eingänge sind zu foliieren.</a:t>
            </a:r>
          </a:p>
          <a:p>
            <a:r>
              <a:rPr lang="de-DE" dirty="0" smtClean="0"/>
              <a:t>Wenn eine Blattsammlung mehr als 10 Eingänge  umfasst  oder versandt werden muss, sind die Blätter zu heften.</a:t>
            </a:r>
            <a:endParaRPr lang="de-DE" dirty="0"/>
          </a:p>
        </p:txBody>
      </p:sp>
    </p:spTree>
    <p:extLst>
      <p:ext uri="{BB962C8B-B14F-4D97-AF65-F5344CB8AC3E}">
        <p14:creationId xmlns:p14="http://schemas.microsoft.com/office/powerpoint/2010/main" val="1682315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Blattsammlung</a:t>
            </a:r>
            <a:endParaRPr lang="de-DE" dirty="0"/>
          </a:p>
        </p:txBody>
      </p:sp>
      <p:sp>
        <p:nvSpPr>
          <p:cNvPr id="3" name="Inhaltsplatzhalter 2"/>
          <p:cNvSpPr>
            <a:spLocks noGrp="1"/>
          </p:cNvSpPr>
          <p:nvPr>
            <p:ph idx="1"/>
          </p:nvPr>
        </p:nvSpPr>
        <p:spPr/>
        <p:txBody>
          <a:bodyPr>
            <a:normAutofit/>
          </a:bodyPr>
          <a:lstStyle/>
          <a:p>
            <a:r>
              <a:rPr lang="de-DE" dirty="0" smtClean="0"/>
              <a:t>Wird ein Rechtsmittel eingelegt, muss eine feste Akte angelegt werden.</a:t>
            </a:r>
          </a:p>
          <a:p>
            <a:r>
              <a:rPr lang="de-DE" dirty="0" smtClean="0"/>
              <a:t>In der Praxis wird zur besseren und schnelleren Bearbeitung für jede Angelegenheit eine Blattsammlungshülle angelegt.</a:t>
            </a:r>
          </a:p>
          <a:p>
            <a:r>
              <a:rPr lang="de-DE" dirty="0" smtClean="0"/>
              <a:t>Eine Blattsammlungshülle wird wie ein Aktendeckel mit Informationen, wie einem AZ (§ 3 Abs. 2 </a:t>
            </a:r>
            <a:r>
              <a:rPr lang="de-DE" dirty="0" err="1" smtClean="0"/>
              <a:t>AktO</a:t>
            </a:r>
            <a:r>
              <a:rPr lang="de-DE" dirty="0" smtClean="0"/>
              <a:t>), die Bezeichnung der Parteien, der Angabe des Gerichts beschriftet</a:t>
            </a:r>
          </a:p>
          <a:p>
            <a:r>
              <a:rPr lang="de-DE" dirty="0" err="1" smtClean="0"/>
              <a:t>Bsp</a:t>
            </a:r>
            <a:r>
              <a:rPr lang="de-DE" dirty="0" smtClean="0"/>
              <a:t>: Prozess/Verfahrenskostenhilfe, Zwangsvollstreckung</a:t>
            </a:r>
          </a:p>
          <a:p>
            <a:endParaRPr lang="de-DE" dirty="0"/>
          </a:p>
          <a:p>
            <a:pPr marL="0" indent="0">
              <a:buNone/>
            </a:pPr>
            <a:endParaRPr lang="de-DE" dirty="0"/>
          </a:p>
        </p:txBody>
      </p:sp>
    </p:spTree>
    <p:extLst>
      <p:ext uri="{BB962C8B-B14F-4D97-AF65-F5344CB8AC3E}">
        <p14:creationId xmlns:p14="http://schemas.microsoft.com/office/powerpoint/2010/main" val="152100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Feste Akten</a:t>
            </a:r>
            <a:endParaRPr lang="de-DE" dirty="0"/>
          </a:p>
        </p:txBody>
      </p:sp>
      <p:sp>
        <p:nvSpPr>
          <p:cNvPr id="3" name="Inhaltsplatzhalter 2"/>
          <p:cNvSpPr>
            <a:spLocks noGrp="1"/>
          </p:cNvSpPr>
          <p:nvPr>
            <p:ph idx="1"/>
          </p:nvPr>
        </p:nvSpPr>
        <p:spPr/>
        <p:txBody>
          <a:bodyPr/>
          <a:lstStyle/>
          <a:p>
            <a:r>
              <a:rPr lang="de-DE" dirty="0" smtClean="0"/>
              <a:t>Feste Akten sind ein Aktenumschlag und eine Heftschiene.</a:t>
            </a:r>
          </a:p>
          <a:p>
            <a:r>
              <a:rPr lang="de-DE" dirty="0" smtClean="0"/>
              <a:t>Alle Unterlagen  sind einzuheften und zu foliieren.</a:t>
            </a:r>
          </a:p>
          <a:p>
            <a:r>
              <a:rPr lang="de-DE" dirty="0" smtClean="0"/>
              <a:t>Eine feste Akte soll in der Regel nicht mehr als 200 Blatt (§ 3 Abs. 4 S. 3 </a:t>
            </a:r>
            <a:r>
              <a:rPr lang="de-DE" dirty="0" err="1" smtClean="0"/>
              <a:t>AktO</a:t>
            </a:r>
            <a:r>
              <a:rPr lang="de-DE" dirty="0" smtClean="0"/>
              <a:t>)umfassen.</a:t>
            </a:r>
            <a:endParaRPr lang="de-DE" dirty="0"/>
          </a:p>
        </p:txBody>
      </p:sp>
    </p:spTree>
    <p:extLst>
      <p:ext uri="{BB962C8B-B14F-4D97-AF65-F5344CB8AC3E}">
        <p14:creationId xmlns:p14="http://schemas.microsoft.com/office/powerpoint/2010/main" val="962122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Inhaltlicher Aufbau einer Akte</a:t>
            </a:r>
            <a:endParaRPr lang="de-DE" dirty="0"/>
          </a:p>
        </p:txBody>
      </p:sp>
      <p:sp>
        <p:nvSpPr>
          <p:cNvPr id="3" name="Inhaltsplatzhalter 2"/>
          <p:cNvSpPr>
            <a:spLocks noGrp="1"/>
          </p:cNvSpPr>
          <p:nvPr>
            <p:ph idx="1"/>
          </p:nvPr>
        </p:nvSpPr>
        <p:spPr/>
        <p:txBody>
          <a:bodyPr/>
          <a:lstStyle/>
          <a:p>
            <a:r>
              <a:rPr lang="de-DE" dirty="0" smtClean="0"/>
              <a:t>Der Aufbau einer Akte gestaltet sich in der Regel immer gleich:</a:t>
            </a:r>
          </a:p>
          <a:p>
            <a:r>
              <a:rPr lang="de-DE" dirty="0" smtClean="0"/>
              <a:t>1) Der Aktendeckel</a:t>
            </a:r>
          </a:p>
          <a:p>
            <a:r>
              <a:rPr lang="de-DE" dirty="0" smtClean="0"/>
              <a:t>2) das Aktenvorblatt/ Stammdatenvorblatt</a:t>
            </a:r>
          </a:p>
          <a:p>
            <a:r>
              <a:rPr lang="de-DE" dirty="0" smtClean="0"/>
              <a:t>3) ein Kostenteil</a:t>
            </a:r>
          </a:p>
          <a:p>
            <a:r>
              <a:rPr lang="de-DE" dirty="0" smtClean="0"/>
              <a:t>4) ein sachbezogener Teil</a:t>
            </a:r>
            <a:endParaRPr lang="de-DE" dirty="0"/>
          </a:p>
        </p:txBody>
      </p:sp>
    </p:spTree>
    <p:extLst>
      <p:ext uri="{BB962C8B-B14F-4D97-AF65-F5344CB8AC3E}">
        <p14:creationId xmlns:p14="http://schemas.microsoft.com/office/powerpoint/2010/main" val="3079708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Der Aktendeckel</a:t>
            </a:r>
            <a:endParaRPr lang="de-DE" dirty="0"/>
          </a:p>
        </p:txBody>
      </p:sp>
      <p:sp>
        <p:nvSpPr>
          <p:cNvPr id="3" name="Inhaltsplatzhalter 2"/>
          <p:cNvSpPr>
            <a:spLocks noGrp="1"/>
          </p:cNvSpPr>
          <p:nvPr>
            <p:ph idx="1"/>
          </p:nvPr>
        </p:nvSpPr>
        <p:spPr/>
        <p:txBody>
          <a:bodyPr>
            <a:normAutofit/>
          </a:bodyPr>
          <a:lstStyle/>
          <a:p>
            <a:r>
              <a:rPr lang="de-DE" dirty="0" smtClean="0"/>
              <a:t>Jedes Sachgebiet hat seine eigenen Aktendeckel, welche andere für die Verfahrensart wichtige Informationen enthält. Innerhalb des Landes werden jedoch für dieselben Sachgebiete auch die gleichen Aktendeckel verwendet, welche sich lediglich durch die händisch anzubringende Angabe des Gerichts unterscheiden.</a:t>
            </a:r>
          </a:p>
          <a:p>
            <a:r>
              <a:rPr lang="de-DE" dirty="0" smtClean="0"/>
              <a:t>Jeder Aktendeckel hat einen von außen und von innen zu beschriftenden Teil.</a:t>
            </a:r>
            <a:endParaRPr lang="de-DE" dirty="0"/>
          </a:p>
        </p:txBody>
      </p:sp>
    </p:spTree>
    <p:extLst>
      <p:ext uri="{BB962C8B-B14F-4D97-AF65-F5344CB8AC3E}">
        <p14:creationId xmlns:p14="http://schemas.microsoft.com/office/powerpoint/2010/main" val="2658736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Der Aktenaußendeckel(§ 3 Abs. 2ff </a:t>
            </a:r>
            <a:r>
              <a:rPr lang="de-DE" dirty="0" err="1" smtClean="0"/>
              <a:t>AktO</a:t>
            </a:r>
            <a:r>
              <a:rPr lang="de-DE" dirty="0" smtClean="0"/>
              <a:t>)</a:t>
            </a:r>
            <a:endParaRPr lang="de-DE" dirty="0"/>
          </a:p>
        </p:txBody>
      </p:sp>
      <p:sp>
        <p:nvSpPr>
          <p:cNvPr id="3" name="Inhaltsplatzhalter 2"/>
          <p:cNvSpPr>
            <a:spLocks noGrp="1"/>
          </p:cNvSpPr>
          <p:nvPr>
            <p:ph idx="1"/>
          </p:nvPr>
        </p:nvSpPr>
        <p:spPr/>
        <p:txBody>
          <a:bodyPr>
            <a:normAutofit fontScale="77500" lnSpcReduction="20000"/>
          </a:bodyPr>
          <a:lstStyle/>
          <a:p>
            <a:r>
              <a:rPr lang="de-DE" dirty="0" smtClean="0"/>
              <a:t>Angaben:</a:t>
            </a:r>
          </a:p>
          <a:p>
            <a:r>
              <a:rPr lang="de-DE" dirty="0" smtClean="0"/>
              <a:t>Angabe der Angelegenheit/ des Sachgebiets</a:t>
            </a:r>
          </a:p>
          <a:p>
            <a:r>
              <a:rPr lang="de-DE" dirty="0" smtClean="0"/>
              <a:t>Angabe der Behörde</a:t>
            </a:r>
          </a:p>
          <a:p>
            <a:r>
              <a:rPr lang="de-DE" dirty="0" smtClean="0"/>
              <a:t>Bezeichnung der Parteien</a:t>
            </a:r>
          </a:p>
          <a:p>
            <a:r>
              <a:rPr lang="de-DE" dirty="0" smtClean="0"/>
              <a:t>Namen der Prozess/ Verfahrensbevollmächtigten</a:t>
            </a:r>
          </a:p>
          <a:p>
            <a:r>
              <a:rPr lang="de-DE" dirty="0" smtClean="0"/>
              <a:t>AZ/GZ</a:t>
            </a:r>
          </a:p>
          <a:p>
            <a:r>
              <a:rPr lang="de-DE" dirty="0" smtClean="0"/>
              <a:t>Aktenzeichenergänzungen</a:t>
            </a:r>
          </a:p>
          <a:p>
            <a:r>
              <a:rPr lang="de-DE" dirty="0" smtClean="0"/>
              <a:t>Angabe von Bezeichnung der Bände</a:t>
            </a:r>
          </a:p>
          <a:p>
            <a:r>
              <a:rPr lang="de-DE" dirty="0" smtClean="0"/>
              <a:t>Termine</a:t>
            </a:r>
          </a:p>
          <a:p>
            <a:r>
              <a:rPr lang="de-DE" dirty="0" smtClean="0"/>
              <a:t>Zählkartennummer (Statistik) Forum: Verfahrenserhebung</a:t>
            </a:r>
          </a:p>
          <a:p>
            <a:r>
              <a:rPr lang="de-DE" dirty="0" smtClean="0"/>
              <a:t>Jahr der Weglegung und Jahr der längsten Aktenaufbewahrung</a:t>
            </a:r>
            <a:endParaRPr lang="de-DE" dirty="0"/>
          </a:p>
        </p:txBody>
      </p:sp>
    </p:spTree>
    <p:extLst>
      <p:ext uri="{BB962C8B-B14F-4D97-AF65-F5344CB8AC3E}">
        <p14:creationId xmlns:p14="http://schemas.microsoft.com/office/powerpoint/2010/main" val="3893567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578</Words>
  <Application>Microsoft Office PowerPoint</Application>
  <PresentationFormat>Breitbild</PresentationFormat>
  <Paragraphs>57</Paragraphs>
  <Slides>13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13</vt:i4>
      </vt:variant>
    </vt:vector>
  </HeadingPairs>
  <TitlesOfParts>
    <vt:vector size="16" baseType="lpstr">
      <vt:lpstr>Century Gothic</vt:lpstr>
      <vt:lpstr>Wingdings 3</vt:lpstr>
      <vt:lpstr>Segment</vt:lpstr>
      <vt:lpstr>Akten in der Rechtspflege</vt:lpstr>
      <vt:lpstr>Gerichtliche Akten in der Rechtspflege</vt:lpstr>
      <vt:lpstr>Aufbau von Akten</vt:lpstr>
      <vt:lpstr>Blattsammlung (§ 3 Abs. 5 AktO)</vt:lpstr>
      <vt:lpstr>Blattsammlung</vt:lpstr>
      <vt:lpstr>Feste Akten</vt:lpstr>
      <vt:lpstr>Inhaltlicher Aufbau einer Akte</vt:lpstr>
      <vt:lpstr>Der Aktendeckel</vt:lpstr>
      <vt:lpstr>Der Aktenaußendeckel(§ 3 Abs. 2ff AktO)</vt:lpstr>
      <vt:lpstr>Der Akteninnendeckel</vt:lpstr>
      <vt:lpstr>Das Aktenvorblatt/Stammdatenblatt</vt:lpstr>
      <vt:lpstr>Kostenteil</vt:lpstr>
      <vt:lpstr>Der sachbezogene Teil</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Akten in der Rechtspflege</dc:title>
  <dc:creator>Neuendorf-Schulz, Simone</dc:creator>
  <cp:lastModifiedBy>Neuendorf-Schulz, Simone</cp:lastModifiedBy>
  <cp:revision>1</cp:revision>
  <dcterms:created xsi:type="dcterms:W3CDTF">2024-10-04T06:45:12Z</dcterms:created>
  <dcterms:modified xsi:type="dcterms:W3CDTF">2024-10-04T06:49:51Z</dcterms:modified>
</cp:coreProperties>
</file>