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1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D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4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0054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428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422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6915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86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6070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1444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6871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9505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3462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4705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2478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709294"/>
              </p:ext>
            </p:extLst>
          </p:nvPr>
        </p:nvGraphicFramePr>
        <p:xfrm>
          <a:off x="1467765" y="1380484"/>
          <a:ext cx="10150879" cy="46875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Ü016z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69584" y="3105924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777497" y="3095978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9.900,00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076127" y="3153581"/>
            <a:ext cx="1110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798,00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821783" y="3124879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798,00 €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493791" y="3065121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7059341" y="3841405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159,00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10293198" y="3203078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0,00 €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10308189" y="3789610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159,00 €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1496899" y="3855794"/>
            <a:ext cx="882153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9005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2568612" y="3812716"/>
            <a:ext cx="1713691" cy="577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Zeugenauslagen nach JVEG in voller Höhe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504397" y="5480039"/>
            <a:ext cx="1845499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872756" y="5368076"/>
            <a:ext cx="1190393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 smtClean="0">
                <a:solidFill>
                  <a:schemeClr val="tx1"/>
                </a:solidFill>
              </a:rPr>
              <a:t> 1.120,00</a:t>
            </a:r>
            <a:endParaRPr lang="de-DE" b="1" u="sng" dirty="0">
              <a:solidFill>
                <a:schemeClr val="tx1"/>
              </a:solidFill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8606761" y="3810154"/>
            <a:ext cx="127498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159,00 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Gefaltete Ecke 27"/>
          <p:cNvSpPr/>
          <p:nvPr/>
        </p:nvSpPr>
        <p:spPr>
          <a:xfrm>
            <a:off x="8560612" y="5208875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1120,00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3" name="Gefaltete Ecke 32"/>
          <p:cNvSpPr/>
          <p:nvPr/>
        </p:nvSpPr>
        <p:spPr>
          <a:xfrm>
            <a:off x="10139878" y="5189352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Beklagter=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159,00€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1569584" y="4661513"/>
            <a:ext cx="755162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9005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0" name="Rechteck 39"/>
          <p:cNvSpPr/>
          <p:nvPr/>
        </p:nvSpPr>
        <p:spPr>
          <a:xfrm>
            <a:off x="7059341" y="4753849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163,00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1" name="Rechteck 40"/>
          <p:cNvSpPr/>
          <p:nvPr/>
        </p:nvSpPr>
        <p:spPr>
          <a:xfrm>
            <a:off x="8821783" y="4752002"/>
            <a:ext cx="1154574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163,00 €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Rechteck 41"/>
          <p:cNvSpPr/>
          <p:nvPr/>
        </p:nvSpPr>
        <p:spPr>
          <a:xfrm>
            <a:off x="10358963" y="4761287"/>
            <a:ext cx="887906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0,00 €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2598268" y="4612016"/>
            <a:ext cx="1713691" cy="577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Zeugenauslagen nach JVEG in voller Höhe</a:t>
            </a:r>
            <a:endParaRPr lang="de-D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29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4" grpId="0" animBg="1"/>
      <p:bldP spid="12" grpId="0" animBg="1"/>
      <p:bldP spid="13" grpId="0" animBg="1"/>
      <p:bldP spid="15" grpId="0" animBg="1"/>
      <p:bldP spid="17" grpId="0" animBg="1"/>
      <p:bldP spid="22" grpId="0" animBg="1"/>
      <p:bldP spid="24" grpId="0" animBg="1"/>
      <p:bldP spid="26" grpId="0" animBg="1"/>
      <p:bldP spid="32" grpId="0" animBg="1"/>
      <p:bldP spid="36" grpId="0" animBg="1"/>
      <p:bldP spid="37" grpId="0" animBg="1"/>
      <p:bldP spid="38" grpId="0" animBg="1"/>
      <p:bldP spid="28" grpId="0" animBg="1"/>
      <p:bldP spid="33" grpId="0" animBg="1"/>
      <p:bldP spid="34" grpId="0" animBg="1"/>
      <p:bldP spid="40" grpId="0" animBg="1"/>
      <p:bldP spid="41" grpId="0" animBg="1"/>
      <p:bldP spid="42" grpId="0" animBg="1"/>
      <p:bldP spid="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hteck 31"/>
          <p:cNvSpPr/>
          <p:nvPr/>
        </p:nvSpPr>
        <p:spPr>
          <a:xfrm>
            <a:off x="6334361" y="3120074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auf den Kläger:</a:t>
            </a:r>
            <a:endParaRPr lang="de-DE" u="sng" dirty="0">
              <a:solidFill>
                <a:schemeClr val="tx1"/>
              </a:solidFill>
            </a:endParaRPr>
          </a:p>
        </p:txBody>
      </p:sp>
      <p:grpSp>
        <p:nvGrpSpPr>
          <p:cNvPr id="33" name="Gruppieren 32"/>
          <p:cNvGrpSpPr/>
          <p:nvPr/>
        </p:nvGrpSpPr>
        <p:grpSpPr>
          <a:xfrm>
            <a:off x="6334361" y="3864429"/>
            <a:ext cx="5222899" cy="421672"/>
            <a:chOff x="1190005" y="6361812"/>
            <a:chExt cx="5222899" cy="421672"/>
          </a:xfrm>
        </p:grpSpPr>
        <p:sp>
          <p:nvSpPr>
            <p:cNvPr id="34" name="Rechteck 33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5" name="Rectangle 1"/>
            <p:cNvSpPr>
              <a:spLocks noChangeArrowheads="1"/>
            </p:cNvSpPr>
            <p:nvPr/>
          </p:nvSpPr>
          <p:spPr bwMode="auto">
            <a:xfrm>
              <a:off x="4586874" y="6387982"/>
              <a:ext cx="18260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 0,00 EUR</a:t>
              </a:r>
              <a:endParaRPr lang="de-DE" dirty="0"/>
            </a:p>
          </p:txBody>
        </p:sp>
      </p:grpSp>
      <p:cxnSp>
        <p:nvCxnSpPr>
          <p:cNvPr id="9" name="Gerade Verbindung mit Pfeil 8"/>
          <p:cNvCxnSpPr/>
          <p:nvPr/>
        </p:nvCxnSpPr>
        <p:spPr>
          <a:xfrm flipH="1" flipV="1">
            <a:off x="5632079" y="4049095"/>
            <a:ext cx="900130" cy="184481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/>
        </p:nvSpPr>
        <p:spPr>
          <a:xfrm>
            <a:off x="581227" y="2508800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</a:t>
            </a:r>
            <a:r>
              <a:rPr lang="de-DE" u="sng" dirty="0" smtClean="0">
                <a:solidFill>
                  <a:schemeClr val="tx1"/>
                </a:solidFill>
              </a:rPr>
              <a:t>gezahlt von Klägerin: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805072" y="2561308"/>
            <a:ext cx="184833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   948,00 EUR</a:t>
            </a:r>
            <a:endParaRPr lang="de-DE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76196"/>
            <a:ext cx="5351487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	mit 100%                      =  1.120,00 EUR</a:t>
            </a:r>
            <a:endParaRPr lang="de-DE" dirty="0"/>
          </a:p>
        </p:txBody>
      </p:sp>
      <p:grpSp>
        <p:nvGrpSpPr>
          <p:cNvPr id="27" name="Gruppieren 26"/>
          <p:cNvGrpSpPr/>
          <p:nvPr/>
        </p:nvGrpSpPr>
        <p:grpSpPr>
          <a:xfrm>
            <a:off x="503420" y="4370777"/>
            <a:ext cx="5050437" cy="421672"/>
            <a:chOff x="1190005" y="6361812"/>
            <a:chExt cx="5050437" cy="421672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466124" y="6387982"/>
              <a:ext cx="1774318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72,00 EUR</a:t>
              </a:r>
              <a:endParaRPr lang="de-DE" dirty="0"/>
            </a:p>
          </p:txBody>
        </p:sp>
      </p:grp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016z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503420" y="3789092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vom Beklagten: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3779538" y="3864429"/>
            <a:ext cx="1774318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100,00 EUR</a:t>
            </a:r>
            <a:endParaRPr lang="de-DE" dirty="0"/>
          </a:p>
        </p:txBody>
      </p:sp>
      <p:grpSp>
        <p:nvGrpSpPr>
          <p:cNvPr id="3" name="Gruppieren 2"/>
          <p:cNvGrpSpPr/>
          <p:nvPr/>
        </p:nvGrpSpPr>
        <p:grpSpPr>
          <a:xfrm>
            <a:off x="330957" y="2905294"/>
            <a:ext cx="5322445" cy="429560"/>
            <a:chOff x="649264" y="4830623"/>
            <a:chExt cx="5322445" cy="429560"/>
          </a:xfrm>
        </p:grpSpPr>
        <p:sp>
          <p:nvSpPr>
            <p:cNvPr id="42" name="Rechteck 41"/>
            <p:cNvSpPr/>
            <p:nvPr/>
          </p:nvSpPr>
          <p:spPr>
            <a:xfrm>
              <a:off x="649264" y="4830623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Summe:</a:t>
              </a:r>
            </a:p>
          </p:txBody>
        </p:sp>
        <p:sp>
          <p:nvSpPr>
            <p:cNvPr id="43" name="Rectangle 1"/>
            <p:cNvSpPr>
              <a:spLocks noChangeArrowheads="1"/>
            </p:cNvSpPr>
            <p:nvPr/>
          </p:nvSpPr>
          <p:spPr bwMode="auto">
            <a:xfrm>
              <a:off x="4123378" y="4890851"/>
              <a:ext cx="18483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172,00 EUR</a:t>
              </a:r>
              <a:endParaRPr lang="de-DE" dirty="0"/>
            </a:p>
          </p:txBody>
        </p:sp>
      </p:grpSp>
      <p:sp>
        <p:nvSpPr>
          <p:cNvPr id="44" name="Gefaltete Ecke 43"/>
          <p:cNvSpPr/>
          <p:nvPr/>
        </p:nvSpPr>
        <p:spPr>
          <a:xfrm rot="398425">
            <a:off x="10577022" y="217339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6260045" y="1698435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			= 0,00 EUR</a:t>
            </a:r>
            <a:endParaRPr lang="de-DE" dirty="0"/>
          </a:p>
        </p:txBody>
      </p:sp>
      <p:sp>
        <p:nvSpPr>
          <p:cNvPr id="24" name="Rechteck 23"/>
          <p:cNvSpPr/>
          <p:nvPr/>
        </p:nvSpPr>
        <p:spPr>
          <a:xfrm>
            <a:off x="6322896" y="2549009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</a:t>
            </a:r>
            <a:r>
              <a:rPr lang="de-DE" u="sng" dirty="0" smtClean="0">
                <a:solidFill>
                  <a:schemeClr val="tx1"/>
                </a:solidFill>
              </a:rPr>
              <a:t>gezahlt von Beklagten: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9583357" y="2618051"/>
            <a:ext cx="169478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100 ,00 EUR</a:t>
            </a:r>
            <a:endParaRPr lang="de-DE" dirty="0"/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9497879" y="3150001"/>
            <a:ext cx="169478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 100,00 EUR</a:t>
            </a:r>
            <a:endParaRPr lang="de-DE" dirty="0"/>
          </a:p>
        </p:txBody>
      </p:sp>
      <p:sp>
        <p:nvSpPr>
          <p:cNvPr id="41" name="Gefaltete Ecke 40"/>
          <p:cNvSpPr/>
          <p:nvPr/>
        </p:nvSpPr>
        <p:spPr>
          <a:xfrm>
            <a:off x="7899077" y="5101797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restliche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des 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Beklagten=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59€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6" name="Gefaltete Ecke 45"/>
          <p:cNvSpPr/>
          <p:nvPr/>
        </p:nvSpPr>
        <p:spPr>
          <a:xfrm>
            <a:off x="6023174" y="4981415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Bekl.=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159€</a:t>
            </a:r>
          </a:p>
          <a:p>
            <a:pPr marL="285750" indent="-285750" algn="ctr">
              <a:buFontTx/>
              <a:buChar char="-"/>
            </a:pP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100€=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59€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40" name="Gerade Verbindung mit Pfeil 39"/>
          <p:cNvCxnSpPr/>
          <p:nvPr/>
        </p:nvCxnSpPr>
        <p:spPr>
          <a:xfrm flipH="1">
            <a:off x="5642149" y="1534493"/>
            <a:ext cx="2498966" cy="243829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Gefaltete Ecke 35"/>
          <p:cNvSpPr/>
          <p:nvPr/>
        </p:nvSpPr>
        <p:spPr>
          <a:xfrm>
            <a:off x="8008705" y="1207198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Bekl.=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159€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7" name="Rechteckige Legende 36"/>
          <p:cNvSpPr/>
          <p:nvPr/>
        </p:nvSpPr>
        <p:spPr>
          <a:xfrm>
            <a:off x="2824168" y="4989530"/>
            <a:ext cx="2727701" cy="612648"/>
          </a:xfrm>
          <a:prstGeom prst="wedgeRectCallout">
            <a:avLst>
              <a:gd name="adj1" fmla="val 4394"/>
              <a:gd name="adj2" fmla="val -96872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600" b="1" u="sng" dirty="0" smtClean="0">
                <a:solidFill>
                  <a:schemeClr val="tx1"/>
                </a:solidFill>
              </a:rPr>
              <a:t>Zweitschuldnerrechnung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nur über 59 € </a:t>
            </a:r>
            <a:r>
              <a:rPr lang="de-DE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möglich !!</a:t>
            </a:r>
            <a:endParaRPr lang="de-DE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564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" grpId="0" animBg="1"/>
      <p:bldP spid="6" grpId="0" animBg="1"/>
      <p:bldP spid="13" grpId="0" animBg="1"/>
      <p:bldP spid="15" grpId="0" animBg="1"/>
      <p:bldP spid="38" grpId="0" animBg="1"/>
      <p:bldP spid="39" grpId="0" animBg="1"/>
      <p:bldP spid="22" grpId="0" animBg="1"/>
      <p:bldP spid="24" grpId="0" animBg="1"/>
      <p:bldP spid="26" grpId="0" animBg="1"/>
      <p:bldP spid="31" grpId="0" animBg="1"/>
      <p:bldP spid="41" grpId="0" animBg="1"/>
      <p:bldP spid="46" grpId="0" animBg="1"/>
      <p:bldP spid="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2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a) Alle </a:t>
            </a:r>
            <a:r>
              <a:rPr lang="de-DE" dirty="0"/>
              <a:t>Kosten sind nun gem. § 9 Abs. </a:t>
            </a:r>
            <a:r>
              <a:rPr lang="de-DE" smtClean="0"/>
              <a:t>3 </a:t>
            </a:r>
            <a:r>
              <a:rPr lang="de-DE" dirty="0"/>
              <a:t>Nr. 1 GKG fällig. Gem. § 28 Abs. 1 </a:t>
            </a:r>
            <a:r>
              <a:rPr lang="de-DE" dirty="0" err="1"/>
              <a:t>KostVfg</a:t>
            </a:r>
            <a:r>
              <a:rPr lang="de-DE" dirty="0"/>
              <a:t>. Ist</a:t>
            </a:r>
          </a:p>
          <a:p>
            <a:r>
              <a:rPr lang="de-DE" dirty="0"/>
              <a:t>	nunmehr eine neue Kostenrechnung die Schlusskostenrechnung, zu erstellen.</a:t>
            </a: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4" y="3462956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</a:t>
            </a:r>
            <a:r>
              <a:rPr lang="de-DE" dirty="0"/>
              <a:t>ist gem. § 29 Nr. 1 GKG </a:t>
            </a:r>
            <a:r>
              <a:rPr lang="de-DE" dirty="0" smtClean="0"/>
              <a:t>der Kläger als Entscheidungsschuldner.</a:t>
            </a:r>
            <a:endParaRPr lang="de-DE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4" y="4244800"/>
            <a:ext cx="10150979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Der </a:t>
            </a:r>
            <a:r>
              <a:rPr lang="de-DE" dirty="0"/>
              <a:t>von dem </a:t>
            </a:r>
            <a:r>
              <a:rPr lang="de-DE" dirty="0" smtClean="0"/>
              <a:t>Beklagten, </a:t>
            </a:r>
            <a:r>
              <a:rPr lang="de-DE" dirty="0"/>
              <a:t>als Antragsschuldner gem. § 22 I S.1 GKG, geleisteter </a:t>
            </a:r>
            <a:r>
              <a:rPr lang="de-DE" dirty="0" smtClean="0"/>
              <a:t>Vorschuss </a:t>
            </a:r>
            <a:r>
              <a:rPr lang="de-DE" dirty="0"/>
              <a:t>ist auf die zu </a:t>
            </a:r>
            <a:r>
              <a:rPr lang="de-DE" dirty="0" smtClean="0"/>
              <a:t>	Kosten des Klägers, </a:t>
            </a:r>
            <a:r>
              <a:rPr lang="de-DE" dirty="0"/>
              <a:t>im Rahmen der </a:t>
            </a:r>
            <a:r>
              <a:rPr lang="de-DE" dirty="0" err="1" smtClean="0"/>
              <a:t>Mithaft</a:t>
            </a:r>
            <a:r>
              <a:rPr lang="de-DE" dirty="0"/>
              <a:t>, zu </a:t>
            </a:r>
            <a:r>
              <a:rPr lang="de-DE" dirty="0" smtClean="0"/>
              <a:t>verrechnen</a:t>
            </a:r>
            <a:r>
              <a:rPr lang="de-DE" dirty="0"/>
              <a:t>. </a:t>
            </a:r>
          </a:p>
          <a:p>
            <a:r>
              <a:rPr lang="de-DE" dirty="0"/>
              <a:t>	Der offene Restbetrag wird im Wege </a:t>
            </a:r>
            <a:r>
              <a:rPr lang="de-DE" u="sng" dirty="0">
                <a:solidFill>
                  <a:srgbClr val="FF0000"/>
                </a:solidFill>
              </a:rPr>
              <a:t>der Sollstellung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/>
              <a:t>gem. §§ 4 Abs. 2, 15 Abs. 1 </a:t>
            </a:r>
          </a:p>
          <a:p>
            <a:r>
              <a:rPr lang="de-DE" dirty="0"/>
              <a:t>	und 25 </a:t>
            </a:r>
            <a:r>
              <a:rPr lang="de-DE" dirty="0" err="1"/>
              <a:t>KostVfg</a:t>
            </a:r>
            <a:r>
              <a:rPr lang="de-DE" dirty="0"/>
              <a:t> mit Kost23 von </a:t>
            </a:r>
            <a:r>
              <a:rPr lang="de-DE" dirty="0" smtClean="0"/>
              <a:t>Kläger erfordert</a:t>
            </a:r>
            <a:r>
              <a:rPr lang="de-DE" dirty="0"/>
              <a:t>.</a:t>
            </a:r>
          </a:p>
          <a:p>
            <a:endParaRPr lang="de-DE" dirty="0"/>
          </a:p>
        </p:txBody>
      </p:sp>
      <p:sp>
        <p:nvSpPr>
          <p:cNvPr id="13" name="Abgerundetes Rechteck 12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Ü016z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996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9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317</Words>
  <Application>Microsoft Office PowerPoint</Application>
  <PresentationFormat>Breitbild</PresentationFormat>
  <Paragraphs>97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MV Boli</vt:lpstr>
      <vt:lpstr>Times New Roman</vt:lpstr>
      <vt:lpstr>Office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31</cp:revision>
  <dcterms:created xsi:type="dcterms:W3CDTF">2023-07-24T07:26:55Z</dcterms:created>
  <dcterms:modified xsi:type="dcterms:W3CDTF">2024-03-15T09:34:34Z</dcterms:modified>
</cp:coreProperties>
</file>