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D200B3F0-A9BC-48CE-8EB6-ECE965069900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FFFF-3106-4DDB-AA62-0C80862170D6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38B7-AE95-4DC8-9A51-7A71F545B098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EC2B-8188-4AC2-9F0D-8D09C51D505A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B75E-944F-430B-BE5F-C69FA8823C04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E0DC7-7F53-471C-A711-B3DA6F2535F3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4C9D-4618-451D-80C1-6A376BB42AB4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D2318-CE40-42F6-962A-4C6D6CF697DB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6AC1-EB7F-4BEF-90D9-5764B50DAF8A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712A-F861-4AB0-A754-4F5A2033CD4B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07B7-F2DC-4B2C-B14D-58A9766807A2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483D-5CB4-4842-8F2F-05D5276ACF63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CE32E-9DC0-47C8-A657-48F5C3E4A10B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C0D-8C3A-4771-A43D-83937FC700D4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D2D6-FCC2-425A-A4A7-8058E8C01CB1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2683-E6E7-4CC3-9EEE-7854DD4F3545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0F81-B39D-4CBB-8BF3-5D6E395D0F72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64B320A-89BA-47B2-A525-92E8D10B06E4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94570" y="1526875"/>
            <a:ext cx="8825658" cy="1637366"/>
          </a:xfrm>
        </p:spPr>
        <p:txBody>
          <a:bodyPr/>
          <a:lstStyle/>
          <a:p>
            <a:r>
              <a:rPr lang="de-DE" b="1" dirty="0" smtClean="0"/>
              <a:t>Prozessvoraussetzungen </a:t>
            </a:r>
            <a:endParaRPr lang="de-DE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580626" y="3605842"/>
            <a:ext cx="6124755" cy="2032958"/>
          </a:xfrm>
        </p:spPr>
        <p:txBody>
          <a:bodyPr>
            <a:noAutofit/>
          </a:bodyPr>
          <a:lstStyle/>
          <a:p>
            <a:r>
              <a:rPr lang="de-DE" sz="2400" dirty="0" smtClean="0">
                <a:sym typeface="Wingdings" panose="05000000000000000000" pitchFamily="2" charset="2"/>
              </a:rPr>
              <a:t> </a:t>
            </a:r>
            <a:r>
              <a:rPr lang="de-DE" sz="2400" cap="none" dirty="0" smtClean="0">
                <a:sym typeface="Wingdings" panose="05000000000000000000" pitchFamily="2" charset="2"/>
              </a:rPr>
              <a:t>das Gericht betreffend </a:t>
            </a:r>
          </a:p>
          <a:p>
            <a:r>
              <a:rPr lang="de-DE" sz="2400" cap="none" dirty="0" smtClean="0">
                <a:sym typeface="Wingdings" panose="05000000000000000000" pitchFamily="2" charset="2"/>
              </a:rPr>
              <a:t> die Parteien betreffend</a:t>
            </a:r>
          </a:p>
          <a:p>
            <a:r>
              <a:rPr lang="de-DE" sz="2400" cap="none" dirty="0" smtClean="0">
                <a:sym typeface="Wingdings" panose="05000000000000000000" pitchFamily="2" charset="2"/>
              </a:rPr>
              <a:t> den Streitgegenstand betreffend  </a:t>
            </a:r>
            <a:endParaRPr lang="de-DE" sz="2400" cap="none" dirty="0"/>
          </a:p>
        </p:txBody>
      </p:sp>
    </p:spTree>
    <p:extLst>
      <p:ext uri="{BB962C8B-B14F-4D97-AF65-F5344CB8AC3E}">
        <p14:creationId xmlns:p14="http://schemas.microsoft.com/office/powerpoint/2010/main" val="395030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6596" y="947920"/>
            <a:ext cx="10170544" cy="728480"/>
          </a:xfrm>
        </p:spPr>
        <p:txBody>
          <a:bodyPr/>
          <a:lstStyle/>
          <a:p>
            <a:r>
              <a:rPr lang="de-DE" sz="2200" dirty="0"/>
              <a:t>Prozessvoraussetzungen</a:t>
            </a:r>
            <a:r>
              <a:rPr lang="de-DE" sz="2800" dirty="0"/>
              <a:t> – die </a:t>
            </a:r>
            <a:r>
              <a:rPr lang="de-DE" sz="2800" dirty="0" smtClean="0"/>
              <a:t>den Streitgegenstand </a:t>
            </a:r>
            <a:r>
              <a:rPr lang="de-DE" sz="2800" dirty="0"/>
              <a:t>betreffend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474453" y="2363637"/>
            <a:ext cx="1118846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/>
              <a:t>d</a:t>
            </a:r>
            <a:r>
              <a:rPr lang="de-DE" sz="3600" dirty="0" smtClean="0"/>
              <a:t>ie Sache darf noch nicht anderweitig anhängig sein </a:t>
            </a:r>
          </a:p>
          <a:p>
            <a:endParaRPr lang="de-DE" sz="1400" dirty="0" smtClean="0"/>
          </a:p>
        </p:txBody>
      </p:sp>
    </p:spTree>
    <p:extLst>
      <p:ext uri="{BB962C8B-B14F-4D97-AF65-F5344CB8AC3E}">
        <p14:creationId xmlns:p14="http://schemas.microsoft.com/office/powerpoint/2010/main" val="191030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6596" y="947920"/>
            <a:ext cx="10170544" cy="728480"/>
          </a:xfrm>
        </p:spPr>
        <p:txBody>
          <a:bodyPr/>
          <a:lstStyle/>
          <a:p>
            <a:r>
              <a:rPr lang="de-DE" sz="2200" dirty="0"/>
              <a:t>Prozessvoraussetzungen</a:t>
            </a:r>
            <a:r>
              <a:rPr lang="de-DE" sz="2800" dirty="0"/>
              <a:t> – die </a:t>
            </a:r>
            <a:r>
              <a:rPr lang="de-DE" sz="2800" dirty="0" smtClean="0"/>
              <a:t>den Streitgegenstand </a:t>
            </a:r>
            <a:r>
              <a:rPr lang="de-DE" sz="2800" dirty="0"/>
              <a:t>betreffend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474453" y="2363637"/>
            <a:ext cx="1118846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/>
              <a:t>d</a:t>
            </a:r>
            <a:r>
              <a:rPr lang="de-DE" sz="3600" dirty="0" smtClean="0"/>
              <a:t>ie Sache darf noch nicht anderweitig anhängig sein </a:t>
            </a:r>
          </a:p>
          <a:p>
            <a:endParaRPr lang="de-DE" sz="14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/>
              <a:t>d</a:t>
            </a:r>
            <a:r>
              <a:rPr lang="de-DE" sz="3600" dirty="0" smtClean="0"/>
              <a:t>ie Sache darf noch nicht mit materieller Rechtskraft entschieden sein </a:t>
            </a:r>
          </a:p>
          <a:p>
            <a:endParaRPr lang="de-DE" sz="1400" dirty="0" smtClean="0"/>
          </a:p>
        </p:txBody>
      </p:sp>
    </p:spTree>
    <p:extLst>
      <p:ext uri="{BB962C8B-B14F-4D97-AF65-F5344CB8AC3E}">
        <p14:creationId xmlns:p14="http://schemas.microsoft.com/office/powerpoint/2010/main" val="201429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6596" y="947920"/>
            <a:ext cx="10170544" cy="728480"/>
          </a:xfrm>
        </p:spPr>
        <p:txBody>
          <a:bodyPr/>
          <a:lstStyle/>
          <a:p>
            <a:r>
              <a:rPr lang="de-DE" sz="2200" dirty="0"/>
              <a:t>Prozessvoraussetzungen</a:t>
            </a:r>
            <a:r>
              <a:rPr lang="de-DE" sz="2800" dirty="0"/>
              <a:t> – die </a:t>
            </a:r>
            <a:r>
              <a:rPr lang="de-DE" sz="2800" dirty="0" smtClean="0"/>
              <a:t>den Streitgegenstand </a:t>
            </a:r>
            <a:r>
              <a:rPr lang="de-DE" sz="2800" dirty="0"/>
              <a:t>betreffend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474453" y="2363637"/>
            <a:ext cx="1118846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/>
              <a:t>d</a:t>
            </a:r>
            <a:r>
              <a:rPr lang="de-DE" sz="3600" dirty="0" smtClean="0"/>
              <a:t>ie Sache darf noch nicht anderweitig anhängig sein </a:t>
            </a:r>
          </a:p>
          <a:p>
            <a:endParaRPr lang="de-DE" sz="14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/>
              <a:t>d</a:t>
            </a:r>
            <a:r>
              <a:rPr lang="de-DE" sz="3600" dirty="0" smtClean="0"/>
              <a:t>ie Sache darf noch nicht mit materieller Rechtskraft entschieden sein </a:t>
            </a:r>
          </a:p>
          <a:p>
            <a:endParaRPr lang="de-DE" sz="14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 smtClean="0"/>
              <a:t>Rechtsschutzbedürfnis</a:t>
            </a:r>
          </a:p>
          <a:p>
            <a:endParaRPr lang="de-DE" sz="1400" dirty="0" smtClean="0"/>
          </a:p>
        </p:txBody>
      </p:sp>
    </p:spTree>
    <p:extLst>
      <p:ext uri="{BB962C8B-B14F-4D97-AF65-F5344CB8AC3E}">
        <p14:creationId xmlns:p14="http://schemas.microsoft.com/office/powerpoint/2010/main" val="19604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6596" y="947920"/>
            <a:ext cx="10170544" cy="728480"/>
          </a:xfrm>
        </p:spPr>
        <p:txBody>
          <a:bodyPr/>
          <a:lstStyle/>
          <a:p>
            <a:r>
              <a:rPr lang="de-DE" sz="2200" dirty="0"/>
              <a:t>Prozessvoraussetzungen</a:t>
            </a:r>
            <a:r>
              <a:rPr lang="de-DE" sz="2800" dirty="0"/>
              <a:t> – die </a:t>
            </a:r>
            <a:r>
              <a:rPr lang="de-DE" sz="2800" dirty="0" smtClean="0"/>
              <a:t>den Streitgegenstand </a:t>
            </a:r>
            <a:r>
              <a:rPr lang="de-DE" sz="2800" dirty="0"/>
              <a:t>betreffend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474453" y="2363637"/>
            <a:ext cx="1118846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/>
              <a:t>d</a:t>
            </a:r>
            <a:r>
              <a:rPr lang="de-DE" sz="3600" dirty="0" smtClean="0"/>
              <a:t>ie Sache darf noch nicht anderweitig anhängig sein </a:t>
            </a:r>
          </a:p>
          <a:p>
            <a:endParaRPr lang="de-DE" sz="14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/>
              <a:t>d</a:t>
            </a:r>
            <a:r>
              <a:rPr lang="de-DE" sz="3600" dirty="0" smtClean="0"/>
              <a:t>ie Sache darf noch nicht mit materieller Rechtskraft entschieden sein </a:t>
            </a:r>
          </a:p>
          <a:p>
            <a:endParaRPr lang="de-DE" sz="14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 smtClean="0"/>
              <a:t>Rechtsschutzbedürfnis</a:t>
            </a:r>
          </a:p>
          <a:p>
            <a:endParaRPr lang="de-DE" sz="14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 smtClean="0"/>
              <a:t>ordnungsgemäße Klageschrift 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177742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6596" y="947920"/>
            <a:ext cx="10170544" cy="728480"/>
          </a:xfrm>
        </p:spPr>
        <p:txBody>
          <a:bodyPr/>
          <a:lstStyle/>
          <a:p>
            <a:r>
              <a:rPr lang="de-DE" sz="2200" dirty="0"/>
              <a:t>Prozessvoraussetzungen</a:t>
            </a:r>
            <a:r>
              <a:rPr lang="de-DE" sz="2800" dirty="0"/>
              <a:t> – die </a:t>
            </a:r>
            <a:r>
              <a:rPr lang="de-DE" sz="2800" dirty="0" smtClean="0"/>
              <a:t>den Streitgegenstand </a:t>
            </a:r>
            <a:r>
              <a:rPr lang="de-DE" sz="2800" dirty="0"/>
              <a:t>betreffend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474453" y="2363637"/>
            <a:ext cx="1118846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/>
              <a:t>d</a:t>
            </a:r>
            <a:r>
              <a:rPr lang="de-DE" sz="3600" dirty="0" smtClean="0"/>
              <a:t>ie Sache darf noch nicht anderweitig anhängig sein </a:t>
            </a:r>
          </a:p>
          <a:p>
            <a:endParaRPr lang="de-DE" sz="14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/>
              <a:t>d</a:t>
            </a:r>
            <a:r>
              <a:rPr lang="de-DE" sz="3600" dirty="0" smtClean="0"/>
              <a:t>ie Sache darf noch nicht mit materieller Rechtskraft entschieden sein </a:t>
            </a:r>
          </a:p>
          <a:p>
            <a:endParaRPr lang="de-DE" sz="14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 smtClean="0"/>
              <a:t>Rechtsschutzbedürfnis</a:t>
            </a:r>
          </a:p>
          <a:p>
            <a:endParaRPr lang="de-DE" sz="14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 smtClean="0"/>
              <a:t>ordnungsgemäße Klageschrift 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183091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5992" y="947920"/>
            <a:ext cx="9506310" cy="728480"/>
          </a:xfrm>
        </p:spPr>
        <p:txBody>
          <a:bodyPr/>
          <a:lstStyle/>
          <a:p>
            <a:r>
              <a:rPr lang="de-DE" sz="2400" dirty="0" smtClean="0"/>
              <a:t>Prozessvoraussetzungen</a:t>
            </a:r>
            <a:r>
              <a:rPr lang="de-DE" dirty="0" smtClean="0"/>
              <a:t> – das Gericht betreffend 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362310" y="2786332"/>
            <a:ext cx="1131785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 smtClean="0">
                <a:cs typeface="Arial" panose="020B0604020202020204" pitchFamily="34" charset="0"/>
              </a:rPr>
              <a:t>Parteien </a:t>
            </a:r>
            <a:r>
              <a:rPr lang="de-DE" sz="3600" dirty="0">
                <a:cs typeface="Arial" panose="020B0604020202020204" pitchFamily="34" charset="0"/>
              </a:rPr>
              <a:t>müssen der deutschen Gerichtsbarkeit </a:t>
            </a:r>
            <a:r>
              <a:rPr lang="de-DE" sz="3600" dirty="0" smtClean="0">
                <a:cs typeface="Arial" panose="020B0604020202020204" pitchFamily="34" charset="0"/>
              </a:rPr>
              <a:t>unterworfen sein</a:t>
            </a:r>
          </a:p>
          <a:p>
            <a:endParaRPr lang="de-DE" sz="20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82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5992" y="947920"/>
            <a:ext cx="9506310" cy="728480"/>
          </a:xfrm>
        </p:spPr>
        <p:txBody>
          <a:bodyPr/>
          <a:lstStyle/>
          <a:p>
            <a:r>
              <a:rPr lang="de-DE" sz="2400" dirty="0" smtClean="0"/>
              <a:t>Prozessvoraussetzungen</a:t>
            </a:r>
            <a:r>
              <a:rPr lang="de-DE" dirty="0" smtClean="0"/>
              <a:t> – das Gericht betreffend 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362310" y="2786332"/>
            <a:ext cx="1131785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 smtClean="0">
                <a:cs typeface="Arial" panose="020B0604020202020204" pitchFamily="34" charset="0"/>
              </a:rPr>
              <a:t>Parteien </a:t>
            </a:r>
            <a:r>
              <a:rPr lang="de-DE" sz="3600" dirty="0">
                <a:cs typeface="Arial" panose="020B0604020202020204" pitchFamily="34" charset="0"/>
              </a:rPr>
              <a:t>müssen der deutschen Gerichtsbarkeit unterworfen </a:t>
            </a:r>
            <a:r>
              <a:rPr lang="de-DE" sz="3600" dirty="0" smtClean="0">
                <a:cs typeface="Arial" panose="020B0604020202020204" pitchFamily="34" charset="0"/>
              </a:rPr>
              <a:t>sein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de-DE" sz="2000" dirty="0">
              <a:cs typeface="Arial" panose="020B060402020202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>
                <a:cs typeface="Arial" panose="020B0604020202020204" pitchFamily="34" charset="0"/>
              </a:rPr>
              <a:t>Zulässigkeit des ordentlichen Rechtsweges </a:t>
            </a:r>
            <a:br>
              <a:rPr lang="de-DE" sz="3600" dirty="0">
                <a:cs typeface="Arial" panose="020B0604020202020204" pitchFamily="34" charset="0"/>
              </a:rPr>
            </a:br>
            <a:r>
              <a:rPr lang="de-DE" sz="3600" dirty="0">
                <a:cs typeface="Arial" panose="020B0604020202020204" pitchFamily="34" charset="0"/>
              </a:rPr>
              <a:t>(§ 12 </a:t>
            </a:r>
            <a:r>
              <a:rPr lang="de-DE" sz="3600" dirty="0" smtClean="0">
                <a:cs typeface="Arial" panose="020B0604020202020204" pitchFamily="34" charset="0"/>
              </a:rPr>
              <a:t>GVG)</a:t>
            </a:r>
          </a:p>
          <a:p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52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5992" y="947920"/>
            <a:ext cx="9506310" cy="728480"/>
          </a:xfrm>
        </p:spPr>
        <p:txBody>
          <a:bodyPr/>
          <a:lstStyle/>
          <a:p>
            <a:r>
              <a:rPr lang="de-DE" sz="2400" dirty="0" smtClean="0"/>
              <a:t>Prozessvoraussetzungen</a:t>
            </a:r>
            <a:r>
              <a:rPr lang="de-DE" dirty="0" smtClean="0"/>
              <a:t> – das Gericht betreffend 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362310" y="2786332"/>
            <a:ext cx="1131785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 smtClean="0">
                <a:cs typeface="Arial" panose="020B0604020202020204" pitchFamily="34" charset="0"/>
              </a:rPr>
              <a:t>Parteien </a:t>
            </a:r>
            <a:r>
              <a:rPr lang="de-DE" sz="3600" dirty="0">
                <a:cs typeface="Arial" panose="020B0604020202020204" pitchFamily="34" charset="0"/>
              </a:rPr>
              <a:t>müssen der deutschen Gerichtsbarkeit unterworfen </a:t>
            </a:r>
            <a:r>
              <a:rPr lang="de-DE" sz="3600" dirty="0" smtClean="0">
                <a:cs typeface="Arial" panose="020B0604020202020204" pitchFamily="34" charset="0"/>
              </a:rPr>
              <a:t>sein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de-DE" sz="2000" dirty="0">
              <a:cs typeface="Arial" panose="020B060402020202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>
                <a:cs typeface="Arial" panose="020B0604020202020204" pitchFamily="34" charset="0"/>
              </a:rPr>
              <a:t>Zulässigkeit des ordentlichen Rechtsweges </a:t>
            </a:r>
            <a:br>
              <a:rPr lang="de-DE" sz="3600" dirty="0">
                <a:cs typeface="Arial" panose="020B0604020202020204" pitchFamily="34" charset="0"/>
              </a:rPr>
            </a:br>
            <a:r>
              <a:rPr lang="de-DE" sz="3600" dirty="0">
                <a:cs typeface="Arial" panose="020B0604020202020204" pitchFamily="34" charset="0"/>
              </a:rPr>
              <a:t>(§ 12 GVG</a:t>
            </a:r>
            <a:r>
              <a:rPr lang="de-DE" sz="3600" dirty="0" smtClean="0">
                <a:cs typeface="Arial" panose="020B0604020202020204" pitchFamily="34" charset="0"/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 smtClean="0">
                <a:cs typeface="Arial" panose="020B0604020202020204" pitchFamily="34" charset="0"/>
              </a:rPr>
              <a:t>örtliche</a:t>
            </a:r>
            <a:r>
              <a:rPr lang="de-DE" sz="3600" dirty="0">
                <a:cs typeface="Arial" panose="020B0604020202020204" pitchFamily="34" charset="0"/>
              </a:rPr>
              <a:t>, sachliche und funktionelle </a:t>
            </a:r>
            <a:r>
              <a:rPr lang="de-DE" sz="3600" dirty="0" smtClean="0">
                <a:cs typeface="Arial" panose="020B0604020202020204" pitchFamily="34" charset="0"/>
              </a:rPr>
              <a:t>Zuständigkeit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97244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608" y="947920"/>
            <a:ext cx="9661584" cy="728480"/>
          </a:xfrm>
        </p:spPr>
        <p:txBody>
          <a:bodyPr/>
          <a:lstStyle/>
          <a:p>
            <a:r>
              <a:rPr lang="de-DE" sz="2400" dirty="0"/>
              <a:t>Prozessvoraussetzungen</a:t>
            </a:r>
            <a:r>
              <a:rPr lang="de-DE" dirty="0"/>
              <a:t> – </a:t>
            </a:r>
            <a:r>
              <a:rPr lang="de-DE" dirty="0" smtClean="0"/>
              <a:t>die Parteien </a:t>
            </a:r>
            <a:r>
              <a:rPr lang="de-DE" dirty="0"/>
              <a:t>betreffend 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655608" y="2553418"/>
            <a:ext cx="1086065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 smtClean="0"/>
              <a:t>Kläger und Beklagter</a:t>
            </a:r>
          </a:p>
          <a:p>
            <a:endParaRPr lang="de-DE" sz="1400" dirty="0" smtClean="0"/>
          </a:p>
        </p:txBody>
      </p:sp>
    </p:spTree>
    <p:extLst>
      <p:ext uri="{BB962C8B-B14F-4D97-AF65-F5344CB8AC3E}">
        <p14:creationId xmlns:p14="http://schemas.microsoft.com/office/powerpoint/2010/main" val="397051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608" y="947920"/>
            <a:ext cx="9661584" cy="728480"/>
          </a:xfrm>
        </p:spPr>
        <p:txBody>
          <a:bodyPr/>
          <a:lstStyle/>
          <a:p>
            <a:r>
              <a:rPr lang="de-DE" sz="2400" dirty="0"/>
              <a:t>Prozessvoraussetzungen</a:t>
            </a:r>
            <a:r>
              <a:rPr lang="de-DE" dirty="0"/>
              <a:t> – </a:t>
            </a:r>
            <a:r>
              <a:rPr lang="de-DE" dirty="0" smtClean="0"/>
              <a:t>die Parteien </a:t>
            </a:r>
            <a:r>
              <a:rPr lang="de-DE" dirty="0"/>
              <a:t>betreffend 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655608" y="2553418"/>
            <a:ext cx="1086065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 smtClean="0"/>
              <a:t>Kläger und Beklagter</a:t>
            </a:r>
          </a:p>
          <a:p>
            <a:endParaRPr lang="de-DE" sz="14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 smtClean="0"/>
              <a:t>Parteifähigkeit</a:t>
            </a:r>
          </a:p>
          <a:p>
            <a:endParaRPr lang="de-DE" sz="1400" dirty="0" smtClean="0"/>
          </a:p>
        </p:txBody>
      </p:sp>
    </p:spTree>
    <p:extLst>
      <p:ext uri="{BB962C8B-B14F-4D97-AF65-F5344CB8AC3E}">
        <p14:creationId xmlns:p14="http://schemas.microsoft.com/office/powerpoint/2010/main" val="82013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608" y="947920"/>
            <a:ext cx="9661584" cy="728480"/>
          </a:xfrm>
        </p:spPr>
        <p:txBody>
          <a:bodyPr/>
          <a:lstStyle/>
          <a:p>
            <a:r>
              <a:rPr lang="de-DE" sz="2400" dirty="0"/>
              <a:t>Prozessvoraussetzungen</a:t>
            </a:r>
            <a:r>
              <a:rPr lang="de-DE" dirty="0"/>
              <a:t> – </a:t>
            </a:r>
            <a:r>
              <a:rPr lang="de-DE" dirty="0" smtClean="0"/>
              <a:t>die Parteien </a:t>
            </a:r>
            <a:r>
              <a:rPr lang="de-DE" dirty="0"/>
              <a:t>betreffend 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655608" y="2553418"/>
            <a:ext cx="1086065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 smtClean="0"/>
              <a:t>Kläger und Beklagter</a:t>
            </a:r>
          </a:p>
          <a:p>
            <a:endParaRPr lang="de-DE" sz="14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 smtClean="0"/>
              <a:t>Parteifähigkeit</a:t>
            </a:r>
          </a:p>
          <a:p>
            <a:endParaRPr lang="de-DE" sz="14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 smtClean="0"/>
              <a:t>Rechtsfähigkeit</a:t>
            </a:r>
          </a:p>
          <a:p>
            <a:endParaRPr lang="de-DE" sz="1400" dirty="0" smtClean="0"/>
          </a:p>
        </p:txBody>
      </p:sp>
    </p:spTree>
    <p:extLst>
      <p:ext uri="{BB962C8B-B14F-4D97-AF65-F5344CB8AC3E}">
        <p14:creationId xmlns:p14="http://schemas.microsoft.com/office/powerpoint/2010/main" val="212646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608" y="947920"/>
            <a:ext cx="9661584" cy="728480"/>
          </a:xfrm>
        </p:spPr>
        <p:txBody>
          <a:bodyPr/>
          <a:lstStyle/>
          <a:p>
            <a:r>
              <a:rPr lang="de-DE" sz="2400" dirty="0"/>
              <a:t>Prozessvoraussetzungen</a:t>
            </a:r>
            <a:r>
              <a:rPr lang="de-DE" dirty="0"/>
              <a:t> – </a:t>
            </a:r>
            <a:r>
              <a:rPr lang="de-DE" dirty="0" smtClean="0"/>
              <a:t>die Parteien </a:t>
            </a:r>
            <a:r>
              <a:rPr lang="de-DE" dirty="0"/>
              <a:t>betreffend 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655608" y="2553418"/>
            <a:ext cx="108606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 smtClean="0"/>
              <a:t>Kläger und Beklagter</a:t>
            </a:r>
          </a:p>
          <a:p>
            <a:endParaRPr lang="de-DE" sz="14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 smtClean="0"/>
              <a:t>Parteifähigkeit</a:t>
            </a:r>
          </a:p>
          <a:p>
            <a:endParaRPr lang="de-DE" sz="14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 smtClean="0"/>
              <a:t>Rechtsfähigkeit</a:t>
            </a:r>
          </a:p>
          <a:p>
            <a:endParaRPr lang="de-DE" sz="14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 smtClean="0"/>
              <a:t>Prozessfähigkeit</a:t>
            </a:r>
          </a:p>
          <a:p>
            <a:endParaRPr lang="de-DE" sz="1400" dirty="0" smtClean="0"/>
          </a:p>
        </p:txBody>
      </p:sp>
    </p:spTree>
    <p:extLst>
      <p:ext uri="{BB962C8B-B14F-4D97-AF65-F5344CB8AC3E}">
        <p14:creationId xmlns:p14="http://schemas.microsoft.com/office/powerpoint/2010/main" val="234550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608" y="947920"/>
            <a:ext cx="9661584" cy="728480"/>
          </a:xfrm>
        </p:spPr>
        <p:txBody>
          <a:bodyPr/>
          <a:lstStyle/>
          <a:p>
            <a:r>
              <a:rPr lang="de-DE" sz="2400" dirty="0"/>
              <a:t>Prozessvoraussetzungen</a:t>
            </a:r>
            <a:r>
              <a:rPr lang="de-DE" dirty="0"/>
              <a:t> – </a:t>
            </a:r>
            <a:r>
              <a:rPr lang="de-DE" dirty="0" smtClean="0"/>
              <a:t>die Parteien </a:t>
            </a:r>
            <a:r>
              <a:rPr lang="de-DE" dirty="0"/>
              <a:t>betreffend 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655608" y="2553418"/>
            <a:ext cx="10860656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 smtClean="0"/>
              <a:t>Kläger und Beklagter</a:t>
            </a:r>
          </a:p>
          <a:p>
            <a:endParaRPr lang="de-DE" sz="14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 smtClean="0"/>
              <a:t>Parteifähigkeit</a:t>
            </a:r>
          </a:p>
          <a:p>
            <a:endParaRPr lang="de-DE" sz="14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 smtClean="0"/>
              <a:t>Rechtsfähigkeit</a:t>
            </a:r>
          </a:p>
          <a:p>
            <a:endParaRPr lang="de-DE" sz="14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 smtClean="0"/>
              <a:t>Prozessfähigkeit</a:t>
            </a:r>
          </a:p>
          <a:p>
            <a:endParaRPr lang="de-DE" sz="14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 smtClean="0"/>
              <a:t>Postulationsfähigkeit 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297229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-Sitzungssaal">
  <a:themeElements>
    <a:clrScheme name="Ion Boardroom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240</Words>
  <Application>Microsoft Office PowerPoint</Application>
  <PresentationFormat>Breitbild</PresentationFormat>
  <Paragraphs>74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9" baseType="lpstr">
      <vt:lpstr>Arial</vt:lpstr>
      <vt:lpstr>Century Gothic</vt:lpstr>
      <vt:lpstr>Wingdings</vt:lpstr>
      <vt:lpstr>Wingdings 3</vt:lpstr>
      <vt:lpstr>Ion-Sitzungssaal</vt:lpstr>
      <vt:lpstr>Prozessvoraussetzungen </vt:lpstr>
      <vt:lpstr>Prozessvoraussetzungen – das Gericht betreffend </vt:lpstr>
      <vt:lpstr>Prozessvoraussetzungen – das Gericht betreffend </vt:lpstr>
      <vt:lpstr>Prozessvoraussetzungen – das Gericht betreffend </vt:lpstr>
      <vt:lpstr>Prozessvoraussetzungen – die Parteien betreffend </vt:lpstr>
      <vt:lpstr>Prozessvoraussetzungen – die Parteien betreffend </vt:lpstr>
      <vt:lpstr>Prozessvoraussetzungen – die Parteien betreffend </vt:lpstr>
      <vt:lpstr>Prozessvoraussetzungen – die Parteien betreffend </vt:lpstr>
      <vt:lpstr>Prozessvoraussetzungen – die Parteien betreffend </vt:lpstr>
      <vt:lpstr>Prozessvoraussetzungen – die den Streitgegenstand betreffend </vt:lpstr>
      <vt:lpstr>Prozessvoraussetzungen – die den Streitgegenstand betreffend </vt:lpstr>
      <vt:lpstr>Prozessvoraussetzungen – die den Streitgegenstand betreffend </vt:lpstr>
      <vt:lpstr>Prozessvoraussetzungen – die den Streitgegenstand betreffend </vt:lpstr>
      <vt:lpstr>Prozessvoraussetzungen – die den Streitgegenstand betreffend 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Prozessvoraussetzungen </dc:title>
  <dc:creator>Dittrich, Katja</dc:creator>
  <cp:lastModifiedBy>Dittrich, Katja</cp:lastModifiedBy>
  <cp:revision>6</cp:revision>
  <dcterms:created xsi:type="dcterms:W3CDTF">2021-01-28T12:07:47Z</dcterms:created>
  <dcterms:modified xsi:type="dcterms:W3CDTF">2021-01-28T12:38:05Z</dcterms:modified>
</cp:coreProperties>
</file>