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4570" y="1526875"/>
            <a:ext cx="8825658" cy="1637366"/>
          </a:xfrm>
        </p:spPr>
        <p:txBody>
          <a:bodyPr/>
          <a:lstStyle/>
          <a:p>
            <a:r>
              <a:rPr lang="de-DE" b="1" dirty="0" smtClean="0"/>
              <a:t>Prozessvoraussetzungen 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80626" y="3605842"/>
            <a:ext cx="6124755" cy="2032958"/>
          </a:xfrm>
        </p:spPr>
        <p:txBody>
          <a:bodyPr>
            <a:noAutofit/>
          </a:bodyPr>
          <a:lstStyle/>
          <a:p>
            <a:r>
              <a:rPr lang="de-DE" sz="2400" dirty="0" smtClean="0">
                <a:sym typeface="Wingdings" panose="05000000000000000000" pitchFamily="2" charset="2"/>
              </a:rPr>
              <a:t> </a:t>
            </a:r>
            <a:r>
              <a:rPr lang="de-DE" sz="2400" cap="none" dirty="0" smtClean="0">
                <a:sym typeface="Wingdings" panose="05000000000000000000" pitchFamily="2" charset="2"/>
              </a:rPr>
              <a:t>das Gericht betreffend </a:t>
            </a:r>
          </a:p>
          <a:p>
            <a:r>
              <a:rPr lang="de-DE" sz="2400" cap="none" dirty="0" smtClean="0">
                <a:sym typeface="Wingdings" panose="05000000000000000000" pitchFamily="2" charset="2"/>
              </a:rPr>
              <a:t> die Parteien betreffend</a:t>
            </a:r>
          </a:p>
          <a:p>
            <a:r>
              <a:rPr lang="de-DE" sz="2400" cap="none" dirty="0" smtClean="0">
                <a:sym typeface="Wingdings" panose="05000000000000000000" pitchFamily="2" charset="2"/>
              </a:rPr>
              <a:t> den Streitgegenstand betreffend  </a:t>
            </a:r>
            <a:endParaRPr lang="de-DE" sz="2400" cap="none" dirty="0"/>
          </a:p>
        </p:txBody>
      </p:sp>
    </p:spTree>
    <p:extLst>
      <p:ext uri="{BB962C8B-B14F-4D97-AF65-F5344CB8AC3E}">
        <p14:creationId xmlns:p14="http://schemas.microsoft.com/office/powerpoint/2010/main" val="395030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6596" y="947920"/>
            <a:ext cx="10170544" cy="728480"/>
          </a:xfrm>
        </p:spPr>
        <p:txBody>
          <a:bodyPr/>
          <a:lstStyle/>
          <a:p>
            <a:r>
              <a:rPr lang="de-DE" sz="2200" dirty="0"/>
              <a:t>Prozessvoraussetzungen</a:t>
            </a:r>
            <a:r>
              <a:rPr lang="de-DE" sz="2800" dirty="0"/>
              <a:t> – die </a:t>
            </a:r>
            <a:r>
              <a:rPr lang="de-DE" sz="2800" dirty="0" smtClean="0"/>
              <a:t>den Streitgegenstand </a:t>
            </a:r>
            <a:r>
              <a:rPr lang="de-DE" sz="2800" dirty="0"/>
              <a:t>betreffend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74453" y="2363637"/>
            <a:ext cx="1118846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/>
              <a:t>d</a:t>
            </a:r>
            <a:r>
              <a:rPr lang="de-DE" sz="3600" dirty="0" smtClean="0"/>
              <a:t>ie Sache darf noch nicht anderweitig anhängig sein </a:t>
            </a:r>
          </a:p>
          <a:p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191030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6596" y="947920"/>
            <a:ext cx="10170544" cy="728480"/>
          </a:xfrm>
        </p:spPr>
        <p:txBody>
          <a:bodyPr/>
          <a:lstStyle/>
          <a:p>
            <a:r>
              <a:rPr lang="de-DE" sz="2200" dirty="0"/>
              <a:t>Prozessvoraussetzungen</a:t>
            </a:r>
            <a:r>
              <a:rPr lang="de-DE" sz="2800" dirty="0"/>
              <a:t> – die </a:t>
            </a:r>
            <a:r>
              <a:rPr lang="de-DE" sz="2800" dirty="0" smtClean="0"/>
              <a:t>den Streitgegenstand </a:t>
            </a:r>
            <a:r>
              <a:rPr lang="de-DE" sz="2800" dirty="0"/>
              <a:t>betreffend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74453" y="2363637"/>
            <a:ext cx="1118846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/>
              <a:t>d</a:t>
            </a:r>
            <a:r>
              <a:rPr lang="de-DE" sz="3600" dirty="0" smtClean="0"/>
              <a:t>ie Sache darf noch nicht anderweitig anhängig sein 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/>
              <a:t>d</a:t>
            </a:r>
            <a:r>
              <a:rPr lang="de-DE" sz="3600" dirty="0" smtClean="0"/>
              <a:t>ie Sache darf noch nicht mit materieller Rechtskraft entschieden sein </a:t>
            </a:r>
          </a:p>
          <a:p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20142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6596" y="947920"/>
            <a:ext cx="10170544" cy="728480"/>
          </a:xfrm>
        </p:spPr>
        <p:txBody>
          <a:bodyPr/>
          <a:lstStyle/>
          <a:p>
            <a:r>
              <a:rPr lang="de-DE" sz="2200" dirty="0"/>
              <a:t>Prozessvoraussetzungen</a:t>
            </a:r>
            <a:r>
              <a:rPr lang="de-DE" sz="2800" dirty="0"/>
              <a:t> – die </a:t>
            </a:r>
            <a:r>
              <a:rPr lang="de-DE" sz="2800" dirty="0" smtClean="0"/>
              <a:t>den Streitgegenstand </a:t>
            </a:r>
            <a:r>
              <a:rPr lang="de-DE" sz="2800" dirty="0"/>
              <a:t>betreffend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74453" y="2363637"/>
            <a:ext cx="111884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/>
              <a:t>d</a:t>
            </a:r>
            <a:r>
              <a:rPr lang="de-DE" sz="3600" dirty="0" smtClean="0"/>
              <a:t>ie Sache darf noch nicht anderweitig anhängig sein 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/>
              <a:t>d</a:t>
            </a:r>
            <a:r>
              <a:rPr lang="de-DE" sz="3600" dirty="0" smtClean="0"/>
              <a:t>ie Sache darf noch nicht mit materieller Rechtskraft entschieden sein 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Rechtsschutzbedürfnis</a:t>
            </a:r>
          </a:p>
          <a:p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19604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6596" y="947920"/>
            <a:ext cx="10170544" cy="728480"/>
          </a:xfrm>
        </p:spPr>
        <p:txBody>
          <a:bodyPr/>
          <a:lstStyle/>
          <a:p>
            <a:r>
              <a:rPr lang="de-DE" sz="2200" dirty="0"/>
              <a:t>Prozessvoraussetzungen</a:t>
            </a:r>
            <a:r>
              <a:rPr lang="de-DE" sz="2800" dirty="0"/>
              <a:t> – die </a:t>
            </a:r>
            <a:r>
              <a:rPr lang="de-DE" sz="2800" dirty="0" smtClean="0"/>
              <a:t>den Streitgegenstand </a:t>
            </a:r>
            <a:r>
              <a:rPr lang="de-DE" sz="2800" dirty="0"/>
              <a:t>betreffend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74453" y="2363637"/>
            <a:ext cx="1118846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/>
              <a:t>d</a:t>
            </a:r>
            <a:r>
              <a:rPr lang="de-DE" sz="3600" dirty="0" smtClean="0"/>
              <a:t>ie Sache darf noch nicht anderweitig anhängig sein 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/>
              <a:t>d</a:t>
            </a:r>
            <a:r>
              <a:rPr lang="de-DE" sz="3600" dirty="0" smtClean="0"/>
              <a:t>ie Sache darf noch nicht mit materieller Rechtskraft entschieden sein 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Rechtsschutzbedürfnis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ordnungsgemäße Klageschrift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77742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6596" y="947920"/>
            <a:ext cx="10170544" cy="728480"/>
          </a:xfrm>
        </p:spPr>
        <p:txBody>
          <a:bodyPr/>
          <a:lstStyle/>
          <a:p>
            <a:r>
              <a:rPr lang="de-DE" sz="2200" dirty="0"/>
              <a:t>Prozessvoraussetzungen</a:t>
            </a:r>
            <a:r>
              <a:rPr lang="de-DE" sz="2800" dirty="0"/>
              <a:t> – die </a:t>
            </a:r>
            <a:r>
              <a:rPr lang="de-DE" sz="2800" dirty="0" smtClean="0"/>
              <a:t>den Streitgegenstand </a:t>
            </a:r>
            <a:r>
              <a:rPr lang="de-DE" sz="2800" dirty="0"/>
              <a:t>betreffend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74453" y="2363637"/>
            <a:ext cx="1118846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/>
              <a:t>d</a:t>
            </a:r>
            <a:r>
              <a:rPr lang="de-DE" sz="3600" dirty="0" smtClean="0"/>
              <a:t>ie Sache darf noch nicht anderweitig anhängig sein 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/>
              <a:t>d</a:t>
            </a:r>
            <a:r>
              <a:rPr lang="de-DE" sz="3600" dirty="0" smtClean="0"/>
              <a:t>ie Sache darf noch nicht mit materieller Rechtskraft entschieden sein 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Rechtsschutzbedürfnis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ordnungsgemäße Klageschrift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83091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992" y="947920"/>
            <a:ext cx="9506310" cy="728480"/>
          </a:xfrm>
        </p:spPr>
        <p:txBody>
          <a:bodyPr/>
          <a:lstStyle/>
          <a:p>
            <a:r>
              <a:rPr lang="de-DE" sz="2400" dirty="0" smtClean="0"/>
              <a:t>Prozessvoraussetzungen</a:t>
            </a:r>
            <a:r>
              <a:rPr lang="de-DE" dirty="0" smtClean="0"/>
              <a:t> – das Gericht betreffend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62310" y="2786332"/>
            <a:ext cx="113178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>
                <a:cs typeface="Arial" panose="020B0604020202020204" pitchFamily="34" charset="0"/>
              </a:rPr>
              <a:t>Parteien </a:t>
            </a:r>
            <a:r>
              <a:rPr lang="de-DE" sz="3600" dirty="0">
                <a:cs typeface="Arial" panose="020B0604020202020204" pitchFamily="34" charset="0"/>
              </a:rPr>
              <a:t>müssen der deutschen Gerichtsbarkeit </a:t>
            </a:r>
            <a:r>
              <a:rPr lang="de-DE" sz="3600" dirty="0" smtClean="0">
                <a:cs typeface="Arial" panose="020B0604020202020204" pitchFamily="34" charset="0"/>
              </a:rPr>
              <a:t>unterworfen sein</a:t>
            </a:r>
          </a:p>
          <a:p>
            <a:endParaRPr lang="de-DE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2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992" y="947920"/>
            <a:ext cx="9506310" cy="728480"/>
          </a:xfrm>
        </p:spPr>
        <p:txBody>
          <a:bodyPr/>
          <a:lstStyle/>
          <a:p>
            <a:r>
              <a:rPr lang="de-DE" sz="2400" dirty="0" smtClean="0"/>
              <a:t>Prozessvoraussetzungen</a:t>
            </a:r>
            <a:r>
              <a:rPr lang="de-DE" dirty="0" smtClean="0"/>
              <a:t> – das Gericht betreffend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62310" y="2786332"/>
            <a:ext cx="113178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>
                <a:cs typeface="Arial" panose="020B0604020202020204" pitchFamily="34" charset="0"/>
              </a:rPr>
              <a:t>Parteien </a:t>
            </a:r>
            <a:r>
              <a:rPr lang="de-DE" sz="3600" dirty="0">
                <a:cs typeface="Arial" panose="020B0604020202020204" pitchFamily="34" charset="0"/>
              </a:rPr>
              <a:t>müssen der deutschen Gerichtsbarkeit unterworfen </a:t>
            </a:r>
            <a:r>
              <a:rPr lang="de-DE" sz="3600" dirty="0" smtClean="0">
                <a:cs typeface="Arial" panose="020B0604020202020204" pitchFamily="34" charset="0"/>
              </a:rPr>
              <a:t>sein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2000" dirty="0"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>
                <a:cs typeface="Arial" panose="020B0604020202020204" pitchFamily="34" charset="0"/>
              </a:rPr>
              <a:t>Zulässigkeit des ordentlichen Rechtsweges </a:t>
            </a:r>
            <a:br>
              <a:rPr lang="de-DE" sz="3600" dirty="0">
                <a:cs typeface="Arial" panose="020B0604020202020204" pitchFamily="34" charset="0"/>
              </a:rPr>
            </a:br>
            <a:r>
              <a:rPr lang="de-DE" sz="3600" dirty="0">
                <a:cs typeface="Arial" panose="020B0604020202020204" pitchFamily="34" charset="0"/>
              </a:rPr>
              <a:t>(§ 12 </a:t>
            </a:r>
            <a:r>
              <a:rPr lang="de-DE" sz="3600" dirty="0" smtClean="0">
                <a:cs typeface="Arial" panose="020B0604020202020204" pitchFamily="34" charset="0"/>
              </a:rPr>
              <a:t>GVG)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992" y="947920"/>
            <a:ext cx="9506310" cy="728480"/>
          </a:xfrm>
        </p:spPr>
        <p:txBody>
          <a:bodyPr/>
          <a:lstStyle/>
          <a:p>
            <a:r>
              <a:rPr lang="de-DE" sz="2400" dirty="0" smtClean="0"/>
              <a:t>Prozessvoraussetzungen</a:t>
            </a:r>
            <a:r>
              <a:rPr lang="de-DE" dirty="0" smtClean="0"/>
              <a:t> – das Gericht betreffend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62310" y="2786332"/>
            <a:ext cx="11317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>
                <a:cs typeface="Arial" panose="020B0604020202020204" pitchFamily="34" charset="0"/>
              </a:rPr>
              <a:t>Parteien </a:t>
            </a:r>
            <a:r>
              <a:rPr lang="de-DE" sz="3600" dirty="0">
                <a:cs typeface="Arial" panose="020B0604020202020204" pitchFamily="34" charset="0"/>
              </a:rPr>
              <a:t>müssen der deutschen Gerichtsbarkeit unterworfen </a:t>
            </a:r>
            <a:r>
              <a:rPr lang="de-DE" sz="3600" dirty="0" smtClean="0">
                <a:cs typeface="Arial" panose="020B0604020202020204" pitchFamily="34" charset="0"/>
              </a:rPr>
              <a:t>sein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2000" dirty="0"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>
                <a:cs typeface="Arial" panose="020B0604020202020204" pitchFamily="34" charset="0"/>
              </a:rPr>
              <a:t>Zulässigkeit des ordentlichen Rechtsweges </a:t>
            </a:r>
            <a:br>
              <a:rPr lang="de-DE" sz="3600" dirty="0">
                <a:cs typeface="Arial" panose="020B0604020202020204" pitchFamily="34" charset="0"/>
              </a:rPr>
            </a:br>
            <a:r>
              <a:rPr lang="de-DE" sz="3600" dirty="0">
                <a:cs typeface="Arial" panose="020B0604020202020204" pitchFamily="34" charset="0"/>
              </a:rPr>
              <a:t>(§ 12 GVG</a:t>
            </a:r>
            <a:r>
              <a:rPr lang="de-DE" sz="3600" dirty="0" smtClean="0"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>
                <a:cs typeface="Arial" panose="020B0604020202020204" pitchFamily="34" charset="0"/>
              </a:rPr>
              <a:t>örtliche</a:t>
            </a:r>
            <a:r>
              <a:rPr lang="de-DE" sz="3600" dirty="0">
                <a:cs typeface="Arial" panose="020B0604020202020204" pitchFamily="34" charset="0"/>
              </a:rPr>
              <a:t>, sachliche und funktionelle </a:t>
            </a:r>
            <a:r>
              <a:rPr lang="de-DE" sz="3600" dirty="0" smtClean="0">
                <a:cs typeface="Arial" panose="020B0604020202020204" pitchFamily="34" charset="0"/>
              </a:rPr>
              <a:t>Zuständigkeit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97244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608" y="947920"/>
            <a:ext cx="9661584" cy="728480"/>
          </a:xfrm>
        </p:spPr>
        <p:txBody>
          <a:bodyPr/>
          <a:lstStyle/>
          <a:p>
            <a:r>
              <a:rPr lang="de-DE" sz="2400" dirty="0"/>
              <a:t>Prozessvoraussetzungen</a:t>
            </a:r>
            <a:r>
              <a:rPr lang="de-DE" dirty="0"/>
              <a:t> – </a:t>
            </a:r>
            <a:r>
              <a:rPr lang="de-DE" dirty="0" smtClean="0"/>
              <a:t>die Parteien </a:t>
            </a:r>
            <a:r>
              <a:rPr lang="de-DE" dirty="0"/>
              <a:t>betreffend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55608" y="2553418"/>
            <a:ext cx="108606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Kläger und Beklagter</a:t>
            </a:r>
          </a:p>
          <a:p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39705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608" y="947920"/>
            <a:ext cx="9661584" cy="728480"/>
          </a:xfrm>
        </p:spPr>
        <p:txBody>
          <a:bodyPr/>
          <a:lstStyle/>
          <a:p>
            <a:r>
              <a:rPr lang="de-DE" sz="2400" dirty="0"/>
              <a:t>Prozessvoraussetzungen</a:t>
            </a:r>
            <a:r>
              <a:rPr lang="de-DE" dirty="0"/>
              <a:t> – </a:t>
            </a:r>
            <a:r>
              <a:rPr lang="de-DE" dirty="0" smtClean="0"/>
              <a:t>die Parteien </a:t>
            </a:r>
            <a:r>
              <a:rPr lang="de-DE" dirty="0"/>
              <a:t>betreffend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55608" y="2553418"/>
            <a:ext cx="108606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Kläger und Beklagter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Parteifähigkeit</a:t>
            </a:r>
          </a:p>
          <a:p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82013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608" y="947920"/>
            <a:ext cx="9661584" cy="728480"/>
          </a:xfrm>
        </p:spPr>
        <p:txBody>
          <a:bodyPr/>
          <a:lstStyle/>
          <a:p>
            <a:r>
              <a:rPr lang="de-DE" sz="2400" dirty="0"/>
              <a:t>Prozessvoraussetzungen</a:t>
            </a:r>
            <a:r>
              <a:rPr lang="de-DE" dirty="0"/>
              <a:t> – </a:t>
            </a:r>
            <a:r>
              <a:rPr lang="de-DE" dirty="0" smtClean="0"/>
              <a:t>die Parteien </a:t>
            </a:r>
            <a:r>
              <a:rPr lang="de-DE" dirty="0"/>
              <a:t>betreffend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55608" y="2553418"/>
            <a:ext cx="108606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Kläger und Beklagter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Parteifähigkeit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Rechtsfähigkeit</a:t>
            </a:r>
          </a:p>
          <a:p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212646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608" y="947920"/>
            <a:ext cx="9661584" cy="728480"/>
          </a:xfrm>
        </p:spPr>
        <p:txBody>
          <a:bodyPr/>
          <a:lstStyle/>
          <a:p>
            <a:r>
              <a:rPr lang="de-DE" sz="2400" dirty="0"/>
              <a:t>Prozessvoraussetzungen</a:t>
            </a:r>
            <a:r>
              <a:rPr lang="de-DE" dirty="0"/>
              <a:t> – </a:t>
            </a:r>
            <a:r>
              <a:rPr lang="de-DE" dirty="0" smtClean="0"/>
              <a:t>die Parteien </a:t>
            </a:r>
            <a:r>
              <a:rPr lang="de-DE" dirty="0"/>
              <a:t>betreffend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55608" y="2553418"/>
            <a:ext cx="108606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Kläger und Beklagter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Parteifähigkeit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Rechtsfähigkeit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Prozessfähigkeit</a:t>
            </a:r>
          </a:p>
          <a:p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234550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608" y="947920"/>
            <a:ext cx="9661584" cy="728480"/>
          </a:xfrm>
        </p:spPr>
        <p:txBody>
          <a:bodyPr/>
          <a:lstStyle/>
          <a:p>
            <a:r>
              <a:rPr lang="de-DE" sz="2400" dirty="0"/>
              <a:t>Prozessvoraussetzungen</a:t>
            </a:r>
            <a:r>
              <a:rPr lang="de-DE" dirty="0"/>
              <a:t> – </a:t>
            </a:r>
            <a:r>
              <a:rPr lang="de-DE" dirty="0" smtClean="0"/>
              <a:t>die Parteien </a:t>
            </a:r>
            <a:r>
              <a:rPr lang="de-DE" dirty="0"/>
              <a:t>betreffend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55608" y="2553418"/>
            <a:ext cx="1086065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Kläger und Beklagter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Parteifähigkeit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Rechtsfähigkeit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Prozessfähigkeit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Postulationsfähigkeit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9722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240</Words>
  <Application>Microsoft Office PowerPoint</Application>
  <PresentationFormat>Breitbild</PresentationFormat>
  <Paragraphs>74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Ion-Sitzungssaal</vt:lpstr>
      <vt:lpstr>Prozessvoraussetzungen </vt:lpstr>
      <vt:lpstr>Prozessvoraussetzungen – das Gericht betreffend </vt:lpstr>
      <vt:lpstr>Prozessvoraussetzungen – das Gericht betreffend </vt:lpstr>
      <vt:lpstr>Prozessvoraussetzungen – das Gericht betreffend </vt:lpstr>
      <vt:lpstr>Prozessvoraussetzungen – die Parteien betreffend </vt:lpstr>
      <vt:lpstr>Prozessvoraussetzungen – die Parteien betreffend </vt:lpstr>
      <vt:lpstr>Prozessvoraussetzungen – die Parteien betreffend </vt:lpstr>
      <vt:lpstr>Prozessvoraussetzungen – die Parteien betreffend </vt:lpstr>
      <vt:lpstr>Prozessvoraussetzungen – die Parteien betreffend </vt:lpstr>
      <vt:lpstr>Prozessvoraussetzungen – die den Streitgegenstand betreffend </vt:lpstr>
      <vt:lpstr>Prozessvoraussetzungen – die den Streitgegenstand betreffend </vt:lpstr>
      <vt:lpstr>Prozessvoraussetzungen – die den Streitgegenstand betreffend </vt:lpstr>
      <vt:lpstr>Prozessvoraussetzungen – die den Streitgegenstand betreffend </vt:lpstr>
      <vt:lpstr>Prozessvoraussetzungen – die den Streitgegenstand betreffend 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Prozessvoraussetzungen </dc:title>
  <dc:creator>Dittrich, Katja</dc:creator>
  <cp:lastModifiedBy>Dittrich, Katja</cp:lastModifiedBy>
  <cp:revision>6</cp:revision>
  <dcterms:created xsi:type="dcterms:W3CDTF">2021-01-28T12:07:47Z</dcterms:created>
  <dcterms:modified xsi:type="dcterms:W3CDTF">2021-01-28T12:38:05Z</dcterms:modified>
</cp:coreProperties>
</file>