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20.01.2025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0C9AD865-A055-47C4-9042-8C00BA4B436E}"/>
              </a:ext>
            </a:extLst>
          </p:cNvPr>
          <p:cNvSpPr/>
          <p:nvPr/>
        </p:nvSpPr>
        <p:spPr>
          <a:xfrm>
            <a:off x="5094514" y="1756229"/>
            <a:ext cx="2612572" cy="58336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nein</a:t>
            </a:r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5DD93089-F906-4CC7-80B1-251588E786B9}"/>
              </a:ext>
            </a:extLst>
          </p:cNvPr>
          <p:cNvSpPr/>
          <p:nvPr/>
        </p:nvSpPr>
        <p:spPr>
          <a:xfrm>
            <a:off x="6158484" y="1457531"/>
            <a:ext cx="484632" cy="357309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5833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505">
            <a:off x="504715" y="202350"/>
            <a:ext cx="1238547" cy="108197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A20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0E22A3FA-CF80-4EDC-83DA-5696FD1A94DE}"/>
              </a:ext>
            </a:extLst>
          </p:cNvPr>
          <p:cNvSpPr/>
          <p:nvPr/>
        </p:nvSpPr>
        <p:spPr>
          <a:xfrm>
            <a:off x="90252" y="1756229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Es wird ein Anhörungsvermerk geführt.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8BA9AFD1-BD12-47A2-AC04-4C1D86E22E85}"/>
              </a:ext>
            </a:extLst>
          </p:cNvPr>
          <p:cNvSpPr/>
          <p:nvPr/>
        </p:nvSpPr>
        <p:spPr>
          <a:xfrm>
            <a:off x="5094514" y="779843"/>
            <a:ext cx="2612572" cy="7441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b="1" kern="100"/>
              <a:t>Ehesachen und Familienstreitsachen</a:t>
            </a:r>
            <a:endParaRPr lang="de-DE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5909D8B9-0805-432D-B2BA-37387F221614}"/>
              </a:ext>
            </a:extLst>
          </p:cNvPr>
          <p:cNvSpPr/>
          <p:nvPr/>
        </p:nvSpPr>
        <p:spPr>
          <a:xfrm>
            <a:off x="90251" y="2436784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Es wird ein Protokoll geführt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716FE08D-0AA5-45F5-8E45-2DA486C67905}"/>
              </a:ext>
            </a:extLst>
          </p:cNvPr>
          <p:cNvSpPr/>
          <p:nvPr/>
        </p:nvSpPr>
        <p:spPr>
          <a:xfrm>
            <a:off x="90251" y="3117339"/>
            <a:ext cx="4510777" cy="917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Das Protokoll/ Anhörungsvermerk wird auf gelbem Papier ausgedruckt.</a:t>
            </a:r>
          </a:p>
          <a:p>
            <a:pPr algn="ctr">
              <a:spcAft>
                <a:spcPts val="0"/>
              </a:spcAft>
            </a:pPr>
            <a:r>
              <a:rPr lang="de-DE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(entfällt bei </a:t>
            </a:r>
            <a:r>
              <a:rPr lang="de-DE" sz="2000" b="1" kern="100">
                <a:latin typeface="Calibri" panose="020F0502020204030204" pitchFamily="34" charset="0"/>
                <a:cs typeface="Times New Roman" panose="02020603050405020304" pitchFamily="18" charset="0"/>
              </a:rPr>
              <a:t>Veraktung)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EE8D9CAA-EBE3-47F9-B7FC-D9FA80F5F5CD}"/>
              </a:ext>
            </a:extLst>
          </p:cNvPr>
          <p:cNvSpPr/>
          <p:nvPr/>
        </p:nvSpPr>
        <p:spPr>
          <a:xfrm>
            <a:off x="90251" y="4132158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de-DE" sz="2000" b="1" kern="100"/>
              <a:t>Die Übersendung erfolgt formlos!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88B603D0-A63A-4B2E-8E75-A0CFFC52E1EF}"/>
              </a:ext>
            </a:extLst>
          </p:cNvPr>
          <p:cNvSpPr/>
          <p:nvPr/>
        </p:nvSpPr>
        <p:spPr>
          <a:xfrm>
            <a:off x="90251" y="4812713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de-DE" sz="2000" b="1" kern="100"/>
              <a:t>Es wird zwingend ein Protokollführer hinzugezogen!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B4CFABDC-06B1-426B-8F38-27FA7D908E8C}"/>
              </a:ext>
            </a:extLst>
          </p:cNvPr>
          <p:cNvSpPr/>
          <p:nvPr/>
        </p:nvSpPr>
        <p:spPr>
          <a:xfrm>
            <a:off x="90251" y="5493268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de-DE" sz="2000" b="1" kern="100"/>
              <a:t>Es muss wortwörtlich mitgeschrieben werden!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BFC7607E-6BFE-4C19-9882-69AC77ED20B3}"/>
              </a:ext>
            </a:extLst>
          </p:cNvPr>
          <p:cNvSpPr/>
          <p:nvPr/>
        </p:nvSpPr>
        <p:spPr>
          <a:xfrm>
            <a:off x="90251" y="6190343"/>
            <a:ext cx="4510777" cy="583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de-DE" sz="2000" b="1" kern="100"/>
              <a:t>Darf ein Tonträger verwendet werden?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59BF356E-BADD-4803-BB59-30238AFA2A89}"/>
              </a:ext>
            </a:extLst>
          </p:cNvPr>
          <p:cNvSpPr/>
          <p:nvPr/>
        </p:nvSpPr>
        <p:spPr>
          <a:xfrm>
            <a:off x="5094514" y="2436784"/>
            <a:ext cx="2612572" cy="5826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dirty="0"/>
              <a:t>ja, §§ 113 I </a:t>
            </a:r>
            <a:r>
              <a:rPr lang="de-DE" sz="2000" b="1" dirty="0" err="1"/>
              <a:t>FamFG</a:t>
            </a:r>
            <a:r>
              <a:rPr lang="de-DE" sz="2000" b="1" dirty="0"/>
              <a:t>, 159 ZPO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2E1DD893-EFE5-42F4-ABB6-99185759611D}"/>
              </a:ext>
            </a:extLst>
          </p:cNvPr>
          <p:cNvSpPr/>
          <p:nvPr/>
        </p:nvSpPr>
        <p:spPr>
          <a:xfrm>
            <a:off x="5094514" y="3116609"/>
            <a:ext cx="2612572" cy="91836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ja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FDB6A128-9D23-4FB6-A347-278BCC834E5F}"/>
              </a:ext>
            </a:extLst>
          </p:cNvPr>
          <p:cNvSpPr/>
          <p:nvPr/>
        </p:nvSpPr>
        <p:spPr>
          <a:xfrm>
            <a:off x="5094514" y="4812714"/>
            <a:ext cx="2612572" cy="58336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000" b="1" dirty="0" err="1"/>
              <a:t>nein</a:t>
            </a:r>
            <a:r>
              <a:rPr lang="en-US" sz="2000" b="1" dirty="0"/>
              <a:t>, §§ 113 I </a:t>
            </a:r>
            <a:r>
              <a:rPr lang="en-US" sz="2000" b="1" dirty="0" err="1"/>
              <a:t>FamFG</a:t>
            </a:r>
            <a:r>
              <a:rPr lang="en-US" sz="2000" b="1" dirty="0"/>
              <a:t>, 159 I ZPO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35B5722C-727B-4B35-A588-E16C8184FEC7}"/>
              </a:ext>
            </a:extLst>
          </p:cNvPr>
          <p:cNvSpPr/>
          <p:nvPr/>
        </p:nvSpPr>
        <p:spPr>
          <a:xfrm>
            <a:off x="5094514" y="4101692"/>
            <a:ext cx="2612572" cy="61383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ja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34B4ED52-115E-440E-90D5-47505F772706}"/>
              </a:ext>
            </a:extLst>
          </p:cNvPr>
          <p:cNvSpPr/>
          <p:nvPr/>
        </p:nvSpPr>
        <p:spPr>
          <a:xfrm>
            <a:off x="5094514" y="5493268"/>
            <a:ext cx="2612572" cy="58336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nein</a:t>
            </a: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E9A924FB-1A33-41D8-A827-848065E53459}"/>
              </a:ext>
            </a:extLst>
          </p:cNvPr>
          <p:cNvSpPr/>
          <p:nvPr/>
        </p:nvSpPr>
        <p:spPr>
          <a:xfrm>
            <a:off x="5094514" y="6190343"/>
            <a:ext cx="2612572" cy="59568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ja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1028BEA0-8CFF-4F6C-A9D0-B49F16615655}"/>
              </a:ext>
            </a:extLst>
          </p:cNvPr>
          <p:cNvSpPr/>
          <p:nvPr/>
        </p:nvSpPr>
        <p:spPr>
          <a:xfrm>
            <a:off x="8084456" y="3116609"/>
            <a:ext cx="2612572" cy="91836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ja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29531F0F-456C-4C9B-A73B-63FD0B28F84B}"/>
              </a:ext>
            </a:extLst>
          </p:cNvPr>
          <p:cNvSpPr/>
          <p:nvPr/>
        </p:nvSpPr>
        <p:spPr>
          <a:xfrm>
            <a:off x="8066434" y="4101692"/>
            <a:ext cx="2612572" cy="61383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kern="100" dirty="0"/>
              <a:t>ja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03AE8E9E-0400-4680-A140-7B2BEA4EDBD0}"/>
              </a:ext>
            </a:extLst>
          </p:cNvPr>
          <p:cNvSpPr/>
          <p:nvPr/>
        </p:nvSpPr>
        <p:spPr>
          <a:xfrm>
            <a:off x="8084456" y="1756229"/>
            <a:ext cx="2612572" cy="5833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b="1"/>
              <a:t>ja, § 28 IV 1 FamFG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992729F5-A804-411A-93E4-CDF18F6C0BBB}"/>
              </a:ext>
            </a:extLst>
          </p:cNvPr>
          <p:cNvSpPr/>
          <p:nvPr/>
        </p:nvSpPr>
        <p:spPr>
          <a:xfrm>
            <a:off x="8084456" y="2432734"/>
            <a:ext cx="2612572" cy="58263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 dirty="0"/>
              <a:t>nein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C307E125-A01F-4FAD-96C1-37C843B2B45D}"/>
              </a:ext>
            </a:extLst>
          </p:cNvPr>
          <p:cNvSpPr/>
          <p:nvPr/>
        </p:nvSpPr>
        <p:spPr>
          <a:xfrm>
            <a:off x="8066434" y="4812713"/>
            <a:ext cx="2612572" cy="5833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000" b="1"/>
              <a:t>nein, § 28 I FamFG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13EA1BEE-AC90-4EFF-9151-04E400A80D35}"/>
              </a:ext>
            </a:extLst>
          </p:cNvPr>
          <p:cNvSpPr/>
          <p:nvPr/>
        </p:nvSpPr>
        <p:spPr>
          <a:xfrm>
            <a:off x="8063777" y="5505382"/>
            <a:ext cx="2612572" cy="5833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/>
              <a:t>nein § 28 IV 2 FamFG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10DC65D4-EC12-462A-9D00-82DAF752B0FF}"/>
              </a:ext>
            </a:extLst>
          </p:cNvPr>
          <p:cNvSpPr/>
          <p:nvPr/>
        </p:nvSpPr>
        <p:spPr>
          <a:xfrm>
            <a:off x="8084456" y="6185938"/>
            <a:ext cx="2612572" cy="59568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000" b="1"/>
              <a:t>ja, § 28 IV 4 FamFG</a:t>
            </a:r>
            <a:endParaRPr lang="de-DE" sz="20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Pfeil: nach unten 34">
            <a:extLst>
              <a:ext uri="{FF2B5EF4-FFF2-40B4-BE49-F238E27FC236}">
                <a16:creationId xmlns:a16="http://schemas.microsoft.com/office/drawing/2014/main" id="{8A56B1DF-830A-4C33-9B02-6E2E8E46CD0C}"/>
              </a:ext>
            </a:extLst>
          </p:cNvPr>
          <p:cNvSpPr/>
          <p:nvPr/>
        </p:nvSpPr>
        <p:spPr>
          <a:xfrm>
            <a:off x="9127747" y="1464222"/>
            <a:ext cx="484632" cy="357309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175184C2-F6FF-499D-BEFF-A7F974213047}"/>
              </a:ext>
            </a:extLst>
          </p:cNvPr>
          <p:cNvSpPr/>
          <p:nvPr/>
        </p:nvSpPr>
        <p:spPr>
          <a:xfrm>
            <a:off x="8084456" y="779843"/>
            <a:ext cx="2612572" cy="74415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b="1" kern="100" dirty="0"/>
              <a:t>Angelegenheiten der freiwilligen Gerichtsbarkeit</a:t>
            </a:r>
            <a:endParaRPr lang="de-DE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  <p:bldP spid="19" grpId="0" animBg="1"/>
      <p:bldP spid="20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</cp:revision>
  <dcterms:created xsi:type="dcterms:W3CDTF">2025-01-06T11:40:08Z</dcterms:created>
  <dcterms:modified xsi:type="dcterms:W3CDTF">2025-01-20T09:32:07Z</dcterms:modified>
</cp:coreProperties>
</file>