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104" d="100"/>
          <a:sy n="104" d="100"/>
        </p:scale>
        <p:origin x="144"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730B04-4E4A-4C7C-B49A-141C973F7E0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7D94F6A-9AA1-46F4-B22E-960FD5C809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9B42FBE-A554-44AC-AECC-102B97D35693}"/>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5" name="Fußzeilenplatzhalter 4">
            <a:extLst>
              <a:ext uri="{FF2B5EF4-FFF2-40B4-BE49-F238E27FC236}">
                <a16:creationId xmlns:a16="http://schemas.microsoft.com/office/drawing/2014/main" id="{A2570A9F-BD79-42B3-8DFC-10FA01D23D5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F6222D9-5067-434C-8A4F-A9389C323DE0}"/>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1560232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2FCD75-8C9C-4AEA-B2A8-D6E227D08BF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8BC1E97-DE7E-40EE-8710-E4A05BA3126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53DFDA5-44B1-4D4E-8A49-99EF8DF233EA}"/>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5" name="Fußzeilenplatzhalter 4">
            <a:extLst>
              <a:ext uri="{FF2B5EF4-FFF2-40B4-BE49-F238E27FC236}">
                <a16:creationId xmlns:a16="http://schemas.microsoft.com/office/drawing/2014/main" id="{D12972B5-1E64-431E-9D71-082DBDEB8DD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6A45FE3-CB85-49F0-8427-15F07405A758}"/>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127336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3C8CFDA-905D-47BF-B996-88FEC5D850F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BBEB3F6-B3C1-4A61-8DA6-DC7E1603CE9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2663FB8-24AF-4C9D-9667-7FC37E955AC8}"/>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5" name="Fußzeilenplatzhalter 4">
            <a:extLst>
              <a:ext uri="{FF2B5EF4-FFF2-40B4-BE49-F238E27FC236}">
                <a16:creationId xmlns:a16="http://schemas.microsoft.com/office/drawing/2014/main" id="{ECEC247B-827D-444C-9D68-109AA321A72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8D51F07-A7D1-49AD-898F-68462E9937A2}"/>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265906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10141B-82F4-47FD-ACFA-B56C6AB8C97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1001F8A-95B4-4D22-9A9D-2A35B0E9F47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E8BFBBF-033C-434B-9337-D1BA444CA116}"/>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5" name="Fußzeilenplatzhalter 4">
            <a:extLst>
              <a:ext uri="{FF2B5EF4-FFF2-40B4-BE49-F238E27FC236}">
                <a16:creationId xmlns:a16="http://schemas.microsoft.com/office/drawing/2014/main" id="{4BB7C8DE-FB67-455D-8881-5DEA437C92E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0791336-F445-41AE-B2A1-AF0227F3C88F}"/>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3429074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FC737A-EAD6-453D-A900-0CFA57E22C2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D6930E0-D4A0-4332-9E5B-7693ABD76D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D972CFF-E551-4AED-B56A-607609EFD052}"/>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5" name="Fußzeilenplatzhalter 4">
            <a:extLst>
              <a:ext uri="{FF2B5EF4-FFF2-40B4-BE49-F238E27FC236}">
                <a16:creationId xmlns:a16="http://schemas.microsoft.com/office/drawing/2014/main" id="{63F304C1-7791-4529-B0B6-19A3F33E9FB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C9AF64A-6BC1-44EA-918E-DAF5D96190B0}"/>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4234224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D02EA6-CD31-4B29-B588-B8FAFA316F6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FC3472F-8AB8-48AB-9ACB-3D2DC59721F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C39A288-0EB6-4E4D-9ACC-2A178F3A4A5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352BA809-1977-4534-AC6A-2CBF60FA3079}"/>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6" name="Fußzeilenplatzhalter 5">
            <a:extLst>
              <a:ext uri="{FF2B5EF4-FFF2-40B4-BE49-F238E27FC236}">
                <a16:creationId xmlns:a16="http://schemas.microsoft.com/office/drawing/2014/main" id="{94AC16F7-33F2-4A18-A2A3-2DE71C1E52B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7A3FF3F-BEA1-4BAA-B29B-EEDBDF3074F8}"/>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380795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A7FFC-62EA-4285-8D4A-499D4E16717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12D3991-19B7-4C2C-814E-8DC94C7167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7A0188-981C-4338-8510-938A5D9568B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DBDCB2E-4143-4BF5-B25A-821F5A3C5A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85AD4CB-E228-45E5-B515-20D3FAD1BC9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2EBFB3C-42B6-4F07-BB3F-F56C68F186EA}"/>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8" name="Fußzeilenplatzhalter 7">
            <a:extLst>
              <a:ext uri="{FF2B5EF4-FFF2-40B4-BE49-F238E27FC236}">
                <a16:creationId xmlns:a16="http://schemas.microsoft.com/office/drawing/2014/main" id="{18D83918-5126-413E-9B1A-7D769AD7D58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CAE3065-3AC7-4468-94AF-EEB396BBD55E}"/>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23515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6A7C38-1255-4EB7-8886-11D2BEAE79D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B00228B-E5DD-466E-B5B4-6418A3916DED}"/>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4" name="Fußzeilenplatzhalter 3">
            <a:extLst>
              <a:ext uri="{FF2B5EF4-FFF2-40B4-BE49-F238E27FC236}">
                <a16:creationId xmlns:a16="http://schemas.microsoft.com/office/drawing/2014/main" id="{BA5265C9-37D1-47C2-9028-375BDD69881F}"/>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E5FE7A05-C4F6-4FEF-A9B2-64EA8D9F3592}"/>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2450110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C9BFACC-7FD8-4308-96B5-148CA00D5BE0}"/>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3" name="Fußzeilenplatzhalter 2">
            <a:extLst>
              <a:ext uri="{FF2B5EF4-FFF2-40B4-BE49-F238E27FC236}">
                <a16:creationId xmlns:a16="http://schemas.microsoft.com/office/drawing/2014/main" id="{07E6E90A-6991-4484-B3E8-0591D7D6CF1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34415AA0-3E70-4E5E-B20D-92E6015B9F2D}"/>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131933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4415FC-038C-4CF2-83A7-0B9E4E2F14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C22A479-C70F-4393-A3E1-8BDED132B7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2477D84-47C0-48B4-B0B6-195B1A81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140622C-E484-47B8-958E-E53BE3AA3174}"/>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6" name="Fußzeilenplatzhalter 5">
            <a:extLst>
              <a:ext uri="{FF2B5EF4-FFF2-40B4-BE49-F238E27FC236}">
                <a16:creationId xmlns:a16="http://schemas.microsoft.com/office/drawing/2014/main" id="{CDA347EB-D82B-4702-97CB-6798261C32E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600CFD3-AD7B-476F-BA88-F73AC808B517}"/>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2184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A9A0F7-A001-4D50-9193-EAABAB03178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67F11FE-C95C-4B7A-A423-19BDD17063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1AFEC0E-81D1-47A3-A5CA-7DD9871B2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7414013-188A-456B-9E1E-8172838A3760}"/>
              </a:ext>
            </a:extLst>
          </p:cNvPr>
          <p:cNvSpPr>
            <a:spLocks noGrp="1"/>
          </p:cNvSpPr>
          <p:nvPr>
            <p:ph type="dt" sz="half" idx="10"/>
          </p:nvPr>
        </p:nvSpPr>
        <p:spPr/>
        <p:txBody>
          <a:bodyPr/>
          <a:lstStyle/>
          <a:p>
            <a:fld id="{773E14CF-8366-4C10-AC70-1C0B9066AA1A}" type="datetimeFigureOut">
              <a:rPr lang="de-DE" smtClean="0"/>
              <a:t>18.12.2024</a:t>
            </a:fld>
            <a:endParaRPr lang="de-DE"/>
          </a:p>
        </p:txBody>
      </p:sp>
      <p:sp>
        <p:nvSpPr>
          <p:cNvPr id="6" name="Fußzeilenplatzhalter 5">
            <a:extLst>
              <a:ext uri="{FF2B5EF4-FFF2-40B4-BE49-F238E27FC236}">
                <a16:creationId xmlns:a16="http://schemas.microsoft.com/office/drawing/2014/main" id="{99D6B187-CB8D-4E08-A240-CF8939F618F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B747B6D-F9EF-4D57-A6E7-C342DFBD8E66}"/>
              </a:ext>
            </a:extLst>
          </p:cNvPr>
          <p:cNvSpPr>
            <a:spLocks noGrp="1"/>
          </p:cNvSpPr>
          <p:nvPr>
            <p:ph type="sldNum" sz="quarter" idx="12"/>
          </p:nvPr>
        </p:nvSpPr>
        <p:spPr/>
        <p:txBody>
          <a:bodyPr/>
          <a:lstStyle/>
          <a:p>
            <a:fld id="{AEA7A992-6D36-47E3-BF85-6AA6971355E0}" type="slidenum">
              <a:rPr lang="de-DE" smtClean="0"/>
              <a:t>‹Nr.›</a:t>
            </a:fld>
            <a:endParaRPr lang="de-DE"/>
          </a:p>
        </p:txBody>
      </p:sp>
    </p:spTree>
    <p:extLst>
      <p:ext uri="{BB962C8B-B14F-4D97-AF65-F5344CB8AC3E}">
        <p14:creationId xmlns:p14="http://schemas.microsoft.com/office/powerpoint/2010/main" val="2070285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DFBCAE8-41D3-48D9-A79B-FD287B94F7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A2B94384-4034-47ED-BD97-96E1577C1F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A87A201-6A8E-4AF5-82B8-17A2005BC9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3E14CF-8366-4C10-AC70-1C0B9066AA1A}" type="datetimeFigureOut">
              <a:rPr lang="de-DE" smtClean="0"/>
              <a:t>18.12.2024</a:t>
            </a:fld>
            <a:endParaRPr lang="de-DE"/>
          </a:p>
        </p:txBody>
      </p:sp>
      <p:sp>
        <p:nvSpPr>
          <p:cNvPr id="5" name="Fußzeilenplatzhalter 4">
            <a:extLst>
              <a:ext uri="{FF2B5EF4-FFF2-40B4-BE49-F238E27FC236}">
                <a16:creationId xmlns:a16="http://schemas.microsoft.com/office/drawing/2014/main" id="{EEA47FA5-D843-4108-A1E2-EB1E6E55CF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682E062-FDBD-403B-9BD1-997B40468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A7A992-6D36-47E3-BF85-6AA6971355E0}" type="slidenum">
              <a:rPr lang="de-DE" smtClean="0"/>
              <a:t>‹Nr.›</a:t>
            </a:fld>
            <a:endParaRPr lang="de-DE"/>
          </a:p>
        </p:txBody>
      </p:sp>
    </p:spTree>
    <p:extLst>
      <p:ext uri="{BB962C8B-B14F-4D97-AF65-F5344CB8AC3E}">
        <p14:creationId xmlns:p14="http://schemas.microsoft.com/office/powerpoint/2010/main" val="4025999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8B3349A8-9861-4512-9348-50375C5EE297}"/>
              </a:ext>
            </a:extLst>
          </p:cNvPr>
          <p:cNvSpPr/>
          <p:nvPr/>
        </p:nvSpPr>
        <p:spPr>
          <a:xfrm>
            <a:off x="928914" y="1100317"/>
            <a:ext cx="10334172" cy="4657365"/>
          </a:xfrm>
          <a:prstGeom prst="rect">
            <a:avLst/>
          </a:prstGeom>
          <a:solidFill>
            <a:srgbClr val="00B0F0"/>
          </a:solidFill>
        </p:spPr>
        <p:txBody>
          <a:bodyPr wrap="square">
            <a:spAutoFit/>
          </a:bodyPr>
          <a:lstStyle/>
          <a:p>
            <a:pPr>
              <a:lnSpc>
                <a:spcPct val="107000"/>
              </a:lnSpc>
              <a:spcAft>
                <a:spcPts val="800"/>
              </a:spcAft>
            </a:pPr>
            <a:r>
              <a:rPr lang="de-DE" sz="2000" b="1" dirty="0">
                <a:latin typeface="Arial" panose="020B0604020202020204" pitchFamily="34" charset="0"/>
                <a:ea typeface="Calibri" panose="020F0502020204030204" pitchFamily="34" charset="0"/>
                <a:cs typeface="Arial" panose="020B0604020202020204" pitchFamily="34" charset="0"/>
              </a:rPr>
              <a:t>Das Urteil ist vollstreckbar.</a:t>
            </a:r>
            <a:br>
              <a:rPr lang="de-DE" sz="2000" b="1" dirty="0">
                <a:latin typeface="Arial" panose="020B0604020202020204" pitchFamily="34" charset="0"/>
                <a:ea typeface="Calibri" panose="020F0502020204030204" pitchFamily="34" charset="0"/>
                <a:cs typeface="Arial" panose="020B0604020202020204" pitchFamily="34" charset="0"/>
              </a:rPr>
            </a:br>
            <a:r>
              <a:rPr lang="de-DE" sz="2000" i="1" dirty="0">
                <a:latin typeface="Arial" panose="020B0604020202020204" pitchFamily="34" charset="0"/>
                <a:ea typeface="Calibri" panose="020F0502020204030204" pitchFamily="34" charset="0"/>
                <a:cs typeface="Arial" panose="020B0604020202020204" pitchFamily="34" charset="0"/>
              </a:rPr>
              <a:t>D. Kl. (Gläubiger/in) kann erst nach Rechtskraft vollstrecken.</a:t>
            </a:r>
          </a:p>
          <a:p>
            <a:pPr>
              <a:lnSpc>
                <a:spcPct val="107000"/>
              </a:lnSpc>
              <a:spcAft>
                <a:spcPts val="800"/>
              </a:spcAft>
            </a:pPr>
            <a:endParaRPr lang="de-DE" sz="20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de-DE" sz="2000" b="1" dirty="0">
                <a:latin typeface="Arial" panose="020B0604020202020204" pitchFamily="34" charset="0"/>
                <a:ea typeface="Calibri" panose="020F0502020204030204" pitchFamily="34" charset="0"/>
                <a:cs typeface="Arial" panose="020B0604020202020204" pitchFamily="34" charset="0"/>
              </a:rPr>
              <a:t>Das Urteil ist vorläufig vollstreckbar.</a:t>
            </a:r>
            <a:br>
              <a:rPr lang="de-DE" sz="2000" b="1" dirty="0">
                <a:latin typeface="Arial" panose="020B0604020202020204" pitchFamily="34" charset="0"/>
                <a:ea typeface="Calibri" panose="020F0502020204030204" pitchFamily="34" charset="0"/>
                <a:cs typeface="Arial" panose="020B0604020202020204" pitchFamily="34" charset="0"/>
              </a:rPr>
            </a:br>
            <a:r>
              <a:rPr lang="de-DE" sz="2000" i="1" dirty="0">
                <a:latin typeface="Arial" panose="020B0604020202020204" pitchFamily="34" charset="0"/>
                <a:ea typeface="Calibri" panose="020F0502020204030204" pitchFamily="34" charset="0"/>
                <a:cs typeface="Arial" panose="020B0604020202020204" pitchFamily="34" charset="0"/>
              </a:rPr>
              <a:t>Es kann bereits aus einem noch nicht rechtskräftigen Urteil vollstreckt werden. Riskant für die klagende Partei: Wenn die beklagte Partei bei Einlegung von Rechtsmitteln gewinnt, muss die klagende Partei alles, was vollstreckt wurde, zurückgeben. Somit also auch riskant für die beklagte Partei, weil, wenn Kl. vollstreckt und alles ausgibt oder „wegschafft“, hat d. Bekl. evtl. Pech und kommt nicht so einfach wieder an das Geld ran.</a:t>
            </a:r>
          </a:p>
          <a:p>
            <a:pPr>
              <a:lnSpc>
                <a:spcPct val="107000"/>
              </a:lnSpc>
              <a:spcAft>
                <a:spcPts val="800"/>
              </a:spcAft>
            </a:pPr>
            <a:r>
              <a:rPr lang="de-DE" sz="2000" i="1" dirty="0">
                <a:latin typeface="Arial" panose="020B0604020202020204" pitchFamily="34" charset="0"/>
                <a:ea typeface="Calibri" panose="020F0502020204030204" pitchFamily="34" charset="0"/>
                <a:cs typeface="Arial" panose="020B0604020202020204" pitchFamily="34" charset="0"/>
              </a:rPr>
              <a:t>Geregelt in §§ 708 ff. ZPO, wird von Amts wegen im Urteilstenor durch das Prozessgericht ausgesprochen, Urteile sind regelmäßig für vorläufig vollstreckbar erklärt werden; Ausnahmen, bei denen ohnehin sofort vollstreckt werden kann, z.B. BGH-Urteile, LG-Urteil II. Instanz, einstweilige Verfügungen und Arreste</a:t>
            </a:r>
          </a:p>
        </p:txBody>
      </p:sp>
    </p:spTree>
    <p:extLst>
      <p:ext uri="{BB962C8B-B14F-4D97-AF65-F5344CB8AC3E}">
        <p14:creationId xmlns:p14="http://schemas.microsoft.com/office/powerpoint/2010/main" val="4009371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3C6FA8E-76B4-445F-A536-7F3C60C89C3D}"/>
              </a:ext>
            </a:extLst>
          </p:cNvPr>
          <p:cNvSpPr/>
          <p:nvPr/>
        </p:nvSpPr>
        <p:spPr>
          <a:xfrm>
            <a:off x="1162701" y="1589201"/>
            <a:ext cx="9866598" cy="3679597"/>
          </a:xfrm>
          <a:prstGeom prst="rect">
            <a:avLst/>
          </a:prstGeom>
          <a:solidFill>
            <a:srgbClr val="00B0F0"/>
          </a:solidFill>
        </p:spPr>
        <p:txBody>
          <a:bodyPr wrap="square">
            <a:spAutoFit/>
          </a:bodyPr>
          <a:lstStyle/>
          <a:p>
            <a:pPr>
              <a:lnSpc>
                <a:spcPct val="107000"/>
              </a:lnSpc>
              <a:spcAft>
                <a:spcPts val="800"/>
              </a:spcAft>
            </a:pPr>
            <a:r>
              <a:rPr lang="de-DE" b="1" dirty="0">
                <a:latin typeface="Arial" panose="020B0604020202020204" pitchFamily="34" charset="0"/>
                <a:ea typeface="Calibri" panose="020F0502020204030204" pitchFamily="34" charset="0"/>
                <a:cs typeface="Arial" panose="020B0604020202020204" pitchFamily="34" charset="0"/>
              </a:rPr>
              <a:t>Das Urteil ist gegen Leistung einer Sicherheit in Höhe von 110 % des jeweils zu vollstreckenden Betrages vorläufig vollstreckbar. </a:t>
            </a:r>
          </a:p>
          <a:p>
            <a:pPr>
              <a:lnSpc>
                <a:spcPct val="107000"/>
              </a:lnSpc>
              <a:spcAft>
                <a:spcPts val="800"/>
              </a:spcAft>
            </a:pPr>
            <a:endParaRPr lang="de-DE" dirty="0">
              <a:latin typeface="Arial" panose="020B0604020202020204" pitchFamily="34" charset="0"/>
              <a:ea typeface="Calibri" panose="020F0502020204030204" pitchFamily="34" charset="0"/>
              <a:cs typeface="Arial" panose="020B0604020202020204" pitchFamily="34" charset="0"/>
            </a:endParaRPr>
          </a:p>
          <a:p>
            <a:r>
              <a:rPr lang="de-DE" i="1" dirty="0">
                <a:latin typeface="Arial" panose="020B0604020202020204" pitchFamily="34" charset="0"/>
                <a:cs typeface="Arial" panose="020B0604020202020204" pitchFamily="34" charset="0"/>
              </a:rPr>
              <a:t>Sicherheit dient dem Schutz d. Bekl. (</a:t>
            </a:r>
            <a:r>
              <a:rPr lang="de-DE" i="1" dirty="0" err="1">
                <a:latin typeface="Arial" panose="020B0604020202020204" pitchFamily="34" charset="0"/>
                <a:cs typeface="Arial" panose="020B0604020202020204" pitchFamily="34" charset="0"/>
              </a:rPr>
              <a:t>Schuldn</a:t>
            </a:r>
            <a:r>
              <a:rPr lang="de-DE" i="1" dirty="0">
                <a:latin typeface="Arial" panose="020B0604020202020204" pitchFamily="34" charset="0"/>
                <a:cs typeface="Arial" panose="020B0604020202020204" pitchFamily="34" charset="0"/>
              </a:rPr>
              <a:t>.), § 717 II ZPO, für ihren/seinen evtl. späteren Schadensersatzanspruch, falls d. Kl. (</a:t>
            </a:r>
            <a:r>
              <a:rPr lang="de-DE" i="1" dirty="0" err="1">
                <a:latin typeface="Arial" panose="020B0604020202020204" pitchFamily="34" charset="0"/>
                <a:cs typeface="Arial" panose="020B0604020202020204" pitchFamily="34" charset="0"/>
              </a:rPr>
              <a:t>Gläub</a:t>
            </a:r>
            <a:r>
              <a:rPr lang="de-DE" i="1" dirty="0">
                <a:latin typeface="Arial" panose="020B0604020202020204" pitchFamily="34" charset="0"/>
                <a:cs typeface="Arial" panose="020B0604020202020204" pitchFamily="34" charset="0"/>
              </a:rPr>
              <a:t>.) vollstreckt, obwohl die Rechtsmittelfrist noch läuft und am Ende d. Bekl. gewinnen könnte. Dann muss ja d. Kl. die vollstreckte Summe zurückgeben. Ist d. Kl. damit aber „abgehauen“, so kann d. letztlich obsiegende Bekl. durch die Sicherheitsleistung an sein/ihr Geld kommen.</a:t>
            </a:r>
          </a:p>
          <a:p>
            <a:r>
              <a:rPr lang="de-DE" i="1" dirty="0">
                <a:latin typeface="Arial" panose="020B0604020202020204" pitchFamily="34" charset="0"/>
                <a:cs typeface="Arial" panose="020B0604020202020204" pitchFamily="34" charset="0"/>
              </a:rPr>
              <a:t>Eine Sicherheitsleistung durch d. </a:t>
            </a:r>
            <a:r>
              <a:rPr lang="de-DE" i="1" dirty="0" err="1">
                <a:latin typeface="Arial" panose="020B0604020202020204" pitchFamily="34" charset="0"/>
                <a:cs typeface="Arial" panose="020B0604020202020204" pitchFamily="34" charset="0"/>
              </a:rPr>
              <a:t>Schuldn</a:t>
            </a:r>
            <a:r>
              <a:rPr lang="de-DE" i="1" dirty="0">
                <a:latin typeface="Arial" panose="020B0604020202020204" pitchFamily="34" charset="0"/>
                <a:cs typeface="Arial" panose="020B0604020202020204" pitchFamily="34" charset="0"/>
              </a:rPr>
              <a:t>. dient dem Schutz d. </a:t>
            </a:r>
            <a:r>
              <a:rPr lang="de-DE" i="1" dirty="0" err="1">
                <a:latin typeface="Arial" panose="020B0604020202020204" pitchFamily="34" charset="0"/>
                <a:cs typeface="Arial" panose="020B0604020202020204" pitchFamily="34" charset="0"/>
              </a:rPr>
              <a:t>Gläub</a:t>
            </a:r>
            <a:r>
              <a:rPr lang="de-DE" i="1" dirty="0">
                <a:latin typeface="Arial" panose="020B0604020202020204" pitchFamily="34" charset="0"/>
                <a:cs typeface="Arial" panose="020B0604020202020204" pitchFamily="34" charset="0"/>
              </a:rPr>
              <a:t>. bei späterer Vollstreckung ihr/ihm keine Verzögerungsschäden entstehen oder sogar die Gefahr, ihren/seinen Anspruch – wegen Insolvenz – gar nicht mehr durchsetzen zu können.</a:t>
            </a: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51731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315</Words>
  <Application>Microsoft Office PowerPoint</Application>
  <PresentationFormat>Breitbild</PresentationFormat>
  <Paragraphs>8</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Hinz, Sandy</dc:creator>
  <cp:lastModifiedBy>Hinz, Sandy</cp:lastModifiedBy>
  <cp:revision>10</cp:revision>
  <dcterms:created xsi:type="dcterms:W3CDTF">2024-11-28T18:21:06Z</dcterms:created>
  <dcterms:modified xsi:type="dcterms:W3CDTF">2024-12-18T09:55:11Z</dcterms:modified>
</cp:coreProperties>
</file>