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0" autoAdjust="0"/>
    <p:restoredTop sz="94660"/>
  </p:normalViewPr>
  <p:slideViewPr>
    <p:cSldViewPr>
      <p:cViewPr>
        <p:scale>
          <a:sx n="200" d="100"/>
          <a:sy n="200" d="100"/>
        </p:scale>
        <p:origin x="-642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C69DA-6A2E-489B-B076-F1E4DA19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D637D6-1757-4AC8-9836-025078BB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6C2C15-6686-4770-9479-BD396A122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ED44FD-197F-466F-99C5-35ECA06D4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A2AF6E-E9C7-4B7D-8FFE-AFDF4E19C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DB0E8E-9EFA-4412-AA76-2FB511C6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8D95AD-A180-47F4-8118-189E6DE9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D2D1F2-EA13-48D2-B516-867C390C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12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EDB47-FE35-4D4F-B866-D0AB0334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3EC390-5442-42B3-B658-F85881D5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5DF25-2C48-4F02-9B8D-E8EF42C2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1B066A-ADD0-482D-990B-35D1B105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5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7B1B28-4F4E-4A67-90A2-69EFB01D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519B2E-D436-4F05-984E-A24D7CC7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2617B4-C693-4DD5-B090-64A80815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95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5EF0E-D7A2-4774-B4C8-0842FD67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2F93A-2DD2-4F23-A61B-75C19241F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007F6A-DFCE-4875-A26F-D3DDD551A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7B46FC-F9C7-4BA6-9C11-F69F9DF5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470FB-368A-4FD8-A065-105ECBB8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BA0086-12F3-474F-8E64-96758275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0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198F3-59FF-4ED4-913F-62932659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F47B49B-65F9-4508-BE75-E258BCB73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FE3048-FB11-44C1-9C51-7F8E0795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83AD7C-B0F9-42E6-B23A-C80FFF1B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0B909F-5B56-4FF1-A875-81AC85B1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FBE404-DE5C-425B-940D-07F3101D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08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075B9-4A3A-4E73-B454-3A252222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F9E4D1-A8AD-4BD0-B7A7-D59A86106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F6CC59-CFF0-4B8B-950F-4B116FBC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CDAE8-9DB4-4C5A-89EB-B93A783B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DF1BA8-D76C-49C9-9CD2-2D3855FF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1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6B6791-7B7D-47DF-A9F1-E74C4040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0936ED-53B6-40F0-9BAB-DACB115F6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24E72-F05A-4578-9C8E-C3029EBF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515208-FAFD-4A1F-81F7-CA2B089B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A456C-4472-467C-B3D4-94ED2B51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62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0D0FA-7F1B-4F75-8C55-28B4C55D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20168C-8EBA-47D9-BDA1-9B5606A3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A6C723-B4CE-42C8-B4AD-CAFC669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8CDEF6-79CD-4262-A5CF-31B1FBE7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5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0FF69-21E8-499E-B8AD-C7CD97E7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305E4B-D0F6-4638-9659-54CDCA38A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DC7337-71F2-4C38-88CD-385DB1BA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B89A9C-080B-4FE1-A71D-0B189FD2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1E0D8-E073-434F-ABCE-157C22F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2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88B06-8D2A-40A2-B3A3-C7949A1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706A2-61D9-462D-B68F-725BA7BA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1E7C7-6610-4586-88DE-69A39FD8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9FC713-43A5-4D8F-9361-5FF8C9E9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F7376B-4F2B-4299-8E4A-BCAFD0A2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467C6-CC8C-438E-ABA3-F274D9B1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8F2600-4E51-4B64-B41B-4E6ED5A4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CFAE6-119D-414E-BF5E-8F1AC1FB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4748E-4938-4E46-9543-906FDEE9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FF628-2C93-4FA4-8CBB-68EA9C05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60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E4B8A-4EB4-4140-841F-CB106326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04325-EB13-48AB-8E40-30779774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71C1BA-0981-486B-9087-760138E3F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9B2AFE-A807-4D30-B71D-27737F45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404EAF-058A-4B71-83DC-FD9EAC8E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7427B8-9387-4E2C-A77D-2E484336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37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3772" y="7341108"/>
            <a:ext cx="345947" cy="3444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9136" y="7240523"/>
            <a:ext cx="254507" cy="2322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0012" y="7132320"/>
            <a:ext cx="163068" cy="2118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70376" y="9307502"/>
            <a:ext cx="235585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A581BA-6029-477E-945A-472BAC28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5AB523-D4CE-40C9-923F-31DECA0D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71E48-B189-48C2-9DD0-6F8988315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16F1-907B-43CE-9C52-4F7A41B24CBA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05C4D-BDFE-4D2F-AA6A-D7DA928AB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4FB25-7FD3-479E-A37C-DFC09AC65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63DA-6841-473C-9FD1-01DDA4626C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3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3999" y="1732669"/>
            <a:ext cx="333121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D74B5"/>
                </a:solidFill>
                <a:latin typeface="Arial"/>
                <a:cs typeface="Arial"/>
              </a:rPr>
              <a:t>Grundschulung</a:t>
            </a:r>
            <a:r>
              <a:rPr sz="1500" i="1" spc="-3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D74B5"/>
                </a:solidFill>
                <a:latin typeface="Arial"/>
                <a:cs typeface="Arial"/>
              </a:rPr>
              <a:t>SolumStar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999" y="2184778"/>
            <a:ext cx="421830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Vorbereitungsdienst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Laufbahn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allgemeinen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Justizdienstes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9" y="3124200"/>
            <a:ext cx="528510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821563"/>
            <a:ext cx="386397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Vorschlagsliste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kann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nur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von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der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ZGBS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geändert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werden.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107122" y="4705350"/>
          <a:ext cx="5409565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Person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Adressfeld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Daten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für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Eintragungsbausteine</a:t>
                      </a:r>
                      <a:r>
                        <a:rPr sz="1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und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Schreibwerk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Daten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nur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für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Schreibwerk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245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Eine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Person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wird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gekennzeichnet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durch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folgende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Daten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(Attribute):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Natürliche</a:t>
                      </a:r>
                      <a:r>
                        <a:rPr sz="10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Personen: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Durch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Anrede,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Name,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Vorname,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 marR="109220">
                        <a:lnSpc>
                          <a:spcPct val="148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Geburtsdatum,</a:t>
                      </a:r>
                      <a:r>
                        <a:rPr sz="10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Geburtsname,</a:t>
                      </a:r>
                      <a:r>
                        <a:rPr sz="10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Akademischer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Grad,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Namenszusatz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Juristische</a:t>
                      </a:r>
                      <a:r>
                        <a:rPr sz="10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Person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 marR="271780" indent="81280">
                        <a:lnSpc>
                          <a:spcPct val="148000"/>
                        </a:lnSpc>
                        <a:spcBef>
                          <a:spcPts val="10"/>
                        </a:spcBef>
                        <a:buChar char="-"/>
                        <a:tabLst>
                          <a:tab pos="146050" algn="l"/>
                        </a:tabLst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Gesellschaften,</a:t>
                      </a:r>
                      <a:r>
                        <a:rPr sz="10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Vereine</a:t>
                      </a:r>
                      <a:r>
                        <a:rPr sz="10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durch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Firma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u.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Sitz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5415" indent="-81280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-"/>
                        <a:tabLst>
                          <a:tab pos="146050" algn="l"/>
                        </a:tabLst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Behörden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durch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ihren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Namen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1162303" y="8103234"/>
            <a:ext cx="77914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S-</a:t>
            </a:r>
            <a:r>
              <a:rPr sz="1000" spc="-10" dirty="0">
                <a:latin typeface="Arial"/>
                <a:cs typeface="Arial"/>
              </a:rPr>
              <a:t>Beteiligter: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30272" y="8036026"/>
            <a:ext cx="3970020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Name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Grundbuchblattbezeichnung,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Vorname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Lagebezeichnung </a:t>
            </a:r>
            <a:r>
              <a:rPr sz="1000" dirty="0">
                <a:latin typeface="Arial"/>
                <a:cs typeface="Arial"/>
              </a:rPr>
              <a:t>(Straße,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Hausnummer;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Wohnungseigentum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Wohnungsnummer)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8650351"/>
            <a:ext cx="92964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10" dirty="0">
                <a:latin typeface="Arial"/>
                <a:cs typeface="Arial"/>
              </a:rPr>
              <a:t>Namenszusatz: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30272" y="8650351"/>
            <a:ext cx="3806825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latin typeface="Arial"/>
                <a:cs typeface="Arial"/>
              </a:rPr>
              <a:t>Hierzu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gehören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Zusätze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Freifrau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Graf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usw.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31848" y="1490472"/>
            <a:ext cx="4338955" cy="2990215"/>
            <a:chOff x="1831848" y="1490472"/>
            <a:chExt cx="4338955" cy="2990215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1490472"/>
              <a:ext cx="4338828" cy="271576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20468" y="4012691"/>
              <a:ext cx="2316480" cy="467995"/>
            </a:xfrm>
            <a:custGeom>
              <a:avLst/>
              <a:gdLst/>
              <a:ahLst/>
              <a:cxnLst/>
              <a:rect l="l" t="t" r="r" b="b"/>
              <a:pathLst>
                <a:path w="2316479" h="467995">
                  <a:moveTo>
                    <a:pt x="249936" y="464820"/>
                  </a:moveTo>
                  <a:lnTo>
                    <a:pt x="36207" y="62611"/>
                  </a:lnTo>
                  <a:lnTo>
                    <a:pt x="56794" y="51816"/>
                  </a:lnTo>
                  <a:lnTo>
                    <a:pt x="65532" y="47244"/>
                  </a:lnTo>
                  <a:lnTo>
                    <a:pt x="0" y="0"/>
                  </a:lnTo>
                  <a:lnTo>
                    <a:pt x="1524" y="80772"/>
                  </a:lnTo>
                  <a:lnTo>
                    <a:pt x="31356" y="65151"/>
                  </a:lnTo>
                  <a:lnTo>
                    <a:pt x="245364" y="467868"/>
                  </a:lnTo>
                  <a:lnTo>
                    <a:pt x="249936" y="464820"/>
                  </a:lnTo>
                  <a:close/>
                </a:path>
                <a:path w="2316479" h="467995">
                  <a:moveTo>
                    <a:pt x="2316480" y="62484"/>
                  </a:moveTo>
                  <a:lnTo>
                    <a:pt x="2250948" y="108204"/>
                  </a:lnTo>
                  <a:lnTo>
                    <a:pt x="2280247" y="123558"/>
                  </a:lnTo>
                  <a:lnTo>
                    <a:pt x="2101596" y="458724"/>
                  </a:lnTo>
                  <a:lnTo>
                    <a:pt x="2106168" y="461772"/>
                  </a:lnTo>
                  <a:lnTo>
                    <a:pt x="2285098" y="126098"/>
                  </a:lnTo>
                  <a:lnTo>
                    <a:pt x="2314956" y="141732"/>
                  </a:lnTo>
                  <a:lnTo>
                    <a:pt x="2315502" y="112776"/>
                  </a:lnTo>
                  <a:lnTo>
                    <a:pt x="2316480" y="62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823087"/>
            <a:ext cx="5436870" cy="1734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Sitz:</a:t>
            </a:r>
            <a:r>
              <a:rPr sz="1000" spc="4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(juristische)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Sitz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Gesellschaft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Handelsregister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anzugeben.</a:t>
            </a:r>
            <a:endParaRPr sz="1000">
              <a:latin typeface="Arial"/>
              <a:cs typeface="Arial"/>
            </a:endParaRPr>
          </a:p>
          <a:p>
            <a:pPr marL="1316990" marR="650240" indent="-1304925">
              <a:lnSpc>
                <a:spcPct val="149000"/>
              </a:lnSpc>
              <a:spcBef>
                <a:spcPts val="745"/>
              </a:spcBef>
            </a:pPr>
            <a:r>
              <a:rPr sz="1000" dirty="0">
                <a:latin typeface="Arial"/>
                <a:cs typeface="Arial"/>
              </a:rPr>
              <a:t>Straße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/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Hausnummer: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Straße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immer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ausschreiben/Buchstaben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getrennt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groß </a:t>
            </a:r>
            <a:r>
              <a:rPr sz="1000" dirty="0">
                <a:latin typeface="Arial"/>
                <a:cs typeface="Arial"/>
              </a:rPr>
              <a:t>(z.B.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Berliner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Straße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Ämter,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Fachpost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angeschrieben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erhalten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Zusatz: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=Durch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Fach=</a:t>
            </a:r>
            <a:endParaRPr sz="1000">
              <a:latin typeface="Arial"/>
              <a:cs typeface="Arial"/>
            </a:endParaRPr>
          </a:p>
          <a:p>
            <a:pPr marL="12700" marR="106680">
              <a:lnSpc>
                <a:spcPct val="149000"/>
              </a:lnSpc>
              <a:spcBef>
                <a:spcPts val="740"/>
              </a:spcBef>
            </a:pPr>
            <a:r>
              <a:rPr sz="1000" b="1" dirty="0">
                <a:latin typeface="Arial"/>
                <a:cs typeface="Arial"/>
              </a:rPr>
              <a:t>!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Nehmen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Sie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Person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immer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komplett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auf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auch</a:t>
            </a:r>
            <a:r>
              <a:rPr sz="1000" b="1" spc="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wenn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Sie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selbst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z.B.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Adresse </a:t>
            </a:r>
            <a:r>
              <a:rPr sz="1000" b="1" dirty="0">
                <a:latin typeface="Arial"/>
                <a:cs typeface="Arial"/>
              </a:rPr>
              <a:t>in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diesem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Fall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nicht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benötigen!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2303" y="2625826"/>
            <a:ext cx="3063875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0"/>
              </a:spcBef>
              <a:tabLst>
                <a:tab pos="2065020" algn="l"/>
              </a:tabLst>
            </a:pPr>
            <a:r>
              <a:rPr sz="1000" dirty="0">
                <a:latin typeface="Arial"/>
                <a:cs typeface="Arial"/>
              </a:rPr>
              <a:t>bestehende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Person</a:t>
            </a:r>
            <a:r>
              <a:rPr sz="1000" dirty="0">
                <a:latin typeface="Arial"/>
                <a:cs typeface="Arial"/>
              </a:rPr>
              <a:t>	erweiterte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Suche ändern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48560" y="2911576"/>
            <a:ext cx="770890" cy="362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marR="5080" indent="-1270">
              <a:lnSpc>
                <a:spcPct val="1105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neue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Person anlegen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10863" y="2902051"/>
            <a:ext cx="1301750" cy="381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3505">
              <a:lnSpc>
                <a:spcPct val="116799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alle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Veränderungen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zurückgesetzt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80583" y="2902051"/>
            <a:ext cx="872490" cy="381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7185">
              <a:lnSpc>
                <a:spcPct val="116799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leert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alle </a:t>
            </a:r>
            <a:r>
              <a:rPr sz="1000" dirty="0">
                <a:latin typeface="Arial"/>
                <a:cs typeface="Arial"/>
              </a:rPr>
              <a:t>Felder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eine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52612" y="5560821"/>
            <a:ext cx="83693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neue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Eingabe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49322" y="5560821"/>
            <a:ext cx="120142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Änderung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speichern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2118" y="5560821"/>
            <a:ext cx="60198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verwerfen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56074" y="5560821"/>
            <a:ext cx="1960880" cy="331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ts val="118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Änderung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speichern,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Maske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nicht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ts val="1180"/>
              </a:lnSpc>
            </a:pPr>
            <a:r>
              <a:rPr sz="1000" spc="-10" dirty="0">
                <a:latin typeface="Arial"/>
                <a:cs typeface="Arial"/>
              </a:rPr>
              <a:t>schließen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3728" y="6283998"/>
            <a:ext cx="5414010" cy="2255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53179" marR="5080" indent="-3810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(Aufnahme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weiterer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Betei- </a:t>
            </a:r>
            <a:r>
              <a:rPr sz="1000" dirty="0">
                <a:latin typeface="Arial"/>
                <a:cs typeface="Arial"/>
              </a:rPr>
              <a:t>ligter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gleichem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Nach- </a:t>
            </a:r>
            <a:r>
              <a:rPr sz="1000" dirty="0">
                <a:latin typeface="Arial"/>
                <a:cs typeface="Arial"/>
              </a:rPr>
              <a:t>namen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und/oder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Anschrift)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 marR="42545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Wenn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notwendigen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aufgenommen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OK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drücken.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ein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nächsten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freien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Ordnungsnummer.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Korrektur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möglich;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Zweifeln/Unsicherheit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„abbrechen“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gehen.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ohne </a:t>
            </a:r>
            <a:r>
              <a:rPr sz="1000" dirty="0">
                <a:latin typeface="Arial"/>
                <a:cs typeface="Arial"/>
              </a:rPr>
              <a:t>ONr.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erzeugt.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(Erläuterung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Liste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10</a:t>
            </a:r>
            <a:r>
              <a:rPr sz="1000" spc="-2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3728" y="8998399"/>
            <a:ext cx="3332479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erzeugt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Markentabelle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erfasst.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75003" y="2841104"/>
            <a:ext cx="5302250" cy="3531235"/>
            <a:chOff x="1175003" y="2841104"/>
            <a:chExt cx="5302250" cy="3531235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3945635"/>
              <a:ext cx="5301996" cy="133654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14538" y="2841116"/>
              <a:ext cx="4855845" cy="3531235"/>
            </a:xfrm>
            <a:custGeom>
              <a:avLst/>
              <a:gdLst/>
              <a:ahLst/>
              <a:cxnLst/>
              <a:rect l="l" t="t" r="r" b="b"/>
              <a:pathLst>
                <a:path w="4855845" h="3531235">
                  <a:moveTo>
                    <a:pt x="248145" y="1694815"/>
                  </a:moveTo>
                  <a:lnTo>
                    <a:pt x="208457" y="1700733"/>
                  </a:lnTo>
                  <a:lnTo>
                    <a:pt x="7518" y="279285"/>
                  </a:lnTo>
                  <a:lnTo>
                    <a:pt x="0" y="279285"/>
                  </a:lnTo>
                  <a:lnTo>
                    <a:pt x="201091" y="1701825"/>
                  </a:lnTo>
                  <a:lnTo>
                    <a:pt x="159791" y="1707972"/>
                  </a:lnTo>
                  <a:lnTo>
                    <a:pt x="216179" y="1788807"/>
                  </a:lnTo>
                  <a:lnTo>
                    <a:pt x="241109" y="1715490"/>
                  </a:lnTo>
                  <a:lnTo>
                    <a:pt x="248145" y="1694815"/>
                  </a:lnTo>
                  <a:close/>
                </a:path>
                <a:path w="4855845" h="3531235">
                  <a:moveTo>
                    <a:pt x="1339443" y="476707"/>
                  </a:moveTo>
                  <a:lnTo>
                    <a:pt x="1331556" y="474726"/>
                  </a:lnTo>
                  <a:lnTo>
                    <a:pt x="1152144" y="1765719"/>
                  </a:lnTo>
                  <a:lnTo>
                    <a:pt x="1110716" y="1760308"/>
                  </a:lnTo>
                  <a:lnTo>
                    <a:pt x="1142263" y="1858899"/>
                  </a:lnTo>
                  <a:lnTo>
                    <a:pt x="1194689" y="1782000"/>
                  </a:lnTo>
                  <a:lnTo>
                    <a:pt x="1201420" y="1772145"/>
                  </a:lnTo>
                  <a:lnTo>
                    <a:pt x="1160157" y="1766760"/>
                  </a:lnTo>
                  <a:lnTo>
                    <a:pt x="1339443" y="476707"/>
                  </a:lnTo>
                  <a:close/>
                </a:path>
                <a:path w="4855845" h="3531235">
                  <a:moveTo>
                    <a:pt x="2097049" y="1879"/>
                  </a:moveTo>
                  <a:lnTo>
                    <a:pt x="2089505" y="0"/>
                  </a:lnTo>
                  <a:lnTo>
                    <a:pt x="1865210" y="1648587"/>
                  </a:lnTo>
                  <a:lnTo>
                    <a:pt x="1825472" y="1642668"/>
                  </a:lnTo>
                  <a:lnTo>
                    <a:pt x="1857527" y="1736966"/>
                  </a:lnTo>
                  <a:lnTo>
                    <a:pt x="1907527" y="1665300"/>
                  </a:lnTo>
                  <a:lnTo>
                    <a:pt x="1914118" y="1655876"/>
                  </a:lnTo>
                  <a:lnTo>
                    <a:pt x="1872856" y="1649730"/>
                  </a:lnTo>
                  <a:lnTo>
                    <a:pt x="2097049" y="1879"/>
                  </a:lnTo>
                  <a:close/>
                </a:path>
                <a:path w="4855845" h="3531235">
                  <a:moveTo>
                    <a:pt x="2617584" y="2221623"/>
                  </a:moveTo>
                  <a:lnTo>
                    <a:pt x="2506980" y="2228011"/>
                  </a:lnTo>
                  <a:lnTo>
                    <a:pt x="2530106" y="2266531"/>
                  </a:lnTo>
                  <a:lnTo>
                    <a:pt x="1609458" y="2798000"/>
                  </a:lnTo>
                  <a:lnTo>
                    <a:pt x="1613712" y="2806509"/>
                  </a:lnTo>
                  <a:lnTo>
                    <a:pt x="2534983" y="2274684"/>
                  </a:lnTo>
                  <a:lnTo>
                    <a:pt x="2558034" y="2313076"/>
                  </a:lnTo>
                  <a:lnTo>
                    <a:pt x="2594038" y="2257780"/>
                  </a:lnTo>
                  <a:lnTo>
                    <a:pt x="2617584" y="2221623"/>
                  </a:lnTo>
                  <a:close/>
                </a:path>
                <a:path w="4855845" h="3531235">
                  <a:moveTo>
                    <a:pt x="3094202" y="467118"/>
                  </a:moveTo>
                  <a:lnTo>
                    <a:pt x="3085795" y="467118"/>
                  </a:lnTo>
                  <a:lnTo>
                    <a:pt x="2886786" y="1650771"/>
                  </a:lnTo>
                  <a:lnTo>
                    <a:pt x="2841993" y="1644103"/>
                  </a:lnTo>
                  <a:lnTo>
                    <a:pt x="2875623" y="1749183"/>
                  </a:lnTo>
                  <a:lnTo>
                    <a:pt x="2933192" y="1669326"/>
                  </a:lnTo>
                  <a:lnTo>
                    <a:pt x="2940774" y="1658810"/>
                  </a:lnTo>
                  <a:lnTo>
                    <a:pt x="2895333" y="1652041"/>
                  </a:lnTo>
                  <a:lnTo>
                    <a:pt x="3094202" y="467118"/>
                  </a:lnTo>
                  <a:close/>
                </a:path>
                <a:path w="4855845" h="3531235">
                  <a:moveTo>
                    <a:pt x="3326168" y="2276551"/>
                  </a:moveTo>
                  <a:lnTo>
                    <a:pt x="3214547" y="2298204"/>
                  </a:lnTo>
                  <a:lnTo>
                    <a:pt x="3243605" y="2334920"/>
                  </a:lnTo>
                  <a:lnTo>
                    <a:pt x="2698915" y="2757576"/>
                  </a:lnTo>
                  <a:lnTo>
                    <a:pt x="2704325" y="2765069"/>
                  </a:lnTo>
                  <a:lnTo>
                    <a:pt x="3249345" y="2342159"/>
                  </a:lnTo>
                  <a:lnTo>
                    <a:pt x="3278670" y="2379192"/>
                  </a:lnTo>
                  <a:lnTo>
                    <a:pt x="3300514" y="2331974"/>
                  </a:lnTo>
                  <a:lnTo>
                    <a:pt x="3326168" y="2276551"/>
                  </a:lnTo>
                  <a:close/>
                </a:path>
                <a:path w="4855845" h="3531235">
                  <a:moveTo>
                    <a:pt x="4433760" y="2516848"/>
                  </a:moveTo>
                  <a:lnTo>
                    <a:pt x="4429531" y="2508339"/>
                  </a:lnTo>
                  <a:lnTo>
                    <a:pt x="4349267" y="2346858"/>
                  </a:lnTo>
                  <a:lnTo>
                    <a:pt x="4263974" y="2516441"/>
                  </a:lnTo>
                  <a:lnTo>
                    <a:pt x="4341482" y="2516619"/>
                  </a:lnTo>
                  <a:lnTo>
                    <a:pt x="4343933" y="3530981"/>
                  </a:lnTo>
                  <a:lnTo>
                    <a:pt x="4358652" y="3531158"/>
                  </a:lnTo>
                  <a:lnTo>
                    <a:pt x="4356201" y="2516657"/>
                  </a:lnTo>
                  <a:lnTo>
                    <a:pt x="4433760" y="2516848"/>
                  </a:lnTo>
                  <a:close/>
                </a:path>
                <a:path w="4855845" h="3531235">
                  <a:moveTo>
                    <a:pt x="4855603" y="476389"/>
                  </a:moveTo>
                  <a:lnTo>
                    <a:pt x="4848517" y="469303"/>
                  </a:lnTo>
                  <a:lnTo>
                    <a:pt x="3926421" y="1678533"/>
                  </a:lnTo>
                  <a:lnTo>
                    <a:pt x="3886733" y="1648498"/>
                  </a:lnTo>
                  <a:lnTo>
                    <a:pt x="3863098" y="1769008"/>
                  </a:lnTo>
                  <a:lnTo>
                    <a:pt x="3974160" y="1714665"/>
                  </a:lnTo>
                  <a:lnTo>
                    <a:pt x="3952303" y="1698117"/>
                  </a:lnTo>
                  <a:lnTo>
                    <a:pt x="3933215" y="1683677"/>
                  </a:lnTo>
                  <a:lnTo>
                    <a:pt x="4855603" y="476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169542" y="222250"/>
            <a:ext cx="5306060" cy="2425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0"/>
              </a:spcBef>
              <a:buAutoNum type="arabicPeriod" startAt="5"/>
              <a:tabLst>
                <a:tab pos="227965" algn="l"/>
              </a:tabLst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Fallsuche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und</a:t>
            </a:r>
            <a:r>
              <a:rPr sz="1300" b="1" spc="2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-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bearbeitung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74B5"/>
              </a:buClr>
              <a:buFont typeface="Arial"/>
              <a:buAutoNum type="arabicPeriod" startAt="5"/>
            </a:pPr>
            <a:endParaRPr sz="220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Fallübersicht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Ansicht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Fallauswahl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273050" lvl="1" indent="-215900">
              <a:lnSpc>
                <a:spcPct val="100000"/>
              </a:lnSpc>
              <a:buAutoNum type="alphaLcParenBoth"/>
              <a:tabLst>
                <a:tab pos="273685" algn="l"/>
              </a:tabLst>
            </a:pP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Fallsuche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D74B5"/>
              </a:buClr>
              <a:buFont typeface="Arial"/>
              <a:buAutoNum type="alphaLcParenBoth"/>
            </a:pPr>
            <a:endParaRPr sz="160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folgenden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Angaben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durchgeführt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044825" lvl="2" indent="-208915">
              <a:lnSpc>
                <a:spcPct val="100000"/>
              </a:lnSpc>
              <a:spcBef>
                <a:spcPts val="819"/>
              </a:spcBef>
              <a:buFont typeface="Calibri Light"/>
              <a:buAutoNum type="romanLcParenBoth"/>
              <a:tabLst>
                <a:tab pos="3045460" algn="l"/>
              </a:tabLst>
            </a:pP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Angaben</a:t>
            </a:r>
            <a:r>
              <a:rPr sz="1100" i="1" spc="45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der</a:t>
            </a:r>
            <a:r>
              <a:rPr sz="1100" i="1" spc="35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1F4D78"/>
                </a:solidFill>
                <a:latin typeface="Arial"/>
                <a:cs typeface="Arial"/>
              </a:rPr>
              <a:t>Fallübersicht</a:t>
            </a:r>
            <a:endParaRPr sz="11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1F4D78"/>
              </a:buClr>
              <a:buFont typeface="Calibri Light"/>
              <a:buAutoNum type="romanLcParenBoth"/>
            </a:pPr>
            <a:endParaRPr sz="1250">
              <a:latin typeface="Arial"/>
              <a:cs typeface="Arial"/>
            </a:endParaRPr>
          </a:p>
          <a:p>
            <a:pPr marL="352425" marR="5080" lvl="3" indent="-353060" algn="r">
              <a:lnSpc>
                <a:spcPct val="100000"/>
              </a:lnSpc>
              <a:spcBef>
                <a:spcPts val="5"/>
              </a:spcBef>
              <a:buFont typeface="Calibri"/>
              <a:buAutoNum type="alphaLcPeriod"/>
              <a:tabLst>
                <a:tab pos="352425" algn="l"/>
                <a:tab pos="353060" algn="l"/>
              </a:tabLst>
            </a:pPr>
            <a:r>
              <a:rPr sz="1000" spc="-10" dirty="0">
                <a:latin typeface="Arial"/>
                <a:cs typeface="Arial"/>
              </a:rPr>
              <a:t>Geschäftszeichen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13096" y="3322675"/>
            <a:ext cx="2053589" cy="11741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305"/>
              </a:spcBef>
              <a:buFont typeface="Calibri"/>
              <a:buAutoNum type="alphaLcPeriod" startAt="2"/>
              <a:tabLst>
                <a:tab pos="429895" algn="l"/>
                <a:tab pos="430530" algn="l"/>
              </a:tabLst>
            </a:pPr>
            <a:r>
              <a:rPr sz="1000" spc="-10" dirty="0"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  <a:p>
            <a:pPr marL="429895" indent="-408305">
              <a:lnSpc>
                <a:spcPct val="100000"/>
              </a:lnSpc>
              <a:spcBef>
                <a:spcPts val="210"/>
              </a:spcBef>
              <a:buFont typeface="Calibri"/>
              <a:buAutoNum type="alphaLcPeriod" startAt="2"/>
              <a:tabLst>
                <a:tab pos="429895" algn="l"/>
                <a:tab pos="430530" algn="l"/>
              </a:tabLst>
            </a:pPr>
            <a:r>
              <a:rPr sz="1000" spc="-10" dirty="0">
                <a:latin typeface="Arial"/>
                <a:cs typeface="Arial"/>
              </a:rPr>
              <a:t>Sachbearbeiter</a:t>
            </a:r>
            <a:endParaRPr sz="10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75"/>
              </a:spcBef>
              <a:buFont typeface="Calibri"/>
              <a:buAutoNum type="alphaLcPeriod" startAt="2"/>
              <a:tabLst>
                <a:tab pos="429895" algn="l"/>
                <a:tab pos="430530" algn="l"/>
              </a:tabLst>
            </a:pPr>
            <a:r>
              <a:rPr sz="1000" spc="-10" dirty="0">
                <a:latin typeface="Arial"/>
                <a:cs typeface="Arial"/>
              </a:rPr>
              <a:t>Eingangsdatum</a:t>
            </a:r>
            <a:endParaRPr sz="1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65"/>
              </a:spcBef>
            </a:pPr>
            <a:r>
              <a:rPr sz="1100" b="0" dirty="0">
                <a:solidFill>
                  <a:srgbClr val="1F4D78"/>
                </a:solidFill>
                <a:latin typeface="Calibri Light"/>
                <a:cs typeface="Calibri Light"/>
              </a:rPr>
              <a:t>(ii)</a:t>
            </a:r>
            <a:r>
              <a:rPr sz="1100" b="0" spc="250" dirty="0">
                <a:solidFill>
                  <a:srgbClr val="1F4D78"/>
                </a:solidFill>
                <a:latin typeface="Calibri Light"/>
                <a:cs typeface="Calibri Light"/>
              </a:rPr>
              <a:t> </a:t>
            </a: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Daten</a:t>
            </a:r>
            <a:r>
              <a:rPr sz="1100" i="1" spc="10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aus</a:t>
            </a:r>
            <a:r>
              <a:rPr sz="1100" i="1" spc="10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dem</a:t>
            </a:r>
            <a:r>
              <a:rPr sz="1100" i="1" spc="10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1F4D78"/>
                </a:solidFill>
                <a:latin typeface="Arial"/>
                <a:cs typeface="Arial"/>
              </a:rPr>
              <a:t>Fall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e.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Arial"/>
                <a:cs typeface="Arial"/>
              </a:rPr>
              <a:t>Grundbuchbezirk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20" dirty="0">
                <a:latin typeface="Arial"/>
                <a:cs typeface="Arial"/>
              </a:rPr>
              <a:t>blatt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22240" y="5549176"/>
            <a:ext cx="1203325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 indent="-135255">
              <a:lnSpc>
                <a:spcPct val="100000"/>
              </a:lnSpc>
              <a:spcBef>
                <a:spcPts val="135"/>
              </a:spcBef>
              <a:buFont typeface="Calibri"/>
              <a:buAutoNum type="alphaLcPeriod" startAt="6"/>
              <a:tabLst>
                <a:tab pos="147955" algn="l"/>
              </a:tabLst>
            </a:pPr>
            <a:r>
              <a:rPr sz="1000" spc="-10" dirty="0">
                <a:latin typeface="Arial"/>
                <a:cs typeface="Arial"/>
              </a:rPr>
              <a:t>Notar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Calibri"/>
              <a:buAutoNum type="alphaLcPeriod" startAt="6"/>
            </a:pPr>
            <a:endParaRPr sz="12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spcBef>
                <a:spcPts val="1015"/>
              </a:spcBef>
              <a:buFont typeface="Calibri"/>
              <a:buAutoNum type="alphaLcPeriod" startAt="6"/>
              <a:tabLst>
                <a:tab pos="138430" algn="l"/>
              </a:tabLst>
            </a:pPr>
            <a:r>
              <a:rPr sz="1000" spc="-10" dirty="0">
                <a:latin typeface="Arial"/>
                <a:cs typeface="Arial"/>
              </a:rPr>
              <a:t>Urkundennummer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9926" y="6502272"/>
            <a:ext cx="5419090" cy="8553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30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(b)</a:t>
            </a:r>
            <a:r>
              <a:rPr sz="1100" i="1" spc="2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Fallbearbeitung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49000"/>
              </a:lnSpc>
            </a:pPr>
            <a:r>
              <a:rPr sz="1000" dirty="0">
                <a:latin typeface="Arial"/>
                <a:cs typeface="Arial"/>
              </a:rPr>
              <a:t>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Fallsuche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ermitteln,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Fall-Öffnen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bzw.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Doppelklick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auf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Zeile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öffnen.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Fallhauptdialog.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75003" y="2682473"/>
            <a:ext cx="5795010" cy="3711575"/>
            <a:chOff x="1175003" y="2682473"/>
            <a:chExt cx="5795010" cy="3711575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2729484"/>
              <a:ext cx="3050539" cy="366407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940342" y="2682480"/>
              <a:ext cx="4029710" cy="3491865"/>
            </a:xfrm>
            <a:custGeom>
              <a:avLst/>
              <a:gdLst/>
              <a:ahLst/>
              <a:cxnLst/>
              <a:rect l="l" t="t" r="r" b="b"/>
              <a:pathLst>
                <a:path w="4029709" h="3491865">
                  <a:moveTo>
                    <a:pt x="118719" y="538048"/>
                  </a:moveTo>
                  <a:lnTo>
                    <a:pt x="106641" y="490626"/>
                  </a:lnTo>
                  <a:lnTo>
                    <a:pt x="89141" y="493903"/>
                  </a:lnTo>
                  <a:lnTo>
                    <a:pt x="0" y="510628"/>
                  </a:lnTo>
                  <a:lnTo>
                    <a:pt x="118719" y="538048"/>
                  </a:lnTo>
                  <a:close/>
                </a:path>
                <a:path w="4029709" h="3491865">
                  <a:moveTo>
                    <a:pt x="138341" y="805967"/>
                  </a:moveTo>
                  <a:lnTo>
                    <a:pt x="137172" y="752208"/>
                  </a:lnTo>
                  <a:lnTo>
                    <a:pt x="117856" y="752208"/>
                  </a:lnTo>
                  <a:lnTo>
                    <a:pt x="21018" y="752208"/>
                  </a:lnTo>
                  <a:lnTo>
                    <a:pt x="138341" y="805967"/>
                  </a:lnTo>
                  <a:close/>
                </a:path>
                <a:path w="4029709" h="3491865">
                  <a:moveTo>
                    <a:pt x="234264" y="1409065"/>
                  </a:moveTo>
                  <a:lnTo>
                    <a:pt x="230860" y="1355852"/>
                  </a:lnTo>
                  <a:lnTo>
                    <a:pt x="211455" y="1355852"/>
                  </a:lnTo>
                  <a:lnTo>
                    <a:pt x="112623" y="1355852"/>
                  </a:lnTo>
                  <a:lnTo>
                    <a:pt x="234264" y="1409065"/>
                  </a:lnTo>
                  <a:close/>
                </a:path>
                <a:path w="4029709" h="3491865">
                  <a:moveTo>
                    <a:pt x="2004555" y="9144"/>
                  </a:moveTo>
                  <a:lnTo>
                    <a:pt x="2002840" y="0"/>
                  </a:lnTo>
                  <a:lnTo>
                    <a:pt x="104076" y="480555"/>
                  </a:lnTo>
                  <a:lnTo>
                    <a:pt x="91706" y="431914"/>
                  </a:lnTo>
                  <a:lnTo>
                    <a:pt x="1689" y="509193"/>
                  </a:lnTo>
                  <a:lnTo>
                    <a:pt x="88925" y="492823"/>
                  </a:lnTo>
                  <a:lnTo>
                    <a:pt x="106375" y="489546"/>
                  </a:lnTo>
                  <a:lnTo>
                    <a:pt x="2004555" y="9144"/>
                  </a:lnTo>
                  <a:close/>
                </a:path>
                <a:path w="4029709" h="3491865">
                  <a:moveTo>
                    <a:pt x="2086711" y="1231671"/>
                  </a:moveTo>
                  <a:lnTo>
                    <a:pt x="230149" y="1344574"/>
                  </a:lnTo>
                  <a:lnTo>
                    <a:pt x="226656" y="1289964"/>
                  </a:lnTo>
                  <a:lnTo>
                    <a:pt x="114655" y="1354670"/>
                  </a:lnTo>
                  <a:lnTo>
                    <a:pt x="211455" y="1354670"/>
                  </a:lnTo>
                  <a:lnTo>
                    <a:pt x="230797" y="1354670"/>
                  </a:lnTo>
                  <a:lnTo>
                    <a:pt x="2086711" y="1241818"/>
                  </a:lnTo>
                  <a:lnTo>
                    <a:pt x="2086711" y="1231671"/>
                  </a:lnTo>
                  <a:close/>
                </a:path>
                <a:path w="4029709" h="3491865">
                  <a:moveTo>
                    <a:pt x="2226005" y="3438690"/>
                  </a:moveTo>
                  <a:lnTo>
                    <a:pt x="2093252" y="3376168"/>
                  </a:lnTo>
                  <a:lnTo>
                    <a:pt x="2098433" y="3428733"/>
                  </a:lnTo>
                  <a:lnTo>
                    <a:pt x="468820" y="3393109"/>
                  </a:lnTo>
                  <a:lnTo>
                    <a:pt x="469569" y="3404158"/>
                  </a:lnTo>
                  <a:lnTo>
                    <a:pt x="2099525" y="3439782"/>
                  </a:lnTo>
                  <a:lnTo>
                    <a:pt x="2104593" y="3491242"/>
                  </a:lnTo>
                  <a:lnTo>
                    <a:pt x="2179751" y="3458705"/>
                  </a:lnTo>
                  <a:lnTo>
                    <a:pt x="2226005" y="3438690"/>
                  </a:lnTo>
                  <a:close/>
                </a:path>
                <a:path w="4029709" h="3491865">
                  <a:moveTo>
                    <a:pt x="2247582" y="2978010"/>
                  </a:moveTo>
                  <a:lnTo>
                    <a:pt x="2156383" y="2939034"/>
                  </a:lnTo>
                  <a:lnTo>
                    <a:pt x="2159952" y="2974429"/>
                  </a:lnTo>
                  <a:lnTo>
                    <a:pt x="664464" y="2994710"/>
                  </a:lnTo>
                  <a:lnTo>
                    <a:pt x="664857" y="3002419"/>
                  </a:lnTo>
                  <a:lnTo>
                    <a:pt x="2160740" y="2982125"/>
                  </a:lnTo>
                  <a:lnTo>
                    <a:pt x="2164575" y="3020098"/>
                  </a:lnTo>
                  <a:lnTo>
                    <a:pt x="2215502" y="2994279"/>
                  </a:lnTo>
                  <a:lnTo>
                    <a:pt x="2247582" y="2978010"/>
                  </a:lnTo>
                  <a:close/>
                </a:path>
                <a:path w="4029709" h="3491865">
                  <a:moveTo>
                    <a:pt x="2248306" y="867841"/>
                  </a:moveTo>
                  <a:lnTo>
                    <a:pt x="370293" y="1167841"/>
                  </a:lnTo>
                  <a:lnTo>
                    <a:pt x="361784" y="1111681"/>
                  </a:lnTo>
                  <a:lnTo>
                    <a:pt x="252349" y="1190256"/>
                  </a:lnTo>
                  <a:lnTo>
                    <a:pt x="379768" y="1230350"/>
                  </a:lnTo>
                  <a:lnTo>
                    <a:pt x="371462" y="1175524"/>
                  </a:lnTo>
                  <a:lnTo>
                    <a:pt x="2247760" y="878357"/>
                  </a:lnTo>
                  <a:lnTo>
                    <a:pt x="2248306" y="867841"/>
                  </a:lnTo>
                  <a:close/>
                </a:path>
                <a:path w="4029709" h="3491865">
                  <a:moveTo>
                    <a:pt x="2368499" y="675386"/>
                  </a:moveTo>
                  <a:lnTo>
                    <a:pt x="136931" y="741324"/>
                  </a:lnTo>
                  <a:lnTo>
                    <a:pt x="135775" y="688187"/>
                  </a:lnTo>
                  <a:lnTo>
                    <a:pt x="15443" y="749642"/>
                  </a:lnTo>
                  <a:lnTo>
                    <a:pt x="19773" y="751636"/>
                  </a:lnTo>
                  <a:lnTo>
                    <a:pt x="117703" y="751636"/>
                  </a:lnTo>
                  <a:lnTo>
                    <a:pt x="137160" y="751636"/>
                  </a:lnTo>
                  <a:lnTo>
                    <a:pt x="2368499" y="685634"/>
                  </a:lnTo>
                  <a:lnTo>
                    <a:pt x="2368499" y="675386"/>
                  </a:lnTo>
                  <a:close/>
                </a:path>
                <a:path w="4029709" h="3491865">
                  <a:moveTo>
                    <a:pt x="2699397" y="1848180"/>
                  </a:moveTo>
                  <a:lnTo>
                    <a:pt x="527812" y="2256828"/>
                  </a:lnTo>
                  <a:lnTo>
                    <a:pt x="523074" y="2199627"/>
                  </a:lnTo>
                  <a:lnTo>
                    <a:pt x="450913" y="2258669"/>
                  </a:lnTo>
                  <a:lnTo>
                    <a:pt x="421513" y="2282723"/>
                  </a:lnTo>
                  <a:lnTo>
                    <a:pt x="533488" y="2325154"/>
                  </a:lnTo>
                  <a:lnTo>
                    <a:pt x="528713" y="2267623"/>
                  </a:lnTo>
                  <a:lnTo>
                    <a:pt x="2699397" y="1859140"/>
                  </a:lnTo>
                  <a:lnTo>
                    <a:pt x="2699397" y="1848180"/>
                  </a:lnTo>
                  <a:close/>
                </a:path>
                <a:path w="4029709" h="3491865">
                  <a:moveTo>
                    <a:pt x="4029176" y="1956562"/>
                  </a:moveTo>
                  <a:lnTo>
                    <a:pt x="3746157" y="1920265"/>
                  </a:lnTo>
                  <a:lnTo>
                    <a:pt x="3773068" y="2002066"/>
                  </a:lnTo>
                  <a:lnTo>
                    <a:pt x="33782" y="2772422"/>
                  </a:lnTo>
                  <a:lnTo>
                    <a:pt x="40297" y="2783725"/>
                  </a:lnTo>
                  <a:lnTo>
                    <a:pt x="3778173" y="2017598"/>
                  </a:lnTo>
                  <a:lnTo>
                    <a:pt x="3805555" y="2100846"/>
                  </a:lnTo>
                  <a:lnTo>
                    <a:pt x="3994239" y="1979104"/>
                  </a:lnTo>
                  <a:lnTo>
                    <a:pt x="4029176" y="1956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0631" y="7417219"/>
            <a:ext cx="4131945" cy="2517355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795776" y="9307502"/>
            <a:ext cx="172085" cy="1733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25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512442" y="229108"/>
            <a:ext cx="215963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6.</a:t>
            </a:r>
            <a:r>
              <a:rPr sz="1300" b="1" spc="2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Eintragungsnachrichten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43278" y="840993"/>
            <a:ext cx="225234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Menü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Extras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Nachrichten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erstellen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6952" y="2802001"/>
            <a:ext cx="77089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„Briefkasten“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11450" y="6487413"/>
            <a:ext cx="76390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Fallbeteiligte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18760" y="6515989"/>
            <a:ext cx="80772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Eintragungen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35766" y="1340738"/>
            <a:ext cx="6017895" cy="4745355"/>
            <a:chOff x="835766" y="1340738"/>
            <a:chExt cx="6017895" cy="4745355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154" y="1340738"/>
              <a:ext cx="5621185" cy="474497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35766" y="2819152"/>
              <a:ext cx="1514475" cy="202565"/>
            </a:xfrm>
            <a:custGeom>
              <a:avLst/>
              <a:gdLst/>
              <a:ahLst/>
              <a:cxnLst/>
              <a:rect l="l" t="t" r="r" b="b"/>
              <a:pathLst>
                <a:path w="1514475" h="202564">
                  <a:moveTo>
                    <a:pt x="1400551" y="41800"/>
                  </a:moveTo>
                  <a:lnTo>
                    <a:pt x="1399659" y="50390"/>
                  </a:lnTo>
                  <a:lnTo>
                    <a:pt x="399" y="202240"/>
                  </a:lnTo>
                  <a:lnTo>
                    <a:pt x="0" y="194439"/>
                  </a:lnTo>
                  <a:lnTo>
                    <a:pt x="1400551" y="41800"/>
                  </a:lnTo>
                  <a:close/>
                </a:path>
                <a:path w="1514475" h="202564">
                  <a:moveTo>
                    <a:pt x="1513860" y="32744"/>
                  </a:moveTo>
                  <a:lnTo>
                    <a:pt x="1395413" y="91267"/>
                  </a:lnTo>
                  <a:lnTo>
                    <a:pt x="1399659" y="50390"/>
                  </a:lnTo>
                  <a:lnTo>
                    <a:pt x="1418566" y="48338"/>
                  </a:lnTo>
                  <a:lnTo>
                    <a:pt x="1420479" y="39628"/>
                  </a:lnTo>
                  <a:lnTo>
                    <a:pt x="1404893" y="0"/>
                  </a:lnTo>
                  <a:lnTo>
                    <a:pt x="1513860" y="32744"/>
                  </a:lnTo>
                  <a:close/>
                </a:path>
                <a:path w="1514475" h="202564">
                  <a:moveTo>
                    <a:pt x="1420479" y="39628"/>
                  </a:moveTo>
                  <a:lnTo>
                    <a:pt x="1418566" y="48338"/>
                  </a:lnTo>
                  <a:lnTo>
                    <a:pt x="1399659" y="50390"/>
                  </a:lnTo>
                  <a:lnTo>
                    <a:pt x="1400551" y="41800"/>
                  </a:lnTo>
                  <a:lnTo>
                    <a:pt x="1420479" y="39628"/>
                  </a:lnTo>
                  <a:close/>
                </a:path>
                <a:path w="1514475" h="202564">
                  <a:moveTo>
                    <a:pt x="1404893" y="0"/>
                  </a:moveTo>
                  <a:lnTo>
                    <a:pt x="1420479" y="39628"/>
                  </a:lnTo>
                  <a:lnTo>
                    <a:pt x="1400551" y="41800"/>
                  </a:lnTo>
                  <a:lnTo>
                    <a:pt x="1404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92200" y="6859282"/>
            <a:ext cx="5445125" cy="2804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349885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Auf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linken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Seite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befinden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die </a:t>
            </a:r>
            <a:r>
              <a:rPr sz="1000" dirty="0">
                <a:latin typeface="Arial"/>
                <a:cs typeface="Arial"/>
              </a:rPr>
              <a:t>betroffenen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Grundbuchblätter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jeweiligen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Eintragungen.</a:t>
            </a:r>
            <a:endParaRPr sz="1000">
              <a:latin typeface="Arial"/>
              <a:cs typeface="Arial"/>
            </a:endParaRPr>
          </a:p>
          <a:p>
            <a:pPr marL="50800" marR="82550">
              <a:lnSpc>
                <a:spcPct val="148500"/>
              </a:lnSpc>
              <a:spcBef>
                <a:spcPts val="750"/>
              </a:spcBef>
            </a:pP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Maustaste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obersten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Seite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Untermenü </a:t>
            </a:r>
            <a:r>
              <a:rPr sz="1000" dirty="0">
                <a:latin typeface="Arial"/>
                <a:cs typeface="Arial"/>
              </a:rPr>
              <a:t>öffnen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Eigentümertabelle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auswählen.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okay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bestätigen.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hierfür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schließt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wieder.</a:t>
            </a:r>
            <a:endParaRPr sz="1000">
              <a:latin typeface="Arial"/>
              <a:cs typeface="Arial"/>
            </a:endParaRPr>
          </a:p>
          <a:p>
            <a:pPr marL="50800" marR="17780">
              <a:lnSpc>
                <a:spcPct val="147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Rechts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entsprechenden,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versendenden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gedrückter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linker </a:t>
            </a:r>
            <a:r>
              <a:rPr sz="1000" dirty="0">
                <a:latin typeface="Arial"/>
                <a:cs typeface="Arial"/>
              </a:rPr>
              <a:t>Maustaste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zum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ziehen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</a:t>
            </a:r>
            <a:r>
              <a:rPr sz="1000" b="1" spc="-10" dirty="0">
                <a:latin typeface="Arial"/>
                <a:cs typeface="Arial"/>
              </a:rPr>
              <a:t>zuordnen</a:t>
            </a:r>
            <a:r>
              <a:rPr sz="1000" spc="-10" dirty="0">
                <a:latin typeface="Arial"/>
                <a:cs typeface="Arial"/>
              </a:rPr>
              <a:t>).</a:t>
            </a:r>
            <a:endParaRPr sz="1000">
              <a:latin typeface="Arial"/>
              <a:cs typeface="Arial"/>
            </a:endParaRPr>
          </a:p>
          <a:p>
            <a:pPr marL="50800" marR="117475">
              <a:lnSpc>
                <a:spcPct val="148300"/>
              </a:lnSpc>
              <a:spcBef>
                <a:spcPts val="775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erscheint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jeweiligen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roter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Haken.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Speichern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den </a:t>
            </a:r>
            <a:r>
              <a:rPr sz="1000" dirty="0">
                <a:latin typeface="Arial"/>
                <a:cs typeface="Arial"/>
              </a:rPr>
              <a:t>entsprechenden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Button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Haken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schwarz.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jeweiligen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noch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Untermenü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(markierten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25" dirty="0">
                <a:latin typeface="Arial"/>
                <a:cs typeface="Arial"/>
              </a:rPr>
              <a:t>m</a:t>
            </a:r>
            <a:r>
              <a:rPr sz="1500" spc="-337" baseline="-19444" dirty="0">
                <a:latin typeface="Arial"/>
                <a:cs typeface="Arial"/>
              </a:rPr>
              <a:t>1</a:t>
            </a:r>
            <a:r>
              <a:rPr sz="1000" spc="-225" dirty="0">
                <a:latin typeface="Arial"/>
                <a:cs typeface="Arial"/>
              </a:rPr>
              <a:t>i</a:t>
            </a:r>
            <a:r>
              <a:rPr sz="1500" spc="-337" baseline="-19444" dirty="0">
                <a:latin typeface="Arial"/>
                <a:cs typeface="Arial"/>
              </a:rPr>
              <a:t>4</a:t>
            </a:r>
            <a:r>
              <a:rPr sz="1000" spc="-225" dirty="0">
                <a:latin typeface="Arial"/>
                <a:cs typeface="Arial"/>
              </a:rPr>
              <a:t>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Maustaste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anklicken)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ein </a:t>
            </a:r>
            <a:r>
              <a:rPr sz="1000" dirty="0">
                <a:latin typeface="Arial"/>
                <a:cs typeface="Arial"/>
              </a:rPr>
              <a:t>Anschreiben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zuordnen.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503" y="1148333"/>
            <a:ext cx="4637532" cy="396697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368425" y="5188813"/>
            <a:ext cx="5440045" cy="2566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 marR="5080">
              <a:lnSpc>
                <a:spcPct val="1485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Über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Untermenü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Überstücke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(über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Versandart)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angegeben, </a:t>
            </a:r>
            <a:r>
              <a:rPr sz="1000" dirty="0">
                <a:latin typeface="Arial"/>
                <a:cs typeface="Arial"/>
              </a:rPr>
              <a:t>Zusätze/Hinweise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eingefügt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lässt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Vorschau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ermöglicht,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Schreiben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prüfen;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korrigieren.</a:t>
            </a:r>
            <a:endParaRPr sz="1000">
              <a:latin typeface="Arial"/>
              <a:cs typeface="Arial"/>
            </a:endParaRPr>
          </a:p>
          <a:p>
            <a:pPr marL="12700" marR="9525">
              <a:lnSpc>
                <a:spcPct val="148500"/>
              </a:lnSpc>
              <a:spcBef>
                <a:spcPts val="670"/>
              </a:spcBef>
            </a:pPr>
            <a:r>
              <a:rPr sz="1000" dirty="0">
                <a:latin typeface="Arial"/>
                <a:cs typeface="Arial"/>
              </a:rPr>
              <a:t>Alle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Briefkasten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„freigeben“.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Druckauftrag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ausgelöst.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Ausdruck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gefertigt,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nacheinander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benötigten </a:t>
            </a:r>
            <a:r>
              <a:rPr sz="1000" dirty="0">
                <a:latin typeface="Arial"/>
                <a:cs typeface="Arial"/>
              </a:rPr>
              <a:t>Seiten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druckt.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Über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Aktenausdruck/Untermenü/Vorschau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Aktenexemplar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fertigen/drucken.</a:t>
            </a:r>
            <a:endParaRPr sz="1000">
              <a:latin typeface="Arial"/>
              <a:cs typeface="Arial"/>
            </a:endParaRPr>
          </a:p>
          <a:p>
            <a:pPr marL="12700" marR="309245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Mit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Kreuz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schließen,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aktualisieren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(siehe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Punkt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12),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ausfüllen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(Wert)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abschließen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(über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Fall- </a:t>
            </a:r>
            <a:r>
              <a:rPr sz="1000" dirty="0">
                <a:latin typeface="Arial"/>
                <a:cs typeface="Arial"/>
              </a:rPr>
              <a:t>Abschließen)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bzw.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Frist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setzen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(Dialog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schließen).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31467" y="822325"/>
            <a:ext cx="33794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7.</a:t>
            </a:r>
            <a:r>
              <a:rPr sz="1300" b="1" spc="30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Brieferstellung/-veränderung/-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löschung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2303" y="1432687"/>
            <a:ext cx="4507230" cy="5054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Briefgrundschuld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bzw.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Grundschuld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Protokoll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markieren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Menü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Extras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Briefvermerke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2303" y="5899530"/>
            <a:ext cx="5361940" cy="20567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Untermenü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auswählen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Neuerteilung/Nachträglich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erteilter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Brief/Veränderungsvermerk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Brief/Teilbrieferstellung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  <a:spcBef>
                <a:spcPts val="765"/>
              </a:spcBef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Dokumentenfenster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sich.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vorherige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 </a:t>
            </a:r>
            <a:r>
              <a:rPr sz="1000" dirty="0">
                <a:latin typeface="Arial"/>
                <a:cs typeface="Arial"/>
              </a:rPr>
              <a:t>alle/die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meisten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Datensätze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eingefügt.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Diese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sind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aber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noch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einmal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zu</a:t>
            </a:r>
            <a:r>
              <a:rPr sz="1000" b="1" spc="50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prüfen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375285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Auf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Blankopapier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Probedruck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anfertigen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Original </a:t>
            </a:r>
            <a:r>
              <a:rPr sz="1000" dirty="0">
                <a:latin typeface="Arial"/>
                <a:cs typeface="Arial"/>
              </a:rPr>
              <a:t>Grundschuldbriefvordruck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richtige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Anordnung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Lage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vergleichen.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korrekter </a:t>
            </a:r>
            <a:r>
              <a:rPr sz="1000" dirty="0">
                <a:latin typeface="Arial"/>
                <a:cs typeface="Arial"/>
              </a:rPr>
              <a:t>Anordnung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GS-Brief-Vordruck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einlegen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Druckvorgang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auslösen.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303" y="8351494"/>
            <a:ext cx="4955540" cy="92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b="1" dirty="0">
                <a:latin typeface="Arial"/>
                <a:cs typeface="Arial"/>
              </a:rPr>
              <a:t>Grundschuldbriefe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sind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links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vom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Rechtspfleger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rechts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vom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UdG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zu </a:t>
            </a:r>
            <a:r>
              <a:rPr sz="1000" b="1" dirty="0">
                <a:latin typeface="Arial"/>
                <a:cs typeface="Arial"/>
              </a:rPr>
              <a:t>unterschreiben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am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Ende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zu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siegeln.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Es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ist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immer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bei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Neuerteilung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oder </a:t>
            </a:r>
            <a:r>
              <a:rPr sz="1000" b="1" dirty="0">
                <a:latin typeface="Arial"/>
                <a:cs typeface="Arial"/>
              </a:rPr>
              <a:t>Veränderung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nach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Unterzeichnung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eine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Kopie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als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Leseabschrift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für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9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Akte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zu </a:t>
            </a:r>
            <a:r>
              <a:rPr sz="1000" b="1" spc="-10" dirty="0">
                <a:latin typeface="Arial"/>
                <a:cs typeface="Arial"/>
              </a:rPr>
              <a:t>fertigen.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2100072"/>
            <a:ext cx="4139184" cy="3651504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31467" y="822325"/>
            <a:ext cx="1873885" cy="902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0"/>
              </a:spcBef>
              <a:buAutoNum type="arabicPeriod" startAt="8"/>
              <a:tabLst>
                <a:tab pos="227965" algn="l"/>
              </a:tabLst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Kleines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Schreibwerk</a:t>
            </a:r>
            <a:endParaRPr sz="1300">
              <a:latin typeface="Arial"/>
              <a:cs typeface="Arial"/>
            </a:endParaRPr>
          </a:p>
          <a:p>
            <a:pPr marL="273050" lvl="1" indent="-215900">
              <a:lnSpc>
                <a:spcPct val="100000"/>
              </a:lnSpc>
              <a:spcBef>
                <a:spcPts val="919"/>
              </a:spcBef>
              <a:buAutoNum type="alphaLcParenBoth"/>
              <a:tabLst>
                <a:tab pos="273685" algn="l"/>
              </a:tabLst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einfache</a:t>
            </a:r>
            <a:r>
              <a:rPr sz="1100" i="1" spc="5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Anschreiben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Extras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Schriftwechsel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7188" y="5766790"/>
            <a:ext cx="5133975" cy="3147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94814" marR="10160">
              <a:lnSpc>
                <a:spcPct val="149000"/>
              </a:lnSpc>
              <a:spcBef>
                <a:spcPts val="90"/>
              </a:spcBef>
            </a:pPr>
            <a:r>
              <a:rPr sz="1000" b="1" dirty="0">
                <a:latin typeface="Arial"/>
                <a:cs typeface="Arial"/>
              </a:rPr>
              <a:t>ohne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Beteiligte: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Eingabe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von </a:t>
            </a:r>
            <a:r>
              <a:rPr sz="1000" dirty="0">
                <a:latin typeface="Arial"/>
                <a:cs typeface="Arial"/>
              </a:rPr>
              <a:t>Adressat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Anschrift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Arial"/>
              <a:cs typeface="Arial"/>
            </a:endParaRPr>
          </a:p>
          <a:p>
            <a:pPr marL="1694814" marR="5080">
              <a:lnSpc>
                <a:spcPct val="148000"/>
              </a:lnSpc>
            </a:pPr>
            <a:r>
              <a:rPr sz="1000" b="1" dirty="0">
                <a:latin typeface="Arial"/>
                <a:cs typeface="Arial"/>
              </a:rPr>
              <a:t>mit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Beteiligte: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Beteiligtenübersicht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des </a:t>
            </a:r>
            <a:r>
              <a:rPr sz="1000" dirty="0">
                <a:latin typeface="Arial"/>
                <a:cs typeface="Arial"/>
              </a:rPr>
              <a:t>Falles.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okay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bestätigen.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Arial"/>
              <a:cs typeface="Arial"/>
            </a:endParaRPr>
          </a:p>
          <a:p>
            <a:pPr marL="12700" marR="406400">
              <a:lnSpc>
                <a:spcPct val="147300"/>
              </a:lnSpc>
            </a:pPr>
            <a:r>
              <a:rPr sz="1100" dirty="0">
                <a:latin typeface="Arial"/>
                <a:cs typeface="Arial"/>
              </a:rPr>
              <a:t>Das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nächste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Fenster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fordert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Eingabe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von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Empfängeraktenzeichen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und </a:t>
            </a:r>
            <a:r>
              <a:rPr sz="1100" dirty="0">
                <a:latin typeface="Arial"/>
                <a:cs typeface="Arial"/>
              </a:rPr>
              <a:t>Antragsdatum.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Weiter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okay.</a:t>
            </a:r>
            <a:endParaRPr sz="1100" dirty="0">
              <a:latin typeface="Arial"/>
              <a:cs typeface="Arial"/>
            </a:endParaRPr>
          </a:p>
          <a:p>
            <a:pPr marL="12700" marR="340995">
              <a:lnSpc>
                <a:spcPct val="147300"/>
              </a:lnSpc>
              <a:spcBef>
                <a:spcPts val="755"/>
              </a:spcBef>
            </a:pPr>
            <a:r>
              <a:rPr sz="1100" dirty="0">
                <a:latin typeface="Arial"/>
                <a:cs typeface="Arial"/>
              </a:rPr>
              <a:t>In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folgenden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Fenstern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passenden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Punkte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über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Versendung, </a:t>
            </a:r>
            <a:r>
              <a:rPr sz="1100" dirty="0">
                <a:latin typeface="Arial"/>
                <a:cs typeface="Arial"/>
              </a:rPr>
              <a:t>Kosten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Fristen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auswählen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bestätigen.</a:t>
            </a:r>
            <a:endParaRPr sz="1100" dirty="0">
              <a:latin typeface="Arial"/>
              <a:cs typeface="Arial"/>
            </a:endParaRPr>
          </a:p>
          <a:p>
            <a:pPr marL="12700" marR="521334">
              <a:lnSpc>
                <a:spcPct val="148200"/>
              </a:lnSpc>
              <a:spcBef>
                <a:spcPts val="735"/>
              </a:spcBef>
            </a:pPr>
            <a:r>
              <a:rPr sz="1100" dirty="0">
                <a:latin typeface="Arial"/>
                <a:cs typeface="Arial"/>
              </a:rPr>
              <a:t>Das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Entwurf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gezeigte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Schreiben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prüfen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ggf.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ändern.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Mit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AFEF"/>
                </a:solidFill>
                <a:latin typeface="Arial"/>
                <a:cs typeface="Arial"/>
              </a:rPr>
              <a:t>#TM</a:t>
            </a:r>
            <a:r>
              <a:rPr sz="1100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das </a:t>
            </a:r>
            <a:r>
              <a:rPr sz="1100" dirty="0">
                <a:latin typeface="Arial"/>
                <a:cs typeface="Arial"/>
              </a:rPr>
              <a:t>Schreiben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Aktenexemplar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mit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Verfügung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fertigen.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Speichern.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655" y="1789176"/>
            <a:ext cx="4319016" cy="3986784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77188" y="822197"/>
            <a:ext cx="5200015" cy="45612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30"/>
              </a:spcBef>
              <a:buAutoNum type="alphaLcParenBoth" startAt="2"/>
              <a:tabLst>
                <a:tab pos="227965" algn="l"/>
              </a:tabLst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Erteilung</a:t>
            </a:r>
            <a:r>
              <a:rPr sz="1100" i="1" spc="6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von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Grundbuchauszügen</a:t>
            </a:r>
            <a:r>
              <a:rPr sz="1100" i="1" spc="8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und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Auskünfte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D74B5"/>
              </a:buClr>
              <a:buFont typeface="Arial"/>
              <a:buAutoNum type="alphaLcParenBoth" startAt="2"/>
            </a:pPr>
            <a:endParaRPr sz="1600" dirty="0">
              <a:latin typeface="Arial"/>
              <a:cs typeface="Arial"/>
            </a:endParaRPr>
          </a:p>
          <a:p>
            <a:pPr marL="441959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Einen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Fall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erzeugen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und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das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berechtigte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Interesse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prüfen.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 marL="441959" lvl="1" indent="-429895">
              <a:lnSpc>
                <a:spcPct val="100000"/>
              </a:lnSpc>
              <a:buAutoNum type="romanLcParenBoth"/>
              <a:tabLst>
                <a:tab pos="441959" algn="l"/>
                <a:tab pos="442595" algn="l"/>
              </a:tabLst>
            </a:pPr>
            <a:r>
              <a:rPr sz="1100" i="1" spc="-10" dirty="0">
                <a:solidFill>
                  <a:srgbClr val="1F4D78"/>
                </a:solidFill>
                <a:latin typeface="Arial"/>
                <a:cs typeface="Arial"/>
              </a:rPr>
              <a:t>Grundbuchauszüge</a:t>
            </a:r>
            <a:endParaRPr sz="11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1F4D78"/>
              </a:buClr>
              <a:buFont typeface="Arial"/>
              <a:buAutoNum type="romanLcParenBoth"/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Es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gibt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zwei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Wege,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einen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Grundbuchausdruck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zu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fertigen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Arial"/>
              <a:cs typeface="Arial"/>
            </a:endParaRPr>
          </a:p>
          <a:p>
            <a:pPr marL="434340" marR="5080" lvl="2" indent="-215265">
              <a:lnSpc>
                <a:spcPct val="147300"/>
              </a:lnSpc>
              <a:buFont typeface="Arial"/>
              <a:buAutoNum type="alphaLcParenBoth"/>
              <a:tabLst>
                <a:tab pos="434975" algn="l"/>
              </a:tabLst>
            </a:pPr>
            <a:r>
              <a:rPr sz="1100" dirty="0">
                <a:latin typeface="Arial"/>
                <a:cs typeface="Arial"/>
              </a:rPr>
              <a:t>Den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erzeugten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Fall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öffnen.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Über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Fall-Grundbuchausdrucke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öffnet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sich</a:t>
            </a:r>
            <a:r>
              <a:rPr sz="1100" spc="5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Maske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vom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Zentralen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Druck.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Dort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kann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der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Druckauftrag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ausgelöst </a:t>
            </a:r>
            <a:r>
              <a:rPr sz="1100" dirty="0">
                <a:latin typeface="Arial"/>
                <a:cs typeface="Arial"/>
              </a:rPr>
              <a:t>werden.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Protokollierung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(siehe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auch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Einsichtsprotokollierung</a:t>
            </a:r>
            <a:r>
              <a:rPr sz="1100" dirty="0">
                <a:latin typeface="Arial"/>
                <a:cs typeface="Arial"/>
              </a:rPr>
              <a:t>)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erfolgt automatisch.</a:t>
            </a:r>
            <a:endParaRPr sz="1100" dirty="0">
              <a:latin typeface="Arial"/>
              <a:cs typeface="Arial"/>
            </a:endParaRPr>
          </a:p>
          <a:p>
            <a:pPr marL="434340" marR="64769" lvl="2" indent="-215265">
              <a:lnSpc>
                <a:spcPct val="147300"/>
              </a:lnSpc>
              <a:spcBef>
                <a:spcPts val="15"/>
              </a:spcBef>
              <a:buFont typeface="Arial"/>
              <a:buAutoNum type="alphaLcParenBoth"/>
              <a:tabLst>
                <a:tab pos="434975" algn="l"/>
              </a:tabLst>
            </a:pPr>
            <a:r>
              <a:rPr sz="1100" dirty="0">
                <a:latin typeface="Arial"/>
                <a:cs typeface="Arial"/>
              </a:rPr>
              <a:t>Ohne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Öffnen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Falles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Grundbuchdaten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GB-Recherche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nutzen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das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Grundbuch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öffnen.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Über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Reiter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„Blatt“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Untermenü </a:t>
            </a:r>
            <a:r>
              <a:rPr sz="1100" dirty="0">
                <a:latin typeface="Arial"/>
                <a:cs typeface="Arial"/>
              </a:rPr>
              <a:t>den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Druck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auslösen.</a:t>
            </a:r>
            <a:endParaRPr sz="1100" dirty="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Arial"/>
                <a:cs typeface="Arial"/>
              </a:rPr>
              <a:t>Die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Protokollierung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ist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hierbei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von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Hand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zu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erledigen.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ist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Punkt</a:t>
            </a:r>
            <a:endParaRPr sz="1100" dirty="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latin typeface="Arial"/>
                <a:cs typeface="Arial"/>
              </a:rPr>
              <a:t>„Einsichtsprotokollierung“</a:t>
            </a:r>
            <a:r>
              <a:rPr sz="1100" b="1" spc="229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vorzugehen.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12700" marR="623570">
              <a:lnSpc>
                <a:spcPct val="146400"/>
              </a:lnSpc>
            </a:pPr>
            <a:r>
              <a:rPr sz="1100" dirty="0">
                <a:latin typeface="Arial"/>
                <a:cs typeface="Arial"/>
              </a:rPr>
              <a:t>Die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Kostenrechnung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unter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Punkt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8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fertigen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absenden.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Fall </a:t>
            </a:r>
            <a:r>
              <a:rPr sz="1100" dirty="0">
                <a:latin typeface="Arial"/>
                <a:cs typeface="Arial"/>
              </a:rPr>
              <a:t>abschließen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Frist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setzen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überwachen.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19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62303" y="5849874"/>
            <a:ext cx="18351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i="1" spc="-20" dirty="0">
                <a:solidFill>
                  <a:srgbClr val="1F4D78"/>
                </a:solidFill>
                <a:latin typeface="Arial"/>
                <a:cs typeface="Arial"/>
              </a:rPr>
              <a:t>(ii)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84452" y="5849874"/>
            <a:ext cx="161861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Erteilung</a:t>
            </a:r>
            <a:r>
              <a:rPr sz="1100" i="1" spc="45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1F4D78"/>
                </a:solidFill>
                <a:latin typeface="Arial"/>
                <a:cs typeface="Arial"/>
              </a:rPr>
              <a:t>von</a:t>
            </a:r>
            <a:r>
              <a:rPr sz="1100" i="1" spc="45" dirty="0">
                <a:solidFill>
                  <a:srgbClr val="1F4D78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1F4D78"/>
                </a:solidFill>
                <a:latin typeface="Arial"/>
                <a:cs typeface="Arial"/>
              </a:rPr>
              <a:t>Auskünften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303" y="6349110"/>
            <a:ext cx="5156835" cy="732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Extras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Erteilung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Auskünften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MIT/OHNE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Über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angegebenen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Punkt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auswählen.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erzeugt </a:t>
            </a:r>
            <a:r>
              <a:rPr sz="1000" dirty="0">
                <a:latin typeface="Arial"/>
                <a:cs typeface="Arial"/>
              </a:rPr>
              <a:t>wurde,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Punkt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Erteilung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von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Auskünften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MIT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benutzt.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auswählen.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7542403"/>
            <a:ext cx="45275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Auswahlfenster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geöffnet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Text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ausgewählt.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3450311"/>
            <a:ext cx="5383530" cy="70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Form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Frist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Schreibens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wählen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Entwurf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überprüfen.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#TM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Reinschrift </a:t>
            </a:r>
            <a:r>
              <a:rPr sz="1000" dirty="0">
                <a:latin typeface="Arial"/>
                <a:cs typeface="Arial"/>
              </a:rPr>
              <a:t>bringen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ausdrucken.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Sachlage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abgeschlossen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Dialog </a:t>
            </a:r>
            <a:r>
              <a:rPr sz="1000" dirty="0">
                <a:latin typeface="Arial"/>
                <a:cs typeface="Arial"/>
              </a:rPr>
              <a:t>schließen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geschlossen.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Frist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setzen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überwachen.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31467" y="4662804"/>
            <a:ext cx="220789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9.</a:t>
            </a:r>
            <a:r>
              <a:rPr sz="1300" b="1" spc="2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Einsichtsprotokollierung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845819"/>
            <a:ext cx="2592324" cy="25222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9655" y="5152644"/>
            <a:ext cx="4277868" cy="3994404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162303" y="754354"/>
            <a:ext cx="5247640" cy="1254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37820">
              <a:lnSpc>
                <a:spcPct val="149000"/>
              </a:lnSpc>
              <a:spcBef>
                <a:spcPts val="90"/>
              </a:spcBef>
            </a:pPr>
            <a:r>
              <a:rPr sz="1000" b="1" dirty="0">
                <a:latin typeface="Arial"/>
                <a:cs typeface="Arial"/>
              </a:rPr>
              <a:t>Alle</a:t>
            </a:r>
            <a:r>
              <a:rPr sz="1000" b="1" spc="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Einsichtnahmen,</a:t>
            </a:r>
            <a:r>
              <a:rPr sz="1000" b="1" spc="1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Grundbuchauszüge</a:t>
            </a:r>
            <a:r>
              <a:rPr sz="1000" b="1" spc="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1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Auskünfte</a:t>
            </a:r>
            <a:r>
              <a:rPr sz="1000" b="1" spc="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müssen</a:t>
            </a:r>
            <a:r>
              <a:rPr sz="1000" b="1" spc="1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protokolliert werden.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8500"/>
              </a:lnSpc>
              <a:spcBef>
                <a:spcPts val="750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berechtigten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Interesses,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und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Umfang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Einsicht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anzugeben.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Information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vom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Eigentümer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abgefragt werden.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31467" y="2515489"/>
            <a:ext cx="160464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10.</a:t>
            </a:r>
            <a:r>
              <a:rPr sz="1300" b="1" spc="-20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Kostenrechnung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2305" y="3125851"/>
            <a:ext cx="6240780" cy="2247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erfordert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Grundbuchauszüge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Kopien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Kosten.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219646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Menü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Extras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KostA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GBA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MIT/OHNE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GnotKG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Arial"/>
              <a:cs typeface="Arial"/>
            </a:endParaRPr>
          </a:p>
          <a:p>
            <a:pPr marL="3101340" marR="5080">
              <a:lnSpc>
                <a:spcPct val="147000"/>
              </a:lnSpc>
            </a:pPr>
            <a:r>
              <a:rPr sz="1000" dirty="0">
                <a:latin typeface="Arial"/>
                <a:cs typeface="Arial"/>
              </a:rPr>
              <a:t>OHNE: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Angaben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müssen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separat </a:t>
            </a:r>
            <a:r>
              <a:rPr sz="1000" dirty="0">
                <a:latin typeface="Arial"/>
                <a:cs typeface="Arial"/>
              </a:rPr>
              <a:t>eingetragen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(händisch)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3101340" marR="185420">
              <a:lnSpc>
                <a:spcPts val="1160"/>
              </a:lnSpc>
              <a:tabLst>
                <a:tab pos="3524250" algn="l"/>
              </a:tabLst>
            </a:pPr>
            <a:r>
              <a:rPr sz="1000" spc="-20" dirty="0">
                <a:latin typeface="Arial"/>
                <a:cs typeface="Arial"/>
              </a:rPr>
              <a:t>MIT:</a:t>
            </a:r>
            <a:r>
              <a:rPr sz="1000" dirty="0">
                <a:latin typeface="Arial"/>
                <a:cs typeface="Arial"/>
              </a:rPr>
              <a:t>	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aus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Empfänger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ausgewählt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Auswahl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Möglichkeiten: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z.B.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Vorschuss,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Kostenrechnung,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Mahnung.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2303" y="7926298"/>
            <a:ext cx="5056505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Nun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Abfrage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Möglichkeiten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bzgl.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Versandten </a:t>
            </a:r>
            <a:r>
              <a:rPr sz="1000" dirty="0">
                <a:latin typeface="Arial"/>
                <a:cs typeface="Arial"/>
              </a:rPr>
              <a:t>(Antragsdatum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Aktenzeichen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Antragstellers,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GBA/Kopien,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Fristen…).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5535167"/>
            <a:ext cx="2528316" cy="1990344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1175003" y="3788981"/>
            <a:ext cx="2877820" cy="1166495"/>
            <a:chOff x="1175003" y="3788981"/>
            <a:chExt cx="2877820" cy="1166495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003" y="3788981"/>
              <a:ext cx="2267712" cy="116629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615539" y="4292485"/>
              <a:ext cx="1437640" cy="545465"/>
            </a:xfrm>
            <a:custGeom>
              <a:avLst/>
              <a:gdLst/>
              <a:ahLst/>
              <a:cxnLst/>
              <a:rect l="l" t="t" r="r" b="b"/>
              <a:pathLst>
                <a:path w="1437639" h="545464">
                  <a:moveTo>
                    <a:pt x="1317332" y="6070"/>
                  </a:moveTo>
                  <a:lnTo>
                    <a:pt x="1311821" y="0"/>
                  </a:lnTo>
                  <a:lnTo>
                    <a:pt x="90678" y="328002"/>
                  </a:lnTo>
                  <a:lnTo>
                    <a:pt x="69532" y="294995"/>
                  </a:lnTo>
                  <a:lnTo>
                    <a:pt x="0" y="355371"/>
                  </a:lnTo>
                  <a:lnTo>
                    <a:pt x="115544" y="366814"/>
                  </a:lnTo>
                  <a:lnTo>
                    <a:pt x="99809" y="342239"/>
                  </a:lnTo>
                  <a:lnTo>
                    <a:pt x="94246" y="333565"/>
                  </a:lnTo>
                  <a:lnTo>
                    <a:pt x="1317332" y="6070"/>
                  </a:lnTo>
                  <a:close/>
                </a:path>
                <a:path w="1437639" h="545464">
                  <a:moveTo>
                    <a:pt x="1437081" y="488099"/>
                  </a:moveTo>
                  <a:lnTo>
                    <a:pt x="408647" y="495096"/>
                  </a:lnTo>
                  <a:lnTo>
                    <a:pt x="407885" y="451967"/>
                  </a:lnTo>
                  <a:lnTo>
                    <a:pt x="314617" y="499084"/>
                  </a:lnTo>
                  <a:lnTo>
                    <a:pt x="409536" y="545350"/>
                  </a:lnTo>
                  <a:lnTo>
                    <a:pt x="408838" y="505917"/>
                  </a:lnTo>
                  <a:lnTo>
                    <a:pt x="408762" y="501942"/>
                  </a:lnTo>
                  <a:lnTo>
                    <a:pt x="1436928" y="496316"/>
                  </a:lnTo>
                  <a:lnTo>
                    <a:pt x="1437081" y="48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88161" y="990600"/>
            <a:ext cx="5435600" cy="72294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000" u="sng" spc="-1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Arial"/>
                <a:cs typeface="Arial"/>
              </a:rPr>
              <a:t>Inhaltsverzeichnis</a:t>
            </a:r>
            <a:endParaRPr sz="1000" dirty="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"/>
                <a:cs typeface="Arial"/>
              </a:rPr>
              <a:t>Grundschulung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SolumStar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Das</a:t>
            </a:r>
            <a:r>
              <a:rPr sz="1000" b="1" spc="1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Solum</a:t>
            </a:r>
            <a:r>
              <a:rPr sz="1000" b="1" spc="1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Star</a:t>
            </a:r>
            <a:r>
              <a:rPr sz="1000" b="1" spc="1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Fenster</a:t>
            </a:r>
            <a:r>
              <a:rPr sz="1000" b="1" spc="-13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3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2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Grundbuchrecherche</a:t>
            </a:r>
            <a:r>
              <a:rPr sz="1000" b="1" spc="2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(GB-Recherche)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</a:t>
            </a:r>
            <a:r>
              <a:rPr sz="1000" spc="190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3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Flurstücks-</a:t>
            </a:r>
            <a:r>
              <a:rPr sz="1000" b="1" spc="1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1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Eigentümerrecherche</a:t>
            </a:r>
            <a:r>
              <a:rPr sz="1000" b="1" spc="1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(F&amp;E</a:t>
            </a:r>
            <a:r>
              <a:rPr sz="1000" b="1" spc="1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Recherche)</a:t>
            </a:r>
            <a:r>
              <a:rPr sz="1000" dirty="0">
                <a:latin typeface="Calibri"/>
                <a:cs typeface="Calibri"/>
              </a:rPr>
              <a:t>................................................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4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Fallerzeugung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..............................................................................................................................</a:t>
            </a:r>
            <a:r>
              <a:rPr sz="1000" spc="340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4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Neue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Beteiligte</a:t>
            </a:r>
            <a:r>
              <a:rPr sz="1000" i="1" spc="1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(Käufer,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Banken,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S-Beteiligter,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Berechtigte…)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aufnehmen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8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Fallsuche</a:t>
            </a:r>
            <a:r>
              <a:rPr sz="1000" b="1" spc="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-bearbeitung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Fallsuche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..............................................................................................................................</a:t>
            </a:r>
            <a:r>
              <a:rPr sz="1000" spc="3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  <a:p>
            <a:pPr marL="263525" marR="5080" lvl="2" indent="-264160" algn="r">
              <a:lnSpc>
                <a:spcPct val="100000"/>
              </a:lnSpc>
              <a:spcBef>
                <a:spcPts val="640"/>
              </a:spcBef>
              <a:buFont typeface="Calibri"/>
              <a:buAutoNum type="romanLcParenBoth"/>
              <a:tabLst>
                <a:tab pos="263525" algn="l"/>
                <a:tab pos="264160" algn="l"/>
              </a:tabLst>
            </a:pPr>
            <a:r>
              <a:rPr sz="1000" i="1" dirty="0">
                <a:latin typeface="Arial"/>
                <a:cs typeface="Arial"/>
              </a:rPr>
              <a:t>Angaben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der</a:t>
            </a:r>
            <a:r>
              <a:rPr sz="1000" i="1" spc="18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Fallübersicht</a:t>
            </a:r>
            <a:r>
              <a:rPr sz="1000" i="1" spc="6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  <a:p>
            <a:pPr marL="393065" marR="5080" lvl="2" indent="-393700" algn="r">
              <a:lnSpc>
                <a:spcPct val="100000"/>
              </a:lnSpc>
              <a:spcBef>
                <a:spcPts val="620"/>
              </a:spcBef>
              <a:buFont typeface="Calibri"/>
              <a:buAutoNum type="romanLcParenBoth"/>
              <a:tabLst>
                <a:tab pos="393065" algn="l"/>
                <a:tab pos="393700" algn="l"/>
              </a:tabLst>
            </a:pPr>
            <a:r>
              <a:rPr sz="1000" i="1" dirty="0">
                <a:latin typeface="Arial"/>
                <a:cs typeface="Arial"/>
              </a:rPr>
              <a:t>Daten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aus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dem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Fall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40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Fallbearbeitung</a:t>
            </a:r>
            <a:r>
              <a:rPr sz="1000" i="1" spc="26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</a:t>
            </a:r>
            <a:r>
              <a:rPr sz="1000" spc="24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Eintragungsnachrichten</a:t>
            </a:r>
            <a:r>
              <a:rPr sz="1000" b="1" spc="114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</a:t>
            </a:r>
            <a:r>
              <a:rPr sz="1000" spc="3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14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Brieferstellung/-veränderung/-löschung</a:t>
            </a:r>
            <a:r>
              <a:rPr sz="1000" b="1" spc="9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</a:t>
            </a:r>
            <a:r>
              <a:rPr sz="1000" spc="39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17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Kleines</a:t>
            </a:r>
            <a:r>
              <a:rPr sz="1000" b="1" spc="29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Schreibwerk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</a:t>
            </a:r>
            <a:r>
              <a:rPr sz="1000" spc="20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18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einfache</a:t>
            </a:r>
            <a:r>
              <a:rPr sz="1000" i="1" spc="3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Anschreiben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</a:t>
            </a:r>
            <a:r>
              <a:rPr sz="1000" spc="2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18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Erteilung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von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Grundbuchauszügen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und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Auskünfte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19</a:t>
            </a:r>
            <a:endParaRPr sz="1000" dirty="0">
              <a:latin typeface="Calibri"/>
              <a:cs typeface="Calibri"/>
            </a:endParaRPr>
          </a:p>
          <a:p>
            <a:pPr marL="263525" marR="5080" lvl="2" indent="-264160" algn="r">
              <a:lnSpc>
                <a:spcPct val="100000"/>
              </a:lnSpc>
              <a:spcBef>
                <a:spcPts val="625"/>
              </a:spcBef>
              <a:buAutoNum type="romanLcParenBoth"/>
              <a:tabLst>
                <a:tab pos="263525" algn="l"/>
                <a:tab pos="264160" algn="l"/>
              </a:tabLst>
            </a:pPr>
            <a:r>
              <a:rPr sz="1000" i="1" dirty="0">
                <a:latin typeface="Arial"/>
                <a:cs typeface="Arial"/>
              </a:rPr>
              <a:t>Grundbuchauszüge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</a:t>
            </a:r>
            <a:r>
              <a:rPr sz="1000" spc="24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19</a:t>
            </a:r>
            <a:endParaRPr sz="1000" dirty="0">
              <a:latin typeface="Calibri"/>
              <a:cs typeface="Calibri"/>
            </a:endParaRPr>
          </a:p>
          <a:p>
            <a:pPr marL="393065" marR="5080" lvl="2" indent="-393700" algn="r">
              <a:lnSpc>
                <a:spcPct val="100000"/>
              </a:lnSpc>
              <a:spcBef>
                <a:spcPts val="635"/>
              </a:spcBef>
              <a:buAutoNum type="romanLcParenBoth"/>
              <a:tabLst>
                <a:tab pos="393065" algn="l"/>
                <a:tab pos="393700" algn="l"/>
              </a:tabLst>
            </a:pPr>
            <a:r>
              <a:rPr sz="1000" i="1" dirty="0">
                <a:latin typeface="Arial"/>
                <a:cs typeface="Arial"/>
              </a:rPr>
              <a:t>Erteilung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von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Auskünften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</a:t>
            </a:r>
            <a:r>
              <a:rPr sz="1000" spc="12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19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261620" algn="l"/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Einsichtsprotokollierung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</a:t>
            </a:r>
            <a:r>
              <a:rPr sz="1000" spc="37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20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40"/>
              </a:spcBef>
              <a:buAutoNum type="arabicPeriod" startAt="9"/>
              <a:tabLst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Kostenrechnung</a:t>
            </a:r>
            <a:r>
              <a:rPr sz="1000" b="1" spc="18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</a:t>
            </a:r>
            <a:r>
              <a:rPr sz="1000" spc="24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21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0"/>
              </a:spcBef>
              <a:buAutoNum type="arabicPeriod" startAt="9"/>
              <a:tabLst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Eintragungen</a:t>
            </a:r>
            <a:r>
              <a:rPr sz="1000" b="1" spc="2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des</a:t>
            </a:r>
            <a:r>
              <a:rPr sz="1000" b="1" spc="2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UdG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</a:t>
            </a:r>
            <a:r>
              <a:rPr sz="1000" spc="12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23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Bestand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................................................................................................................................</a:t>
            </a:r>
            <a:r>
              <a:rPr sz="1000" spc="2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24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50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Abteilung</a:t>
            </a:r>
            <a:r>
              <a:rPr sz="1000" i="1" spc="19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28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Abteilung</a:t>
            </a:r>
            <a:r>
              <a:rPr sz="1000" i="1" spc="28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II</a:t>
            </a:r>
            <a:r>
              <a:rPr sz="1000" i="1" spc="-8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</a:t>
            </a:r>
            <a:r>
              <a:rPr sz="1000" spc="17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28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Abteilung</a:t>
            </a:r>
            <a:r>
              <a:rPr sz="1000" i="1" spc="3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III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</a:t>
            </a:r>
            <a:r>
              <a:rPr sz="1000" spc="229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29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25"/>
              </a:spcBef>
              <a:buAutoNum type="arabicPeriod" startAt="9"/>
              <a:tabLst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Liste</a:t>
            </a:r>
            <a:r>
              <a:rPr sz="1000" b="1" spc="25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10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........................................................................................................................................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29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45"/>
              </a:spcBef>
              <a:buFont typeface="Arial"/>
              <a:buAutoNum type="arabicPeriod" startAt="9"/>
              <a:tabLst>
                <a:tab pos="262255" algn="l"/>
              </a:tabLst>
            </a:pPr>
            <a:r>
              <a:rPr sz="1000" b="1" dirty="0">
                <a:latin typeface="Calibri"/>
                <a:cs typeface="Calibri"/>
              </a:rPr>
              <a:t>Wohnungsblatt</a:t>
            </a:r>
            <a:r>
              <a:rPr sz="1000" b="1" spc="2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.............................................................................................................................</a:t>
            </a:r>
            <a:r>
              <a:rPr sz="1000" spc="26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31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Aktualisierung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nach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erfolgter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Eintragung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aus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dem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Fall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heraus</a:t>
            </a:r>
            <a:r>
              <a:rPr sz="1000" dirty="0">
                <a:latin typeface="Calibri"/>
                <a:cs typeface="Calibri"/>
              </a:rPr>
              <a:t>...................................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33</a:t>
            </a:r>
            <a:endParaRPr sz="1000" dirty="0">
              <a:latin typeface="Calibri"/>
              <a:cs typeface="Calibri"/>
            </a:endParaRPr>
          </a:p>
          <a:p>
            <a:pPr marL="394335" marR="5080" lvl="1" indent="-394970" algn="r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394335" algn="l"/>
                <a:tab pos="394970" algn="l"/>
              </a:tabLst>
            </a:pPr>
            <a:r>
              <a:rPr sz="1000" i="1" dirty="0">
                <a:latin typeface="Arial"/>
                <a:cs typeface="Arial"/>
              </a:rPr>
              <a:t>Aktualisierung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aus</a:t>
            </a:r>
            <a:r>
              <a:rPr sz="1000" i="1" spc="18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der</a:t>
            </a:r>
            <a:r>
              <a:rPr sz="1000" i="1" spc="19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Fallübersicht</a:t>
            </a:r>
            <a:r>
              <a:rPr sz="1000" dirty="0">
                <a:latin typeface="Calibri"/>
                <a:cs typeface="Calibri"/>
              </a:rPr>
              <a:t>................................................................................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34</a:t>
            </a:r>
            <a:endParaRPr sz="1000" dirty="0">
              <a:latin typeface="Calibri"/>
              <a:cs typeface="Calibri"/>
            </a:endParaRPr>
          </a:p>
          <a:p>
            <a:pPr marL="261620" marR="5080" indent="-262255" algn="r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262255" algn="l"/>
              </a:tabLst>
            </a:pPr>
            <a:r>
              <a:rPr sz="1000" b="1" dirty="0">
                <a:latin typeface="Arial"/>
                <a:cs typeface="Arial"/>
              </a:rPr>
              <a:t>Aufnahme/Einpflegen</a:t>
            </a:r>
            <a:r>
              <a:rPr sz="1000" b="1" spc="2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von</a:t>
            </a:r>
            <a:r>
              <a:rPr sz="1000" b="1" spc="2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Verwaltern/Vertretern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............................................................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object 38"/>
          <p:cNvGrpSpPr/>
          <p:nvPr/>
        </p:nvGrpSpPr>
        <p:grpSpPr>
          <a:xfrm>
            <a:off x="1175003" y="845819"/>
            <a:ext cx="3337560" cy="4322445"/>
            <a:chOff x="1175003" y="845819"/>
            <a:chExt cx="3337560" cy="4322445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845819"/>
              <a:ext cx="3337560" cy="24551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003" y="3300984"/>
              <a:ext cx="3302508" cy="186690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428" y="5386959"/>
            <a:ext cx="3904488" cy="3794760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162303" y="754354"/>
            <a:ext cx="5375275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Entwurf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Kostenrechnung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prüfen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ändern.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klicken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AFEF"/>
                </a:solidFill>
                <a:latin typeface="Arial"/>
                <a:cs typeface="Arial"/>
              </a:rPr>
              <a:t>#TM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vollständige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Datei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Anschreiben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Verfügung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erstellen;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ausdrucken.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1739773"/>
            <a:ext cx="3482975" cy="7410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11.</a:t>
            </a:r>
            <a:r>
              <a:rPr sz="1300" b="1" spc="-19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Eintragungen</a:t>
            </a:r>
            <a:r>
              <a:rPr sz="1300" b="1" spc="3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des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D74B5"/>
                </a:solidFill>
                <a:latin typeface="Arial"/>
                <a:cs typeface="Arial"/>
              </a:rPr>
              <a:t>UdG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000" b="1" dirty="0">
                <a:latin typeface="Arial"/>
                <a:cs typeface="Arial"/>
              </a:rPr>
              <a:t>Fall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erzeugen,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öffnen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9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Grundbuch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laden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(siehe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Bild)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75003" y="2549651"/>
            <a:ext cx="4384675" cy="3784600"/>
            <a:chOff x="1175003" y="2549651"/>
            <a:chExt cx="4384675" cy="3784600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2644139"/>
              <a:ext cx="4384548" cy="368960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167127" y="2557271"/>
              <a:ext cx="864235" cy="440690"/>
            </a:xfrm>
            <a:custGeom>
              <a:avLst/>
              <a:gdLst/>
              <a:ahLst/>
              <a:cxnLst/>
              <a:rect l="l" t="t" r="r" b="b"/>
              <a:pathLst>
                <a:path w="864235" h="440689">
                  <a:moveTo>
                    <a:pt x="111252" y="440435"/>
                  </a:moveTo>
                  <a:lnTo>
                    <a:pt x="0" y="394715"/>
                  </a:lnTo>
                  <a:lnTo>
                    <a:pt x="45720" y="283463"/>
                  </a:lnTo>
                  <a:lnTo>
                    <a:pt x="62484" y="323088"/>
                  </a:lnTo>
                  <a:lnTo>
                    <a:pt x="830580" y="0"/>
                  </a:lnTo>
                  <a:lnTo>
                    <a:pt x="864108" y="79247"/>
                  </a:lnTo>
                  <a:lnTo>
                    <a:pt x="94488" y="400811"/>
                  </a:lnTo>
                  <a:lnTo>
                    <a:pt x="111252" y="4404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57983" y="2549651"/>
              <a:ext cx="881380" cy="459105"/>
            </a:xfrm>
            <a:custGeom>
              <a:avLst/>
              <a:gdLst/>
              <a:ahLst/>
              <a:cxnLst/>
              <a:rect l="l" t="t" r="r" b="b"/>
              <a:pathLst>
                <a:path w="881380" h="459105">
                  <a:moveTo>
                    <a:pt x="92380" y="327660"/>
                  </a:moveTo>
                  <a:lnTo>
                    <a:pt x="76200" y="327660"/>
                  </a:lnTo>
                  <a:lnTo>
                    <a:pt x="74061" y="322313"/>
                  </a:lnTo>
                  <a:lnTo>
                    <a:pt x="842772" y="0"/>
                  </a:lnTo>
                  <a:lnTo>
                    <a:pt x="846646" y="9143"/>
                  </a:lnTo>
                  <a:lnTo>
                    <a:pt x="833628" y="9143"/>
                  </a:lnTo>
                  <a:lnTo>
                    <a:pt x="835875" y="14455"/>
                  </a:lnTo>
                  <a:lnTo>
                    <a:pt x="92380" y="327660"/>
                  </a:lnTo>
                  <a:close/>
                </a:path>
                <a:path w="881380" h="459105">
                  <a:moveTo>
                    <a:pt x="835875" y="14455"/>
                  </a:moveTo>
                  <a:lnTo>
                    <a:pt x="833628" y="9143"/>
                  </a:lnTo>
                  <a:lnTo>
                    <a:pt x="841248" y="12192"/>
                  </a:lnTo>
                  <a:lnTo>
                    <a:pt x="835875" y="14455"/>
                  </a:lnTo>
                  <a:close/>
                </a:path>
                <a:path w="881380" h="459105">
                  <a:moveTo>
                    <a:pt x="864877" y="83005"/>
                  </a:moveTo>
                  <a:lnTo>
                    <a:pt x="835875" y="14455"/>
                  </a:lnTo>
                  <a:lnTo>
                    <a:pt x="841248" y="12192"/>
                  </a:lnTo>
                  <a:lnTo>
                    <a:pt x="833628" y="9143"/>
                  </a:lnTo>
                  <a:lnTo>
                    <a:pt x="846646" y="9143"/>
                  </a:lnTo>
                  <a:lnTo>
                    <a:pt x="876997" y="80772"/>
                  </a:lnTo>
                  <a:lnTo>
                    <a:pt x="870204" y="80772"/>
                  </a:lnTo>
                  <a:lnTo>
                    <a:pt x="864877" y="83005"/>
                  </a:lnTo>
                  <a:close/>
                </a:path>
                <a:path w="881380" h="459105">
                  <a:moveTo>
                    <a:pt x="867156" y="88392"/>
                  </a:moveTo>
                  <a:lnTo>
                    <a:pt x="864877" y="83005"/>
                  </a:lnTo>
                  <a:lnTo>
                    <a:pt x="870204" y="80772"/>
                  </a:lnTo>
                  <a:lnTo>
                    <a:pt x="867156" y="88392"/>
                  </a:lnTo>
                  <a:close/>
                </a:path>
                <a:path w="881380" h="459105">
                  <a:moveTo>
                    <a:pt x="880226" y="88392"/>
                  </a:moveTo>
                  <a:lnTo>
                    <a:pt x="867156" y="88392"/>
                  </a:lnTo>
                  <a:lnTo>
                    <a:pt x="870204" y="80772"/>
                  </a:lnTo>
                  <a:lnTo>
                    <a:pt x="876997" y="80772"/>
                  </a:lnTo>
                  <a:lnTo>
                    <a:pt x="880226" y="88392"/>
                  </a:lnTo>
                  <a:close/>
                </a:path>
                <a:path w="881380" h="459105">
                  <a:moveTo>
                    <a:pt x="127926" y="451104"/>
                  </a:moveTo>
                  <a:lnTo>
                    <a:pt x="115824" y="451104"/>
                  </a:lnTo>
                  <a:lnTo>
                    <a:pt x="123443" y="443484"/>
                  </a:lnTo>
                  <a:lnTo>
                    <a:pt x="110194" y="438112"/>
                  </a:lnTo>
                  <a:lnTo>
                    <a:pt x="96012" y="405384"/>
                  </a:lnTo>
                  <a:lnTo>
                    <a:pt x="864877" y="83005"/>
                  </a:lnTo>
                  <a:lnTo>
                    <a:pt x="867156" y="88392"/>
                  </a:lnTo>
                  <a:lnTo>
                    <a:pt x="880226" y="88392"/>
                  </a:lnTo>
                  <a:lnTo>
                    <a:pt x="880872" y="89916"/>
                  </a:lnTo>
                  <a:lnTo>
                    <a:pt x="124853" y="406908"/>
                  </a:lnTo>
                  <a:lnTo>
                    <a:pt x="109728" y="406908"/>
                  </a:lnTo>
                  <a:lnTo>
                    <a:pt x="106680" y="414528"/>
                  </a:lnTo>
                  <a:lnTo>
                    <a:pt x="112865" y="414528"/>
                  </a:lnTo>
                  <a:lnTo>
                    <a:pt x="127926" y="451104"/>
                  </a:lnTo>
                  <a:close/>
                </a:path>
                <a:path w="881380" h="459105">
                  <a:moveTo>
                    <a:pt x="131064" y="458724"/>
                  </a:moveTo>
                  <a:lnTo>
                    <a:pt x="0" y="405384"/>
                  </a:lnTo>
                  <a:lnTo>
                    <a:pt x="54864" y="274320"/>
                  </a:lnTo>
                  <a:lnTo>
                    <a:pt x="62179" y="292608"/>
                  </a:lnTo>
                  <a:lnTo>
                    <a:pt x="48768" y="292608"/>
                  </a:lnTo>
                  <a:lnTo>
                    <a:pt x="54066" y="305853"/>
                  </a:lnTo>
                  <a:lnTo>
                    <a:pt x="16805" y="397764"/>
                  </a:lnTo>
                  <a:lnTo>
                    <a:pt x="10668" y="397764"/>
                  </a:lnTo>
                  <a:lnTo>
                    <a:pt x="13716" y="405384"/>
                  </a:lnTo>
                  <a:lnTo>
                    <a:pt x="29463" y="405384"/>
                  </a:lnTo>
                  <a:lnTo>
                    <a:pt x="110194" y="438112"/>
                  </a:lnTo>
                  <a:lnTo>
                    <a:pt x="115824" y="451104"/>
                  </a:lnTo>
                  <a:lnTo>
                    <a:pt x="127926" y="451104"/>
                  </a:lnTo>
                  <a:lnTo>
                    <a:pt x="131064" y="458724"/>
                  </a:lnTo>
                  <a:close/>
                </a:path>
                <a:path w="881380" h="459105">
                  <a:moveTo>
                    <a:pt x="54066" y="305853"/>
                  </a:moveTo>
                  <a:lnTo>
                    <a:pt x="48768" y="292608"/>
                  </a:lnTo>
                  <a:lnTo>
                    <a:pt x="59436" y="292608"/>
                  </a:lnTo>
                  <a:lnTo>
                    <a:pt x="54066" y="305853"/>
                  </a:lnTo>
                  <a:close/>
                </a:path>
                <a:path w="881380" h="459105">
                  <a:moveTo>
                    <a:pt x="67056" y="338328"/>
                  </a:moveTo>
                  <a:lnTo>
                    <a:pt x="54066" y="305853"/>
                  </a:lnTo>
                  <a:lnTo>
                    <a:pt x="59436" y="292608"/>
                  </a:lnTo>
                  <a:lnTo>
                    <a:pt x="62179" y="292608"/>
                  </a:lnTo>
                  <a:lnTo>
                    <a:pt x="74061" y="322313"/>
                  </a:lnTo>
                  <a:lnTo>
                    <a:pt x="68580" y="324612"/>
                  </a:lnTo>
                  <a:lnTo>
                    <a:pt x="76200" y="327660"/>
                  </a:lnTo>
                  <a:lnTo>
                    <a:pt x="92380" y="327660"/>
                  </a:lnTo>
                  <a:lnTo>
                    <a:pt x="67056" y="338328"/>
                  </a:lnTo>
                  <a:close/>
                </a:path>
                <a:path w="881380" h="459105">
                  <a:moveTo>
                    <a:pt x="76200" y="327660"/>
                  </a:moveTo>
                  <a:lnTo>
                    <a:pt x="68580" y="324612"/>
                  </a:lnTo>
                  <a:lnTo>
                    <a:pt x="74061" y="322313"/>
                  </a:lnTo>
                  <a:lnTo>
                    <a:pt x="76200" y="327660"/>
                  </a:lnTo>
                  <a:close/>
                </a:path>
                <a:path w="881380" h="459105">
                  <a:moveTo>
                    <a:pt x="13716" y="405384"/>
                  </a:moveTo>
                  <a:lnTo>
                    <a:pt x="10668" y="397764"/>
                  </a:lnTo>
                  <a:lnTo>
                    <a:pt x="15938" y="399900"/>
                  </a:lnTo>
                  <a:lnTo>
                    <a:pt x="13716" y="405384"/>
                  </a:lnTo>
                  <a:close/>
                </a:path>
                <a:path w="881380" h="459105">
                  <a:moveTo>
                    <a:pt x="15938" y="399900"/>
                  </a:moveTo>
                  <a:lnTo>
                    <a:pt x="10668" y="397764"/>
                  </a:lnTo>
                  <a:lnTo>
                    <a:pt x="16805" y="397764"/>
                  </a:lnTo>
                  <a:lnTo>
                    <a:pt x="15938" y="399900"/>
                  </a:lnTo>
                  <a:close/>
                </a:path>
                <a:path w="881380" h="459105">
                  <a:moveTo>
                    <a:pt x="29463" y="405384"/>
                  </a:moveTo>
                  <a:lnTo>
                    <a:pt x="13716" y="405384"/>
                  </a:lnTo>
                  <a:lnTo>
                    <a:pt x="15938" y="399900"/>
                  </a:lnTo>
                  <a:lnTo>
                    <a:pt x="29463" y="405384"/>
                  </a:lnTo>
                  <a:close/>
                </a:path>
                <a:path w="881380" h="459105">
                  <a:moveTo>
                    <a:pt x="106680" y="414528"/>
                  </a:moveTo>
                  <a:lnTo>
                    <a:pt x="109728" y="406908"/>
                  </a:lnTo>
                  <a:lnTo>
                    <a:pt x="111954" y="412316"/>
                  </a:lnTo>
                  <a:lnTo>
                    <a:pt x="106680" y="414528"/>
                  </a:lnTo>
                  <a:close/>
                </a:path>
                <a:path w="881380" h="459105">
                  <a:moveTo>
                    <a:pt x="111954" y="412316"/>
                  </a:moveTo>
                  <a:lnTo>
                    <a:pt x="109728" y="406908"/>
                  </a:lnTo>
                  <a:lnTo>
                    <a:pt x="124853" y="406908"/>
                  </a:lnTo>
                  <a:lnTo>
                    <a:pt x="111954" y="412316"/>
                  </a:lnTo>
                  <a:close/>
                </a:path>
                <a:path w="881380" h="459105">
                  <a:moveTo>
                    <a:pt x="112865" y="414528"/>
                  </a:moveTo>
                  <a:lnTo>
                    <a:pt x="106680" y="414528"/>
                  </a:lnTo>
                  <a:lnTo>
                    <a:pt x="111954" y="412316"/>
                  </a:lnTo>
                  <a:lnTo>
                    <a:pt x="112865" y="414528"/>
                  </a:lnTo>
                  <a:close/>
                </a:path>
                <a:path w="881380" h="459105">
                  <a:moveTo>
                    <a:pt x="115824" y="451104"/>
                  </a:moveTo>
                  <a:lnTo>
                    <a:pt x="110194" y="438112"/>
                  </a:lnTo>
                  <a:lnTo>
                    <a:pt x="123443" y="443484"/>
                  </a:lnTo>
                  <a:lnTo>
                    <a:pt x="115824" y="451104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162303" y="823848"/>
            <a:ext cx="5313045" cy="1309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25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(a)</a:t>
            </a:r>
            <a:r>
              <a:rPr sz="1100" i="1" spc="2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Bestand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000" dirty="0">
                <a:latin typeface="Arial"/>
                <a:cs typeface="Arial"/>
              </a:rPr>
              <a:t>Veränderungen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Lagebezeichnung,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Wirtschaftsart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Größe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geöffneten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historischen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(falschen)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röten.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umgekehrte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(die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00" dirty="0">
                <a:latin typeface="Arial"/>
                <a:cs typeface="Arial"/>
              </a:rPr>
              <a:t>„Nase“)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erhält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gedrückt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halten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Steuerungstaste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linker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Maus-</a:t>
            </a:r>
            <a:r>
              <a:rPr sz="1000" spc="-10" dirty="0">
                <a:latin typeface="Arial"/>
                <a:cs typeface="Arial"/>
              </a:rPr>
              <a:t>Taste.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4770094"/>
            <a:ext cx="5375910" cy="1703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970">
              <a:lnSpc>
                <a:spcPct val="148000"/>
              </a:lnSpc>
              <a:spcBef>
                <a:spcPts val="90"/>
              </a:spcBef>
            </a:pPr>
            <a:r>
              <a:rPr sz="1000" b="1" dirty="0">
                <a:latin typeface="Arial"/>
                <a:cs typeface="Arial"/>
              </a:rPr>
              <a:t>Es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wird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niemals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durchgestrichen;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immer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unterstrichen,</a:t>
            </a:r>
            <a:r>
              <a:rPr sz="1000" b="1" spc="9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da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Einträge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lesbar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bleiben müssen.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dirty="0">
                <a:latin typeface="Arial"/>
                <a:cs typeface="Arial"/>
              </a:rPr>
              <a:t>Einen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einfachen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Unterstrich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erhält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gleichzeitiges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Halten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Shift-</a:t>
            </a:r>
            <a:r>
              <a:rPr sz="1000" spc="-10" dirty="0">
                <a:latin typeface="Arial"/>
                <a:cs typeface="Arial"/>
              </a:rPr>
              <a:t>Taste+</a:t>
            </a:r>
            <a:endParaRPr sz="1000">
              <a:latin typeface="Arial"/>
              <a:cs typeface="Arial"/>
            </a:endParaRPr>
          </a:p>
          <a:p>
            <a:pPr marL="3578860" marR="5080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Steuerungstaste+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linker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Maus- </a:t>
            </a:r>
            <a:r>
              <a:rPr sz="1000" spc="-10" dirty="0">
                <a:latin typeface="Arial"/>
                <a:cs typeface="Arial"/>
              </a:rPr>
              <a:t>Taste.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357822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tragungsbaustein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aufrufen.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2199132"/>
            <a:ext cx="3144012" cy="258470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3" y="5760720"/>
            <a:ext cx="3457955" cy="2365248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3249143"/>
            <a:ext cx="5387340" cy="2288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42385" marR="5080">
              <a:lnSpc>
                <a:spcPct val="1483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Je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Anzahl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zu </a:t>
            </a:r>
            <a:r>
              <a:rPr sz="1000" dirty="0">
                <a:latin typeface="Arial"/>
                <a:cs typeface="Arial"/>
              </a:rPr>
              <a:t>berichtigenden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Flurstücke </a:t>
            </a:r>
            <a:r>
              <a:rPr sz="1000" dirty="0">
                <a:latin typeface="Arial"/>
                <a:cs typeface="Arial"/>
              </a:rPr>
              <a:t>wählt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passenden </a:t>
            </a:r>
            <a:r>
              <a:rPr sz="1000" dirty="0">
                <a:latin typeface="Arial"/>
                <a:cs typeface="Arial"/>
              </a:rPr>
              <a:t>Baustein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aus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12700" marR="22225">
              <a:lnSpc>
                <a:spcPct val="149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Ein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Entwurf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erscheint.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Montierung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prüfen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bearbeiten.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379730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Alle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„blauen“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Texte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Kontext-Menüs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angepasst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geändert werden.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2303" y="7715986"/>
            <a:ext cx="4866005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Datei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Einzeleintragung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Entwurf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montieren,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Position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prüfen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speichern.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5829300"/>
            <a:ext cx="4184904" cy="158038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3" y="844296"/>
            <a:ext cx="3488436" cy="3214116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4822952" y="5778982"/>
            <a:ext cx="1456055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„Protokoll“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ist </a:t>
            </a:r>
            <a:r>
              <a:rPr sz="1000" dirty="0">
                <a:latin typeface="Arial"/>
                <a:cs typeface="Arial"/>
              </a:rPr>
              <a:t>ersichtlich,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was </a:t>
            </a:r>
            <a:r>
              <a:rPr sz="1000" dirty="0">
                <a:latin typeface="Arial"/>
                <a:cs typeface="Arial"/>
              </a:rPr>
              <a:t>geändert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wurde.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845819"/>
            <a:ext cx="2878836" cy="226923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3" y="3611879"/>
            <a:ext cx="3457955" cy="297332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757159" y="6015228"/>
            <a:ext cx="15240" cy="83820"/>
            <a:chOff x="7757159" y="6015228"/>
            <a:chExt cx="15240" cy="83820"/>
          </a:xfrm>
        </p:grpSpPr>
        <p:sp>
          <p:nvSpPr>
            <p:cNvPr id="39" name="object 39"/>
            <p:cNvSpPr/>
            <p:nvPr/>
          </p:nvSpPr>
          <p:spPr>
            <a:xfrm>
              <a:off x="7763255" y="6021324"/>
              <a:ext cx="9525" cy="71755"/>
            </a:xfrm>
            <a:custGeom>
              <a:avLst/>
              <a:gdLst/>
              <a:ahLst/>
              <a:cxnLst/>
              <a:rect l="l" t="t" r="r" b="b"/>
              <a:pathLst>
                <a:path w="9525" h="71754">
                  <a:moveTo>
                    <a:pt x="0" y="0"/>
                  </a:moveTo>
                  <a:lnTo>
                    <a:pt x="9144" y="0"/>
                  </a:lnTo>
                  <a:lnTo>
                    <a:pt x="9144" y="71627"/>
                  </a:lnTo>
                  <a:lnTo>
                    <a:pt x="0" y="71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57159" y="6015228"/>
              <a:ext cx="15240" cy="83820"/>
            </a:xfrm>
            <a:custGeom>
              <a:avLst/>
              <a:gdLst/>
              <a:ahLst/>
              <a:cxnLst/>
              <a:rect l="l" t="t" r="r" b="b"/>
              <a:pathLst>
                <a:path w="15240" h="83820">
                  <a:moveTo>
                    <a:pt x="15113" y="83820"/>
                  </a:moveTo>
                  <a:lnTo>
                    <a:pt x="0" y="83820"/>
                  </a:lnTo>
                  <a:lnTo>
                    <a:pt x="0" y="0"/>
                  </a:lnTo>
                  <a:lnTo>
                    <a:pt x="15113" y="0"/>
                  </a:lnTo>
                  <a:lnTo>
                    <a:pt x="15113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1627"/>
                  </a:lnTo>
                  <a:lnTo>
                    <a:pt x="6096" y="71627"/>
                  </a:lnTo>
                  <a:lnTo>
                    <a:pt x="12192" y="77724"/>
                  </a:lnTo>
                  <a:lnTo>
                    <a:pt x="15113" y="77724"/>
                  </a:lnTo>
                  <a:lnTo>
                    <a:pt x="15113" y="83820"/>
                  </a:lnTo>
                  <a:close/>
                </a:path>
                <a:path w="15240" h="8382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5240" h="83820">
                  <a:moveTo>
                    <a:pt x="15113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5113" y="6096"/>
                  </a:lnTo>
                  <a:lnTo>
                    <a:pt x="15113" y="12192"/>
                  </a:lnTo>
                  <a:close/>
                </a:path>
                <a:path w="15240" h="83820">
                  <a:moveTo>
                    <a:pt x="12192" y="77724"/>
                  </a:moveTo>
                  <a:lnTo>
                    <a:pt x="6096" y="71627"/>
                  </a:lnTo>
                  <a:lnTo>
                    <a:pt x="12192" y="71627"/>
                  </a:lnTo>
                  <a:lnTo>
                    <a:pt x="12192" y="77724"/>
                  </a:lnTo>
                  <a:close/>
                </a:path>
                <a:path w="15240" h="83820">
                  <a:moveTo>
                    <a:pt x="15113" y="77724"/>
                  </a:moveTo>
                  <a:lnTo>
                    <a:pt x="12192" y="77724"/>
                  </a:lnTo>
                  <a:lnTo>
                    <a:pt x="12192" y="71627"/>
                  </a:lnTo>
                  <a:lnTo>
                    <a:pt x="15113" y="71627"/>
                  </a:lnTo>
                  <a:lnTo>
                    <a:pt x="15113" y="77724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4833620" y="3011398"/>
            <a:ext cx="1624330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Anschließend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Baustein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Veränderungs- </a:t>
            </a:r>
            <a:r>
              <a:rPr sz="1000" dirty="0">
                <a:latin typeface="Arial"/>
                <a:cs typeface="Arial"/>
              </a:rPr>
              <a:t>vermerk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aufrufen.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9555" y="4751806"/>
            <a:ext cx="3025775" cy="11563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Da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montierte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gespeichert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wurde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und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Flurstück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Veränderung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ist, </a:t>
            </a:r>
            <a:r>
              <a:rPr sz="1000" dirty="0">
                <a:latin typeface="Arial"/>
                <a:cs typeface="Arial"/>
              </a:rPr>
              <a:t>zieht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Baustein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entsprechenden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Angaben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schon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ihre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Richtigkeit </a:t>
            </a:r>
            <a:r>
              <a:rPr sz="1000" dirty="0">
                <a:latin typeface="Arial"/>
                <a:cs typeface="Arial"/>
              </a:rPr>
              <a:t>noch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überprüfen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ändern.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2303" y="6367398"/>
            <a:ext cx="273494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Über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Datei-Einzeleintragung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GB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montieren.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1971" y="6946366"/>
            <a:ext cx="1834514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Anschließend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„Freigeben“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freigeben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(die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vollziehen)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01971" y="8043646"/>
            <a:ext cx="1929764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Jeder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berechtigte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bekommt </a:t>
            </a:r>
            <a:r>
              <a:rPr sz="1000" dirty="0">
                <a:latin typeface="Arial"/>
                <a:cs typeface="Arial"/>
              </a:rPr>
              <a:t>sein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eigenes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Passwort zugewiesen.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4803647"/>
            <a:ext cx="2057400" cy="138836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3" y="6989064"/>
            <a:ext cx="3160776" cy="305866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003" y="1319783"/>
            <a:ext cx="3560064" cy="2772155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2880487"/>
            <a:ext cx="208978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„Unterschrift“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vollzogen.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1844" y="5710402"/>
            <a:ext cx="1230630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Verfügung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zur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erstellen.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2303" y="6845782"/>
            <a:ext cx="5289550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Abschließend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noch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Eintragungsnachrichten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fertigen,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ggf.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S-Beteiligten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berichtigen,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abschließen.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7188" y="8007984"/>
            <a:ext cx="3692525" cy="1048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(b)</a:t>
            </a:r>
            <a:r>
              <a:rPr sz="1100" i="1" spc="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Abteilung</a:t>
            </a:r>
            <a:r>
              <a:rPr sz="1100" i="1" spc="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50" dirty="0">
                <a:solidFill>
                  <a:srgbClr val="2D74B5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Namensänderung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z.B.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Heirat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natürlichen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Personen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(c)</a:t>
            </a:r>
            <a:r>
              <a:rPr sz="1100" i="1" spc="10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Abteilung</a:t>
            </a:r>
            <a:r>
              <a:rPr sz="1100" i="1" spc="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2D74B5"/>
                </a:solidFill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845819"/>
            <a:ext cx="1840992" cy="187756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2" y="3124200"/>
            <a:ext cx="3926841" cy="3764280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331467" y="823087"/>
            <a:ext cx="4939030" cy="2515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31445" marR="5080" indent="-73660">
              <a:lnSpc>
                <a:spcPct val="107500"/>
              </a:lnSpc>
              <a:spcBef>
                <a:spcPts val="50"/>
              </a:spcBef>
              <a:buChar char="-"/>
              <a:tabLst>
                <a:tab pos="139700" algn="l"/>
              </a:tabLst>
            </a:pPr>
            <a:r>
              <a:rPr sz="1000" dirty="0">
                <a:latin typeface="Arial"/>
                <a:cs typeface="Arial"/>
              </a:rPr>
              <a:t>Eintragung/Löschung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Zwangsverwaltungsvermerke, </a:t>
            </a:r>
            <a:r>
              <a:rPr sz="1000" dirty="0">
                <a:latin typeface="Arial"/>
                <a:cs typeface="Arial"/>
              </a:rPr>
              <a:t>Zwangsversteigerungsvermerke,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Insolvenzvermerke,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Verfügungsbeschränkungen, (Anmeldevermerk)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1200">
              <a:latin typeface="Arial"/>
              <a:cs typeface="Arial"/>
            </a:endParaRPr>
          </a:p>
          <a:p>
            <a:pPr marL="139065" indent="-81915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sz="1000" dirty="0">
                <a:latin typeface="Arial"/>
                <a:cs typeface="Arial"/>
              </a:rPr>
              <a:t>Namensänderung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berechtigter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natürlicher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Personen,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(d)</a:t>
            </a:r>
            <a:r>
              <a:rPr sz="1100" i="1" spc="-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Abteilung</a:t>
            </a:r>
            <a:r>
              <a:rPr sz="1100" i="1" spc="4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2D74B5"/>
                </a:solidFill>
                <a:latin typeface="Arial"/>
                <a:cs typeface="Arial"/>
              </a:rPr>
              <a:t>III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321945" indent="-264795">
              <a:lnSpc>
                <a:spcPct val="100000"/>
              </a:lnSpc>
              <a:spcBef>
                <a:spcPts val="835"/>
              </a:spcBef>
              <a:buChar char="-"/>
              <a:tabLst>
                <a:tab pos="321945" algn="l"/>
                <a:tab pos="322580" algn="l"/>
              </a:tabLst>
            </a:pPr>
            <a:r>
              <a:rPr sz="1000" dirty="0">
                <a:latin typeface="Arial"/>
                <a:cs typeface="Arial"/>
              </a:rPr>
              <a:t>Namensänderung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natürlichen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Gläubigern,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1150">
              <a:latin typeface="Arial"/>
              <a:cs typeface="Arial"/>
            </a:endParaRPr>
          </a:p>
          <a:p>
            <a:pPr marL="321945" indent="-264795">
              <a:lnSpc>
                <a:spcPct val="100000"/>
              </a:lnSpc>
              <a:buChar char="-"/>
              <a:tabLst>
                <a:tab pos="321945" algn="l"/>
                <a:tab pos="322580" algn="l"/>
              </a:tabLst>
            </a:pPr>
            <a:r>
              <a:rPr sz="1000" dirty="0">
                <a:latin typeface="Arial"/>
                <a:cs typeface="Arial"/>
              </a:rPr>
              <a:t>Insolvenzvermerk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Gläubigern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(natürliche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Firma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Inland)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12.</a:t>
            </a:r>
            <a:r>
              <a:rPr sz="1300" b="1" spc="-20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Liste</a:t>
            </a:r>
            <a:r>
              <a:rPr sz="1300" b="1" spc="2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D74B5"/>
                </a:solidFill>
                <a:latin typeface="Arial"/>
                <a:cs typeface="Arial"/>
              </a:rPr>
              <a:t>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7188" y="3576954"/>
            <a:ext cx="67691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Grundbuch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72716" y="3576954"/>
            <a:ext cx="102489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letzter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Bearbeiter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85820" y="3576954"/>
            <a:ext cx="57277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Abteilung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6811" y="4157447"/>
            <a:ext cx="1358900" cy="3288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9545">
              <a:lnSpc>
                <a:spcPct val="147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2a)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Änderungen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Art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GB</a:t>
            </a:r>
            <a:endParaRPr sz="1000">
              <a:latin typeface="Arial"/>
              <a:cs typeface="Arial"/>
            </a:endParaRPr>
          </a:p>
          <a:p>
            <a:pPr marL="12700" marR="67310" algn="just">
              <a:lnSpc>
                <a:spcPct val="148500"/>
              </a:lnSpc>
              <a:spcBef>
                <a:spcPts val="775"/>
              </a:spcBef>
            </a:pPr>
            <a:r>
              <a:rPr sz="1000" dirty="0">
                <a:latin typeface="Arial"/>
                <a:cs typeface="Arial"/>
              </a:rPr>
              <a:t>2b)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Veränderungen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Abt.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(Rechtspfleger- zuständigkeit)</a:t>
            </a:r>
            <a:endParaRPr sz="1000">
              <a:latin typeface="Arial"/>
              <a:cs typeface="Arial"/>
            </a:endParaRPr>
          </a:p>
          <a:p>
            <a:pPr marL="12700" marR="74295" algn="just">
              <a:lnSpc>
                <a:spcPts val="1789"/>
              </a:lnSpc>
              <a:spcBef>
                <a:spcPts val="145"/>
              </a:spcBef>
            </a:pPr>
            <a:r>
              <a:rPr sz="1000" dirty="0">
                <a:latin typeface="Arial"/>
                <a:cs typeface="Arial"/>
              </a:rPr>
              <a:t>2c)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Veränderungen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Abt.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II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(Rpfl.)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00" dirty="0">
                <a:latin typeface="Arial"/>
                <a:cs typeface="Arial"/>
              </a:rPr>
              <a:t>3b)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Veränderungen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dirty="0">
                <a:latin typeface="Arial"/>
                <a:cs typeface="Arial"/>
              </a:rPr>
              <a:t>Bestand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(UdG)</a:t>
            </a:r>
            <a:endParaRPr sz="1000">
              <a:latin typeface="Arial"/>
              <a:cs typeface="Arial"/>
            </a:endParaRPr>
          </a:p>
          <a:p>
            <a:pPr marL="12700" marR="67310">
              <a:lnSpc>
                <a:spcPct val="1485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4a)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Veränderungen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Abt.I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III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UdG- </a:t>
            </a:r>
            <a:r>
              <a:rPr sz="1000" spc="-10" dirty="0">
                <a:latin typeface="Arial"/>
                <a:cs typeface="Arial"/>
              </a:rPr>
              <a:t>Zuständigkeit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  <a:spcBef>
                <a:spcPts val="10"/>
              </a:spcBef>
            </a:pPr>
            <a:r>
              <a:rPr sz="1000" dirty="0">
                <a:latin typeface="Arial"/>
                <a:cs typeface="Arial"/>
              </a:rPr>
              <a:t>Anzahl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betroffenen </a:t>
            </a:r>
            <a:r>
              <a:rPr sz="1000" dirty="0">
                <a:latin typeface="Arial"/>
                <a:cs typeface="Arial"/>
              </a:rPr>
              <a:t>GB-</a:t>
            </a:r>
            <a:r>
              <a:rPr sz="1000" spc="-10" dirty="0">
                <a:latin typeface="Arial"/>
                <a:cs typeface="Arial"/>
              </a:rPr>
              <a:t>Blätter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06600" y="7489063"/>
            <a:ext cx="120332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Wert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Eintragung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62302" y="8165718"/>
            <a:ext cx="5367655" cy="959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Beispiele:</a:t>
            </a:r>
            <a:endParaRPr sz="1000">
              <a:latin typeface="Arial"/>
              <a:cs typeface="Arial"/>
            </a:endParaRPr>
          </a:p>
          <a:p>
            <a:pPr marL="647700" marR="5080" indent="-215265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a)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Begründung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Wohnungseigentum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Teilungserklärung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und </a:t>
            </a:r>
            <a:r>
              <a:rPr sz="1000" dirty="0">
                <a:latin typeface="Arial"/>
                <a:cs typeface="Arial"/>
              </a:rPr>
              <a:t>acht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Nachtragsurkunden,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notwendige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Bewilligungen </a:t>
            </a:r>
            <a:r>
              <a:rPr sz="1000" dirty="0">
                <a:latin typeface="Arial"/>
                <a:cs typeface="Arial"/>
              </a:rPr>
              <a:t>enthalten,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vorgelegt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88363" y="3738371"/>
            <a:ext cx="3580129" cy="3780790"/>
            <a:chOff x="1388363" y="3738371"/>
            <a:chExt cx="3580129" cy="3780790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8363" y="3924299"/>
              <a:ext cx="3579876" cy="33634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43812" y="3738371"/>
              <a:ext cx="1950720" cy="3780790"/>
            </a:xfrm>
            <a:custGeom>
              <a:avLst/>
              <a:gdLst/>
              <a:ahLst/>
              <a:cxnLst/>
              <a:rect l="l" t="t" r="r" b="b"/>
              <a:pathLst>
                <a:path w="1950720" h="3780790">
                  <a:moveTo>
                    <a:pt x="103632" y="483108"/>
                  </a:moveTo>
                  <a:lnTo>
                    <a:pt x="70065" y="487400"/>
                  </a:lnTo>
                  <a:lnTo>
                    <a:pt x="6096" y="36576"/>
                  </a:lnTo>
                  <a:lnTo>
                    <a:pt x="0" y="36576"/>
                  </a:lnTo>
                  <a:lnTo>
                    <a:pt x="65328" y="487997"/>
                  </a:lnTo>
                  <a:lnTo>
                    <a:pt x="32004" y="492252"/>
                  </a:lnTo>
                  <a:lnTo>
                    <a:pt x="77724" y="557784"/>
                  </a:lnTo>
                  <a:lnTo>
                    <a:pt x="97815" y="499872"/>
                  </a:lnTo>
                  <a:lnTo>
                    <a:pt x="103632" y="483108"/>
                  </a:lnTo>
                  <a:close/>
                </a:path>
                <a:path w="1950720" h="3780790">
                  <a:moveTo>
                    <a:pt x="830580" y="24384"/>
                  </a:moveTo>
                  <a:lnTo>
                    <a:pt x="824484" y="21336"/>
                  </a:lnTo>
                  <a:lnTo>
                    <a:pt x="351548" y="858748"/>
                  </a:lnTo>
                  <a:lnTo>
                    <a:pt x="323088" y="842772"/>
                  </a:lnTo>
                  <a:lnTo>
                    <a:pt x="318516" y="922020"/>
                  </a:lnTo>
                  <a:lnTo>
                    <a:pt x="385572" y="877824"/>
                  </a:lnTo>
                  <a:lnTo>
                    <a:pt x="374700" y="871728"/>
                  </a:lnTo>
                  <a:lnTo>
                    <a:pt x="356349" y="861441"/>
                  </a:lnTo>
                  <a:lnTo>
                    <a:pt x="830580" y="24384"/>
                  </a:lnTo>
                  <a:close/>
                </a:path>
                <a:path w="1950720" h="3780790">
                  <a:moveTo>
                    <a:pt x="1456169" y="3284994"/>
                  </a:moveTo>
                  <a:lnTo>
                    <a:pt x="1387589" y="3324618"/>
                  </a:lnTo>
                  <a:lnTo>
                    <a:pt x="1399019" y="3332238"/>
                  </a:lnTo>
                  <a:lnTo>
                    <a:pt x="1414335" y="3342436"/>
                  </a:lnTo>
                  <a:lnTo>
                    <a:pt x="1125461" y="3777246"/>
                  </a:lnTo>
                  <a:lnTo>
                    <a:pt x="1130033" y="3780294"/>
                  </a:lnTo>
                  <a:lnTo>
                    <a:pt x="1418907" y="3345484"/>
                  </a:lnTo>
                  <a:lnTo>
                    <a:pt x="1447025" y="3364242"/>
                  </a:lnTo>
                  <a:lnTo>
                    <a:pt x="1456169" y="3284994"/>
                  </a:lnTo>
                  <a:close/>
                </a:path>
                <a:path w="1950720" h="3780790">
                  <a:moveTo>
                    <a:pt x="1950720" y="4572"/>
                  </a:moveTo>
                  <a:lnTo>
                    <a:pt x="1946148" y="0"/>
                  </a:lnTo>
                  <a:lnTo>
                    <a:pt x="1387411" y="534695"/>
                  </a:lnTo>
                  <a:lnTo>
                    <a:pt x="1363980" y="510540"/>
                  </a:lnTo>
                  <a:lnTo>
                    <a:pt x="1338072" y="585216"/>
                  </a:lnTo>
                  <a:lnTo>
                    <a:pt x="1414272" y="562356"/>
                  </a:lnTo>
                  <a:lnTo>
                    <a:pt x="1399476" y="547116"/>
                  </a:lnTo>
                  <a:lnTo>
                    <a:pt x="1391196" y="538594"/>
                  </a:lnTo>
                  <a:lnTo>
                    <a:pt x="195072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29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1170432" y="928115"/>
            <a:ext cx="434340" cy="116205"/>
          </a:xfrm>
          <a:custGeom>
            <a:avLst/>
            <a:gdLst/>
            <a:ahLst/>
            <a:cxnLst/>
            <a:rect l="l" t="t" r="r" b="b"/>
            <a:pathLst>
              <a:path w="434340" h="116205">
                <a:moveTo>
                  <a:pt x="434340" y="57912"/>
                </a:moveTo>
                <a:lnTo>
                  <a:pt x="429768" y="53340"/>
                </a:lnTo>
                <a:lnTo>
                  <a:pt x="390144" y="13716"/>
                </a:lnTo>
                <a:lnTo>
                  <a:pt x="376428" y="0"/>
                </a:lnTo>
                <a:lnTo>
                  <a:pt x="376428" y="30480"/>
                </a:lnTo>
                <a:lnTo>
                  <a:pt x="0" y="30480"/>
                </a:lnTo>
                <a:lnTo>
                  <a:pt x="0" y="85344"/>
                </a:lnTo>
                <a:lnTo>
                  <a:pt x="376428" y="85344"/>
                </a:lnTo>
                <a:lnTo>
                  <a:pt x="376428" y="115824"/>
                </a:lnTo>
                <a:lnTo>
                  <a:pt x="390144" y="102108"/>
                </a:lnTo>
                <a:lnTo>
                  <a:pt x="429768" y="62484"/>
                </a:lnTo>
                <a:lnTo>
                  <a:pt x="434340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0432" y="2647187"/>
            <a:ext cx="426720" cy="116205"/>
          </a:xfrm>
          <a:custGeom>
            <a:avLst/>
            <a:gdLst/>
            <a:ahLst/>
            <a:cxnLst/>
            <a:rect l="l" t="t" r="r" b="b"/>
            <a:pathLst>
              <a:path w="426719" h="116205">
                <a:moveTo>
                  <a:pt x="426720" y="57912"/>
                </a:moveTo>
                <a:lnTo>
                  <a:pt x="422135" y="53340"/>
                </a:lnTo>
                <a:lnTo>
                  <a:pt x="384035" y="15240"/>
                </a:lnTo>
                <a:lnTo>
                  <a:pt x="368808" y="0"/>
                </a:lnTo>
                <a:lnTo>
                  <a:pt x="368808" y="30480"/>
                </a:lnTo>
                <a:lnTo>
                  <a:pt x="0" y="30480"/>
                </a:lnTo>
                <a:lnTo>
                  <a:pt x="0" y="85344"/>
                </a:lnTo>
                <a:lnTo>
                  <a:pt x="368808" y="85344"/>
                </a:lnTo>
                <a:lnTo>
                  <a:pt x="368808" y="115824"/>
                </a:lnTo>
                <a:lnTo>
                  <a:pt x="382524" y="102108"/>
                </a:lnTo>
                <a:lnTo>
                  <a:pt x="422135" y="62484"/>
                </a:lnTo>
                <a:lnTo>
                  <a:pt x="426720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170432" y="4198620"/>
            <a:ext cx="467995" cy="125095"/>
            <a:chOff x="1170432" y="4198620"/>
            <a:chExt cx="467995" cy="125095"/>
          </a:xfrm>
        </p:grpSpPr>
        <p:sp>
          <p:nvSpPr>
            <p:cNvPr id="41" name="object 41"/>
            <p:cNvSpPr/>
            <p:nvPr/>
          </p:nvSpPr>
          <p:spPr>
            <a:xfrm>
              <a:off x="1175004" y="4213860"/>
              <a:ext cx="454659" cy="94615"/>
            </a:xfrm>
            <a:custGeom>
              <a:avLst/>
              <a:gdLst/>
              <a:ahLst/>
              <a:cxnLst/>
              <a:rect l="l" t="t" r="r" b="b"/>
              <a:pathLst>
                <a:path w="454660" h="94614">
                  <a:moveTo>
                    <a:pt x="406908" y="94487"/>
                  </a:moveTo>
                  <a:lnTo>
                    <a:pt x="406908" y="71627"/>
                  </a:lnTo>
                  <a:lnTo>
                    <a:pt x="0" y="71627"/>
                  </a:lnTo>
                  <a:lnTo>
                    <a:pt x="0" y="22860"/>
                  </a:lnTo>
                  <a:lnTo>
                    <a:pt x="406908" y="22860"/>
                  </a:lnTo>
                  <a:lnTo>
                    <a:pt x="406908" y="0"/>
                  </a:lnTo>
                  <a:lnTo>
                    <a:pt x="454152" y="47243"/>
                  </a:lnTo>
                  <a:lnTo>
                    <a:pt x="406908" y="94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0432" y="4198620"/>
              <a:ext cx="467995" cy="125095"/>
            </a:xfrm>
            <a:custGeom>
              <a:avLst/>
              <a:gdLst/>
              <a:ahLst/>
              <a:cxnLst/>
              <a:rect l="l" t="t" r="r" b="b"/>
              <a:pathLst>
                <a:path w="467994" h="125095">
                  <a:moveTo>
                    <a:pt x="405384" y="38100"/>
                  </a:moveTo>
                  <a:lnTo>
                    <a:pt x="405384" y="0"/>
                  </a:lnTo>
                  <a:lnTo>
                    <a:pt x="420624" y="15239"/>
                  </a:lnTo>
                  <a:lnTo>
                    <a:pt x="417576" y="15239"/>
                  </a:lnTo>
                  <a:lnTo>
                    <a:pt x="406908" y="18287"/>
                  </a:lnTo>
                  <a:lnTo>
                    <a:pt x="417576" y="29300"/>
                  </a:lnTo>
                  <a:lnTo>
                    <a:pt x="417576" y="32003"/>
                  </a:lnTo>
                  <a:lnTo>
                    <a:pt x="411480" y="32003"/>
                  </a:lnTo>
                  <a:lnTo>
                    <a:pt x="405384" y="38100"/>
                  </a:lnTo>
                  <a:close/>
                </a:path>
                <a:path w="467994" h="125095">
                  <a:moveTo>
                    <a:pt x="417576" y="29300"/>
                  </a:moveTo>
                  <a:lnTo>
                    <a:pt x="406908" y="18287"/>
                  </a:lnTo>
                  <a:lnTo>
                    <a:pt x="417576" y="15239"/>
                  </a:lnTo>
                  <a:lnTo>
                    <a:pt x="417576" y="29300"/>
                  </a:lnTo>
                  <a:close/>
                </a:path>
                <a:path w="467994" h="125095">
                  <a:moveTo>
                    <a:pt x="449722" y="62483"/>
                  </a:moveTo>
                  <a:lnTo>
                    <a:pt x="417576" y="29300"/>
                  </a:lnTo>
                  <a:lnTo>
                    <a:pt x="417576" y="15239"/>
                  </a:lnTo>
                  <a:lnTo>
                    <a:pt x="420624" y="15239"/>
                  </a:lnTo>
                  <a:lnTo>
                    <a:pt x="463296" y="57912"/>
                  </a:lnTo>
                  <a:lnTo>
                    <a:pt x="454152" y="57912"/>
                  </a:lnTo>
                  <a:lnTo>
                    <a:pt x="449722" y="62483"/>
                  </a:lnTo>
                  <a:close/>
                </a:path>
                <a:path w="467994" h="125095">
                  <a:moveTo>
                    <a:pt x="405384" y="92963"/>
                  </a:moveTo>
                  <a:lnTo>
                    <a:pt x="0" y="92963"/>
                  </a:lnTo>
                  <a:lnTo>
                    <a:pt x="0" y="32003"/>
                  </a:lnTo>
                  <a:lnTo>
                    <a:pt x="405384" y="32003"/>
                  </a:lnTo>
                  <a:lnTo>
                    <a:pt x="405384" y="38100"/>
                  </a:lnTo>
                  <a:lnTo>
                    <a:pt x="10668" y="38100"/>
                  </a:lnTo>
                  <a:lnTo>
                    <a:pt x="4571" y="44195"/>
                  </a:lnTo>
                  <a:lnTo>
                    <a:pt x="10668" y="44195"/>
                  </a:lnTo>
                  <a:lnTo>
                    <a:pt x="10668" y="80771"/>
                  </a:lnTo>
                  <a:lnTo>
                    <a:pt x="4571" y="80771"/>
                  </a:lnTo>
                  <a:lnTo>
                    <a:pt x="10668" y="86867"/>
                  </a:lnTo>
                  <a:lnTo>
                    <a:pt x="405384" y="86867"/>
                  </a:lnTo>
                  <a:lnTo>
                    <a:pt x="405384" y="92963"/>
                  </a:lnTo>
                  <a:close/>
                </a:path>
                <a:path w="467994" h="125095">
                  <a:moveTo>
                    <a:pt x="417576" y="44195"/>
                  </a:moveTo>
                  <a:lnTo>
                    <a:pt x="10668" y="44195"/>
                  </a:lnTo>
                  <a:lnTo>
                    <a:pt x="10668" y="38100"/>
                  </a:lnTo>
                  <a:lnTo>
                    <a:pt x="405384" y="38100"/>
                  </a:lnTo>
                  <a:lnTo>
                    <a:pt x="411480" y="32003"/>
                  </a:lnTo>
                  <a:lnTo>
                    <a:pt x="417576" y="32003"/>
                  </a:lnTo>
                  <a:lnTo>
                    <a:pt x="417576" y="44195"/>
                  </a:lnTo>
                  <a:close/>
                </a:path>
                <a:path w="467994" h="125095">
                  <a:moveTo>
                    <a:pt x="10668" y="44195"/>
                  </a:moveTo>
                  <a:lnTo>
                    <a:pt x="4571" y="44195"/>
                  </a:lnTo>
                  <a:lnTo>
                    <a:pt x="10668" y="38100"/>
                  </a:lnTo>
                  <a:lnTo>
                    <a:pt x="10668" y="44195"/>
                  </a:lnTo>
                  <a:close/>
                </a:path>
                <a:path w="467994" h="125095">
                  <a:moveTo>
                    <a:pt x="454152" y="67055"/>
                  </a:moveTo>
                  <a:lnTo>
                    <a:pt x="449722" y="62483"/>
                  </a:lnTo>
                  <a:lnTo>
                    <a:pt x="454152" y="57912"/>
                  </a:lnTo>
                  <a:lnTo>
                    <a:pt x="454152" y="67055"/>
                  </a:lnTo>
                  <a:close/>
                </a:path>
                <a:path w="467994" h="125095">
                  <a:moveTo>
                    <a:pt x="463295" y="67055"/>
                  </a:moveTo>
                  <a:lnTo>
                    <a:pt x="454152" y="67055"/>
                  </a:lnTo>
                  <a:lnTo>
                    <a:pt x="454152" y="57912"/>
                  </a:lnTo>
                  <a:lnTo>
                    <a:pt x="463296" y="57912"/>
                  </a:lnTo>
                  <a:lnTo>
                    <a:pt x="467868" y="62483"/>
                  </a:lnTo>
                  <a:lnTo>
                    <a:pt x="463295" y="67055"/>
                  </a:lnTo>
                  <a:close/>
                </a:path>
                <a:path w="467994" h="125095">
                  <a:moveTo>
                    <a:pt x="420623" y="109727"/>
                  </a:moveTo>
                  <a:lnTo>
                    <a:pt x="417576" y="109727"/>
                  </a:lnTo>
                  <a:lnTo>
                    <a:pt x="417576" y="95667"/>
                  </a:lnTo>
                  <a:lnTo>
                    <a:pt x="449722" y="62483"/>
                  </a:lnTo>
                  <a:lnTo>
                    <a:pt x="454152" y="67055"/>
                  </a:lnTo>
                  <a:lnTo>
                    <a:pt x="463295" y="67055"/>
                  </a:lnTo>
                  <a:lnTo>
                    <a:pt x="420623" y="109727"/>
                  </a:lnTo>
                  <a:close/>
                </a:path>
                <a:path w="467994" h="125095">
                  <a:moveTo>
                    <a:pt x="10668" y="86867"/>
                  </a:moveTo>
                  <a:lnTo>
                    <a:pt x="4571" y="80771"/>
                  </a:lnTo>
                  <a:lnTo>
                    <a:pt x="10668" y="80771"/>
                  </a:lnTo>
                  <a:lnTo>
                    <a:pt x="10668" y="86867"/>
                  </a:lnTo>
                  <a:close/>
                </a:path>
                <a:path w="467994" h="125095">
                  <a:moveTo>
                    <a:pt x="417576" y="92963"/>
                  </a:moveTo>
                  <a:lnTo>
                    <a:pt x="411480" y="92963"/>
                  </a:lnTo>
                  <a:lnTo>
                    <a:pt x="405384" y="86867"/>
                  </a:lnTo>
                  <a:lnTo>
                    <a:pt x="10668" y="86867"/>
                  </a:lnTo>
                  <a:lnTo>
                    <a:pt x="10668" y="80771"/>
                  </a:lnTo>
                  <a:lnTo>
                    <a:pt x="417576" y="80771"/>
                  </a:lnTo>
                  <a:lnTo>
                    <a:pt x="417576" y="92963"/>
                  </a:lnTo>
                  <a:close/>
                </a:path>
                <a:path w="467994" h="125095">
                  <a:moveTo>
                    <a:pt x="405384" y="124967"/>
                  </a:moveTo>
                  <a:lnTo>
                    <a:pt x="405384" y="86867"/>
                  </a:lnTo>
                  <a:lnTo>
                    <a:pt x="411480" y="92963"/>
                  </a:lnTo>
                  <a:lnTo>
                    <a:pt x="417576" y="92963"/>
                  </a:lnTo>
                  <a:lnTo>
                    <a:pt x="417576" y="95667"/>
                  </a:lnTo>
                  <a:lnTo>
                    <a:pt x="406908" y="106679"/>
                  </a:lnTo>
                  <a:lnTo>
                    <a:pt x="417576" y="109727"/>
                  </a:lnTo>
                  <a:lnTo>
                    <a:pt x="420623" y="109727"/>
                  </a:lnTo>
                  <a:lnTo>
                    <a:pt x="405384" y="124967"/>
                  </a:lnTo>
                  <a:close/>
                </a:path>
                <a:path w="467994" h="125095">
                  <a:moveTo>
                    <a:pt x="417576" y="109727"/>
                  </a:moveTo>
                  <a:lnTo>
                    <a:pt x="406908" y="106679"/>
                  </a:lnTo>
                  <a:lnTo>
                    <a:pt x="417576" y="95667"/>
                  </a:lnTo>
                  <a:lnTo>
                    <a:pt x="417576" y="109727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1170432" y="6204203"/>
            <a:ext cx="451484" cy="108585"/>
          </a:xfrm>
          <a:custGeom>
            <a:avLst/>
            <a:gdLst/>
            <a:ahLst/>
            <a:cxnLst/>
            <a:rect l="l" t="t" r="r" b="b"/>
            <a:pathLst>
              <a:path w="451484" h="108585">
                <a:moveTo>
                  <a:pt x="451104" y="54864"/>
                </a:moveTo>
                <a:lnTo>
                  <a:pt x="446659" y="50292"/>
                </a:lnTo>
                <a:lnTo>
                  <a:pt x="412572" y="15240"/>
                </a:lnTo>
                <a:lnTo>
                  <a:pt x="397764" y="0"/>
                </a:lnTo>
                <a:lnTo>
                  <a:pt x="397764" y="28956"/>
                </a:lnTo>
                <a:lnTo>
                  <a:pt x="0" y="28956"/>
                </a:lnTo>
                <a:lnTo>
                  <a:pt x="0" y="80772"/>
                </a:lnTo>
                <a:lnTo>
                  <a:pt x="397764" y="80772"/>
                </a:lnTo>
                <a:lnTo>
                  <a:pt x="397764" y="108204"/>
                </a:lnTo>
                <a:lnTo>
                  <a:pt x="411480" y="94488"/>
                </a:lnTo>
                <a:lnTo>
                  <a:pt x="448056" y="57912"/>
                </a:lnTo>
                <a:lnTo>
                  <a:pt x="451104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0432" y="8011667"/>
            <a:ext cx="498475" cy="123825"/>
          </a:xfrm>
          <a:custGeom>
            <a:avLst/>
            <a:gdLst/>
            <a:ahLst/>
            <a:cxnLst/>
            <a:rect l="l" t="t" r="r" b="b"/>
            <a:pathLst>
              <a:path w="498475" h="123825">
                <a:moveTo>
                  <a:pt x="498348" y="60960"/>
                </a:moveTo>
                <a:lnTo>
                  <a:pt x="495300" y="57912"/>
                </a:lnTo>
                <a:lnTo>
                  <a:pt x="451091" y="13716"/>
                </a:lnTo>
                <a:lnTo>
                  <a:pt x="437388" y="0"/>
                </a:lnTo>
                <a:lnTo>
                  <a:pt x="437388" y="32004"/>
                </a:lnTo>
                <a:lnTo>
                  <a:pt x="0" y="32004"/>
                </a:lnTo>
                <a:lnTo>
                  <a:pt x="0" y="91440"/>
                </a:lnTo>
                <a:lnTo>
                  <a:pt x="437388" y="91440"/>
                </a:lnTo>
                <a:lnTo>
                  <a:pt x="437388" y="123444"/>
                </a:lnTo>
                <a:lnTo>
                  <a:pt x="450761" y="109728"/>
                </a:lnTo>
                <a:lnTo>
                  <a:pt x="493877" y="65532"/>
                </a:lnTo>
                <a:lnTo>
                  <a:pt x="49834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82927" y="752830"/>
            <a:ext cx="5003800" cy="4486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7329" marR="116839">
              <a:lnSpc>
                <a:spcPct val="1485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Begründung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Wohnungseigentum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einheitlicher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Rechtsvorgang;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es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daher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einmalige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2a.,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obwohl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Vorgang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aus </a:t>
            </a:r>
            <a:r>
              <a:rPr sz="1000" dirty="0">
                <a:latin typeface="Arial"/>
                <a:cs typeface="Arial"/>
              </a:rPr>
              <a:t>neun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besteht.</a:t>
            </a:r>
            <a:endParaRPr sz="1000" dirty="0">
              <a:latin typeface="Arial"/>
              <a:cs typeface="Arial"/>
            </a:endParaRPr>
          </a:p>
          <a:p>
            <a:pPr marL="227329" marR="17780" indent="-215265">
              <a:lnSpc>
                <a:spcPct val="148300"/>
              </a:lnSpc>
              <a:spcBef>
                <a:spcPts val="765"/>
              </a:spcBef>
              <a:buAutoNum type="alphaLcParenR" startAt="2"/>
              <a:tabLst>
                <a:tab pos="227965" algn="l"/>
              </a:tabLst>
            </a:pPr>
            <a:r>
              <a:rPr sz="1000" dirty="0">
                <a:latin typeface="Arial"/>
                <a:cs typeface="Arial"/>
              </a:rPr>
              <a:t>Für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Begründung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Wohnungseigentum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vorgelegt.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Teilungserklärung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stützt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Bewilligung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vorläufigen </a:t>
            </a:r>
            <a:r>
              <a:rPr sz="1000" dirty="0">
                <a:latin typeface="Arial"/>
                <a:cs typeface="Arial"/>
              </a:rPr>
              <a:t>Aufteilungsplan,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Bewilligung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endgültige </a:t>
            </a:r>
            <a:r>
              <a:rPr sz="1000" dirty="0">
                <a:latin typeface="Arial"/>
                <a:cs typeface="Arial"/>
              </a:rPr>
              <a:t>Aufteilungsplan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beigefügt.</a:t>
            </a:r>
            <a:endParaRPr sz="1000" dirty="0">
              <a:latin typeface="Arial"/>
              <a:cs typeface="Arial"/>
            </a:endParaRPr>
          </a:p>
          <a:p>
            <a:pPr marL="227329" marR="5080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Begründung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Wohnungseigentum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einheitlicher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Rechtsvorgang;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es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daher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einmalige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Nr.2a,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obwohl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Vorgang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zwei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besteht.</a:t>
            </a:r>
            <a:endParaRPr sz="1000" dirty="0">
              <a:latin typeface="Arial"/>
              <a:cs typeface="Arial"/>
            </a:endParaRPr>
          </a:p>
          <a:p>
            <a:pPr marL="227329" marR="81915" indent="-215265">
              <a:lnSpc>
                <a:spcPct val="148000"/>
              </a:lnSpc>
              <a:spcBef>
                <a:spcPts val="765"/>
              </a:spcBef>
              <a:buAutoNum type="alphaLcParenR" startAt="3"/>
              <a:tabLst>
                <a:tab pos="227965" algn="l"/>
              </a:tabLst>
            </a:pPr>
            <a:r>
              <a:rPr sz="1000" dirty="0">
                <a:latin typeface="Arial"/>
                <a:cs typeface="Arial"/>
              </a:rPr>
              <a:t>Mit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Teilungserklärung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Nachtrag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Teilungserklärung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vorgelegt,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Änderungen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Teilungserklärung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(z.B.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Änderung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Sondernutzungsrechte) beinhaltet.</a:t>
            </a:r>
            <a:endParaRPr sz="1000" dirty="0">
              <a:latin typeface="Arial"/>
              <a:cs typeface="Arial"/>
            </a:endParaRPr>
          </a:p>
          <a:p>
            <a:pPr marL="227329" marR="166370">
              <a:lnSpc>
                <a:spcPct val="1483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Soweit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Nachtrag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eigene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handelt,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ohne </a:t>
            </a:r>
            <a:r>
              <a:rPr sz="1000" dirty="0">
                <a:latin typeface="Arial"/>
                <a:cs typeface="Arial"/>
              </a:rPr>
              <a:t>frühere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vollzogen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könnte,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dürfen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gezählt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Wenn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Nachtrag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Fehler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ersten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korrigiert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somit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erste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ohne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zweite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vollzogen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könnte,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darf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Urkunde </a:t>
            </a:r>
            <a:r>
              <a:rPr sz="1000" dirty="0">
                <a:latin typeface="Arial"/>
                <a:cs typeface="Arial"/>
              </a:rPr>
              <a:t>gezählt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30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62303" y="5378322"/>
            <a:ext cx="14224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25" dirty="0">
                <a:latin typeface="Arial"/>
                <a:cs typeface="Arial"/>
              </a:rPr>
              <a:t>d)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97811" y="5309590"/>
            <a:ext cx="4783455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Beantragt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Berichtigung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Erbfolge.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Nachlassakte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befinden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vier </a:t>
            </a:r>
            <a:r>
              <a:rPr sz="1000" dirty="0">
                <a:latin typeface="Arial"/>
                <a:cs typeface="Arial"/>
              </a:rPr>
              <a:t>Testamente.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letzten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Testament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widerruft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Erblasser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früheren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Testamente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setzt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neue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Erben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ein.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82927" y="6086830"/>
            <a:ext cx="5005070" cy="3026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329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Erbfolge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einheitlicher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Rechtsvorgang;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daher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einmalige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2b,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obwohl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mehrere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Testamente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vorliegen.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Im </a:t>
            </a:r>
            <a:r>
              <a:rPr sz="1000" dirty="0">
                <a:latin typeface="Arial"/>
                <a:cs typeface="Arial"/>
              </a:rPr>
              <a:t>Übrigen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Erbfolge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letztendlich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Testamente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ergeben.</a:t>
            </a:r>
            <a:endParaRPr sz="1000">
              <a:latin typeface="Arial"/>
              <a:cs typeface="Arial"/>
            </a:endParaRPr>
          </a:p>
          <a:p>
            <a:pPr marL="227329" marR="97155" indent="-215265">
              <a:lnSpc>
                <a:spcPct val="148000"/>
              </a:lnSpc>
              <a:spcBef>
                <a:spcPts val="780"/>
              </a:spcBef>
              <a:buAutoNum type="alphaLcParenR" startAt="5"/>
              <a:tabLst>
                <a:tab pos="227965" algn="l"/>
              </a:tabLst>
            </a:pP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Geh-und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Fahrtrecht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bestellt.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weiteren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Urkunde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Ausübungsbereich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Geh-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Fahrtrechts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abgeändert.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Beide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zusammen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vorgelegt.</a:t>
            </a:r>
            <a:endParaRPr sz="1000">
              <a:latin typeface="Arial"/>
              <a:cs typeface="Arial"/>
            </a:endParaRPr>
          </a:p>
          <a:p>
            <a:pPr marL="227329" marR="67310">
              <a:lnSpc>
                <a:spcPct val="1480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dürfen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2c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gezählt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einheitlicher </a:t>
            </a:r>
            <a:r>
              <a:rPr sz="1000" dirty="0">
                <a:latin typeface="Arial"/>
                <a:cs typeface="Arial"/>
              </a:rPr>
              <a:t>Eintragungsvorgang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vorliegt.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Änderung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Ausübungsbereichs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könnte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auch </a:t>
            </a:r>
            <a:r>
              <a:rPr sz="1000" dirty="0">
                <a:latin typeface="Arial"/>
                <a:cs typeface="Arial"/>
              </a:rPr>
              <a:t>isoliert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vollzogen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werden.</a:t>
            </a:r>
            <a:endParaRPr sz="1000">
              <a:latin typeface="Arial"/>
              <a:cs typeface="Arial"/>
            </a:endParaRPr>
          </a:p>
          <a:p>
            <a:pPr marL="227329" marR="506730" indent="-215265">
              <a:lnSpc>
                <a:spcPct val="147000"/>
              </a:lnSpc>
              <a:spcBef>
                <a:spcPts val="790"/>
              </a:spcBef>
              <a:buAutoNum type="alphaLcParenR" startAt="6"/>
              <a:tabLst>
                <a:tab pos="227329" algn="l"/>
                <a:tab pos="227965" algn="l"/>
              </a:tabLst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Eigentümer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beantragt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beglaubigter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Löschung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eines </a:t>
            </a:r>
            <a:r>
              <a:rPr sz="1000" dirty="0">
                <a:latin typeface="Arial"/>
                <a:cs typeface="Arial"/>
              </a:rPr>
              <a:t>Grundpfandrechts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legt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Löschungsbewilligung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Gläubigers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vor.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1170432" y="853439"/>
            <a:ext cx="515620" cy="140335"/>
          </a:xfrm>
          <a:custGeom>
            <a:avLst/>
            <a:gdLst/>
            <a:ahLst/>
            <a:cxnLst/>
            <a:rect l="l" t="t" r="r" b="b"/>
            <a:pathLst>
              <a:path w="515619" h="140334">
                <a:moveTo>
                  <a:pt x="515112" y="70104"/>
                </a:moveTo>
                <a:lnTo>
                  <a:pt x="510540" y="65532"/>
                </a:lnTo>
                <a:lnTo>
                  <a:pt x="460248" y="15240"/>
                </a:lnTo>
                <a:lnTo>
                  <a:pt x="445008" y="0"/>
                </a:lnTo>
                <a:lnTo>
                  <a:pt x="445008" y="36576"/>
                </a:lnTo>
                <a:lnTo>
                  <a:pt x="0" y="36576"/>
                </a:lnTo>
                <a:lnTo>
                  <a:pt x="0" y="103632"/>
                </a:lnTo>
                <a:lnTo>
                  <a:pt x="445008" y="103632"/>
                </a:lnTo>
                <a:lnTo>
                  <a:pt x="445008" y="140208"/>
                </a:lnTo>
                <a:lnTo>
                  <a:pt x="460235" y="124968"/>
                </a:lnTo>
                <a:lnTo>
                  <a:pt x="510540" y="74676"/>
                </a:lnTo>
                <a:lnTo>
                  <a:pt x="515112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0432" y="2420111"/>
            <a:ext cx="515620" cy="125095"/>
          </a:xfrm>
          <a:custGeom>
            <a:avLst/>
            <a:gdLst/>
            <a:ahLst/>
            <a:cxnLst/>
            <a:rect l="l" t="t" r="r" b="b"/>
            <a:pathLst>
              <a:path w="515619" h="125094">
                <a:moveTo>
                  <a:pt x="515112" y="62484"/>
                </a:moveTo>
                <a:lnTo>
                  <a:pt x="510540" y="57912"/>
                </a:lnTo>
                <a:lnTo>
                  <a:pt x="467868" y="15240"/>
                </a:lnTo>
                <a:lnTo>
                  <a:pt x="452628" y="0"/>
                </a:lnTo>
                <a:lnTo>
                  <a:pt x="452628" y="33528"/>
                </a:lnTo>
                <a:lnTo>
                  <a:pt x="0" y="33528"/>
                </a:lnTo>
                <a:lnTo>
                  <a:pt x="0" y="92964"/>
                </a:lnTo>
                <a:lnTo>
                  <a:pt x="452628" y="92964"/>
                </a:lnTo>
                <a:lnTo>
                  <a:pt x="452628" y="124968"/>
                </a:lnTo>
                <a:lnTo>
                  <a:pt x="466344" y="111252"/>
                </a:lnTo>
                <a:lnTo>
                  <a:pt x="510527" y="67056"/>
                </a:lnTo>
                <a:lnTo>
                  <a:pt x="515112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82927" y="752830"/>
            <a:ext cx="4928870" cy="2256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7329" marR="67310" algn="just">
              <a:lnSpc>
                <a:spcPct val="1485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Löschung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einheitlicher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Rechtsvorgang;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daher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einmalige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Erfassung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2c,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obwohl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Vorgang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zwei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Urkunden besteht.</a:t>
            </a:r>
            <a:endParaRPr sz="1000">
              <a:latin typeface="Arial"/>
              <a:cs typeface="Arial"/>
            </a:endParaRPr>
          </a:p>
          <a:p>
            <a:pPr marL="227329" marR="5080" indent="-215265">
              <a:lnSpc>
                <a:spcPct val="148500"/>
              </a:lnSpc>
              <a:spcBef>
                <a:spcPts val="760"/>
              </a:spcBef>
            </a:pPr>
            <a:r>
              <a:rPr sz="1000" dirty="0">
                <a:latin typeface="Arial"/>
                <a:cs typeface="Arial"/>
              </a:rPr>
              <a:t>g)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Löschungsbewilligung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vorgelegt,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aufgrund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Vollmacht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erteilt </a:t>
            </a:r>
            <a:r>
              <a:rPr sz="1000" dirty="0">
                <a:latin typeface="Arial"/>
                <a:cs typeface="Arial"/>
              </a:rPr>
              <a:t>wurde.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Vollmacht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darf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Todesnachweis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ausgeübt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diesem </a:t>
            </a:r>
            <a:r>
              <a:rPr sz="1000" dirty="0">
                <a:latin typeface="Arial"/>
                <a:cs typeface="Arial"/>
              </a:rPr>
              <a:t>Grund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Todesnachweis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vorgelegt.</a:t>
            </a:r>
            <a:endParaRPr sz="1000">
              <a:latin typeface="Arial"/>
              <a:cs typeface="Arial"/>
            </a:endParaRPr>
          </a:p>
          <a:p>
            <a:pPr marL="227329" marR="71755">
              <a:lnSpc>
                <a:spcPct val="148500"/>
              </a:lnSpc>
              <a:spcBef>
                <a:spcPts val="75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Löschung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einheitlicher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Rechtsvorgang;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daher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einmalige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Erfassung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Nr.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2c;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Vollmacht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darf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extra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gezählt werden.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2303" y="3403067"/>
            <a:ext cx="5357495" cy="4768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Weitere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Beispiele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befinden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Berliner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sollte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jedem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Gericht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die </a:t>
            </a:r>
            <a:r>
              <a:rPr sz="1000" dirty="0">
                <a:latin typeface="Arial"/>
                <a:cs typeface="Arial"/>
              </a:rPr>
              <a:t>Mitarbeiter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zugänglich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sein.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62303" y="4711446"/>
            <a:ext cx="5391785" cy="98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13.</a:t>
            </a:r>
            <a:r>
              <a:rPr sz="1300" b="1" spc="14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D74B5"/>
                </a:solidFill>
                <a:latin typeface="Calibri Light"/>
                <a:cs typeface="Calibri Light"/>
              </a:rPr>
              <a:t>Wohnungsblatt</a:t>
            </a:r>
            <a:endParaRPr sz="1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 Light"/>
              <a:cs typeface="Calibri Light"/>
            </a:endParaRPr>
          </a:p>
          <a:p>
            <a:pPr marL="12700" marR="5080">
              <a:lnSpc>
                <a:spcPct val="149000"/>
              </a:lnSpc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enthält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stets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neuesten </a:t>
            </a:r>
            <a:r>
              <a:rPr sz="1000" dirty="0">
                <a:latin typeface="Arial"/>
                <a:cs typeface="Arial"/>
              </a:rPr>
              <a:t>Stand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halten/bringen.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012" y="5943600"/>
            <a:ext cx="5434076" cy="3361970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31467" y="822325"/>
            <a:ext cx="212344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1.</a:t>
            </a:r>
            <a:r>
              <a:rPr sz="1300" b="1" spc="2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Das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Solum</a:t>
            </a:r>
            <a:r>
              <a:rPr sz="1300" b="1" spc="1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Star</a:t>
            </a:r>
            <a:r>
              <a:rPr sz="1300" b="1" spc="1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Fenster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5677" y="1186561"/>
            <a:ext cx="161163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1625" algn="l"/>
                <a:tab pos="555625" algn="l"/>
                <a:tab pos="846455" algn="l"/>
                <a:tab pos="1100455" algn="l"/>
                <a:tab pos="1488440" algn="l"/>
              </a:tabLst>
            </a:pPr>
            <a:r>
              <a:rPr sz="1000" spc="-25" dirty="0">
                <a:latin typeface="Arial"/>
                <a:cs typeface="Arial"/>
              </a:rPr>
              <a:t>1.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2.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3.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4.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5.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6.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1000" y="1243711"/>
            <a:ext cx="13398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25" dirty="0">
                <a:latin typeface="Arial"/>
                <a:cs typeface="Arial"/>
              </a:rPr>
              <a:t>7.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61508" y="821563"/>
            <a:ext cx="15557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1.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Einsichtsprotokollierung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1508" y="1474215"/>
            <a:ext cx="141097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2.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Grundbuchrecherche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61508" y="2126868"/>
            <a:ext cx="91630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3.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Fallübersicht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1740" y="2926778"/>
            <a:ext cx="698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61508" y="2779522"/>
            <a:ext cx="1850389" cy="3314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3189" marR="5080" indent="-111125">
              <a:lnSpc>
                <a:spcPts val="1160"/>
              </a:lnSpc>
              <a:spcBef>
                <a:spcPts val="210"/>
              </a:spcBef>
            </a:pPr>
            <a:r>
              <a:rPr sz="1000" dirty="0">
                <a:latin typeface="Arial"/>
                <a:cs typeface="Arial"/>
              </a:rPr>
              <a:t>4.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Flurstücks-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Eigentümer recherche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61508" y="3579431"/>
            <a:ext cx="18859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5.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Zentraler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Druck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(nur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UdG)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97804" y="4232084"/>
            <a:ext cx="94678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6.Lokaler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Druck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61508" y="4884737"/>
            <a:ext cx="136398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7.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Solum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beenden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9493" y="5353177"/>
            <a:ext cx="5528310" cy="19697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0"/>
              </a:spcBef>
              <a:buAutoNum type="arabicPeriod" startAt="2"/>
              <a:tabLst>
                <a:tab pos="227965" algn="l"/>
              </a:tabLst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Die</a:t>
            </a:r>
            <a:r>
              <a:rPr sz="1300" b="1" spc="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Grundbuchrecherche</a:t>
            </a:r>
            <a:r>
              <a:rPr sz="1300" b="1" spc="5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(GB-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Recherche)</a:t>
            </a:r>
            <a:endParaRPr sz="1300" dirty="0">
              <a:latin typeface="Arial"/>
              <a:cs typeface="Arial"/>
            </a:endParaRPr>
          </a:p>
          <a:p>
            <a:pPr marL="3709035" marR="80010">
              <a:lnSpc>
                <a:spcPct val="148000"/>
              </a:lnSpc>
              <a:spcBef>
                <a:spcPts val="61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Eingabe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des </a:t>
            </a:r>
            <a:r>
              <a:rPr sz="1000" dirty="0">
                <a:latin typeface="Arial"/>
                <a:cs typeface="Arial"/>
              </a:rPr>
              <a:t>Grundbuchbezirkes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3 </a:t>
            </a:r>
            <a:r>
              <a:rPr sz="1000" dirty="0">
                <a:latin typeface="Arial"/>
                <a:cs typeface="Arial"/>
              </a:rPr>
              <a:t>verschiedenen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Arten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möglich: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Arial"/>
              <a:cs typeface="Arial"/>
            </a:endParaRPr>
          </a:p>
          <a:p>
            <a:pPr marL="3771900" marR="5080" lvl="1" indent="146050">
              <a:lnSpc>
                <a:spcPct val="148000"/>
              </a:lnSpc>
              <a:spcBef>
                <a:spcPts val="5"/>
              </a:spcBef>
              <a:buAutoNum type="arabicPeriod"/>
              <a:tabLst>
                <a:tab pos="3917950" algn="l"/>
              </a:tabLst>
            </a:pPr>
            <a:r>
              <a:rPr sz="1000" dirty="0">
                <a:latin typeface="Arial"/>
                <a:cs typeface="Arial"/>
              </a:rPr>
              <a:t>Doppelklick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Feld,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ein </a:t>
            </a:r>
            <a:r>
              <a:rPr sz="1000" dirty="0" err="1">
                <a:latin typeface="Arial"/>
                <a:cs typeface="Arial"/>
              </a:rPr>
              <a:t>Auswahlmenü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erscheint</a:t>
            </a:r>
            <a:br>
              <a:rPr lang="de-DE" sz="1000" spc="-10" dirty="0">
                <a:latin typeface="Arial"/>
                <a:cs typeface="Arial"/>
              </a:rPr>
            </a:b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43400" y="7239000"/>
            <a:ext cx="2256849" cy="11420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7329" marR="5080" indent="146050">
              <a:lnSpc>
                <a:spcPct val="148500"/>
              </a:lnSpc>
              <a:spcBef>
                <a:spcPts val="85"/>
              </a:spcBef>
              <a:buAutoNum type="arabicPeriod" startAt="2"/>
              <a:tabLst>
                <a:tab pos="373380" algn="l"/>
              </a:tabLst>
            </a:pPr>
            <a:r>
              <a:rPr sz="1000" dirty="0">
                <a:latin typeface="Arial"/>
                <a:cs typeface="Arial"/>
              </a:rPr>
              <a:t>Kürzel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des </a:t>
            </a:r>
            <a:r>
              <a:rPr sz="1000" dirty="0">
                <a:latin typeface="Arial"/>
                <a:cs typeface="Arial"/>
              </a:rPr>
              <a:t>Grundbuchbezirkes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angeben,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Tab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bestätigen</a:t>
            </a:r>
            <a:br>
              <a:rPr lang="de-DE" sz="1000" spc="-10" dirty="0">
                <a:latin typeface="Arial"/>
                <a:cs typeface="Arial"/>
              </a:rPr>
            </a:br>
            <a:endParaRPr lang="de-DE" sz="1000" dirty="0">
              <a:latin typeface="Arial"/>
              <a:cs typeface="Arial"/>
            </a:endParaRPr>
          </a:p>
          <a:p>
            <a:pPr marL="227329" marR="5080" indent="146050">
              <a:lnSpc>
                <a:spcPct val="148500"/>
              </a:lnSpc>
              <a:spcBef>
                <a:spcPts val="85"/>
              </a:spcBef>
              <a:buAutoNum type="arabicPeriod" startAt="2"/>
              <a:tabLst>
                <a:tab pos="373380" algn="l"/>
              </a:tabLst>
            </a:pPr>
            <a:r>
              <a:rPr sz="1000" spc="-10" dirty="0" err="1">
                <a:latin typeface="Arial"/>
                <a:cs typeface="Arial"/>
              </a:rPr>
              <a:t>Grundbuchbezirk</a:t>
            </a:r>
            <a:r>
              <a:rPr sz="1000" spc="-10" dirty="0">
                <a:latin typeface="Arial"/>
                <a:cs typeface="Arial"/>
              </a:rPr>
              <a:t> ausschreiben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29" y="5709742"/>
            <a:ext cx="3683126" cy="2724074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4639055" y="6342888"/>
            <a:ext cx="769620" cy="128270"/>
            <a:chOff x="4639055" y="6342888"/>
            <a:chExt cx="769620" cy="128270"/>
          </a:xfrm>
        </p:grpSpPr>
        <p:sp>
          <p:nvSpPr>
            <p:cNvPr id="50" name="object 50"/>
            <p:cNvSpPr/>
            <p:nvPr/>
          </p:nvSpPr>
          <p:spPr>
            <a:xfrm>
              <a:off x="4645151" y="6348984"/>
              <a:ext cx="756285" cy="116205"/>
            </a:xfrm>
            <a:custGeom>
              <a:avLst/>
              <a:gdLst/>
              <a:ahLst/>
              <a:cxnLst/>
              <a:rect l="l" t="t" r="r" b="b"/>
              <a:pathLst>
                <a:path w="756285" h="116204">
                  <a:moveTo>
                    <a:pt x="697992" y="115824"/>
                  </a:moveTo>
                  <a:lnTo>
                    <a:pt x="0" y="115824"/>
                  </a:lnTo>
                  <a:lnTo>
                    <a:pt x="0" y="0"/>
                  </a:lnTo>
                  <a:lnTo>
                    <a:pt x="697992" y="0"/>
                  </a:lnTo>
                  <a:lnTo>
                    <a:pt x="755903" y="57912"/>
                  </a:lnTo>
                  <a:lnTo>
                    <a:pt x="697992" y="115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39055" y="6342888"/>
              <a:ext cx="769620" cy="128270"/>
            </a:xfrm>
            <a:custGeom>
              <a:avLst/>
              <a:gdLst/>
              <a:ahLst/>
              <a:cxnLst/>
              <a:rect l="l" t="t" r="r" b="b"/>
              <a:pathLst>
                <a:path w="769620" h="128270">
                  <a:moveTo>
                    <a:pt x="705612" y="128015"/>
                  </a:moveTo>
                  <a:lnTo>
                    <a:pt x="0" y="128015"/>
                  </a:lnTo>
                  <a:lnTo>
                    <a:pt x="0" y="0"/>
                  </a:lnTo>
                  <a:lnTo>
                    <a:pt x="705612" y="0"/>
                  </a:lnTo>
                  <a:lnTo>
                    <a:pt x="711708" y="6096"/>
                  </a:lnTo>
                  <a:lnTo>
                    <a:pt x="12192" y="6096"/>
                  </a:lnTo>
                  <a:lnTo>
                    <a:pt x="6096" y="12191"/>
                  </a:lnTo>
                  <a:lnTo>
                    <a:pt x="12192" y="12191"/>
                  </a:lnTo>
                  <a:lnTo>
                    <a:pt x="12192" y="115824"/>
                  </a:lnTo>
                  <a:lnTo>
                    <a:pt x="6096" y="115824"/>
                  </a:lnTo>
                  <a:lnTo>
                    <a:pt x="12192" y="121920"/>
                  </a:lnTo>
                  <a:lnTo>
                    <a:pt x="711707" y="121920"/>
                  </a:lnTo>
                  <a:lnTo>
                    <a:pt x="705612" y="128015"/>
                  </a:lnTo>
                  <a:close/>
                </a:path>
                <a:path w="769620" h="128270">
                  <a:moveTo>
                    <a:pt x="12192" y="12191"/>
                  </a:moveTo>
                  <a:lnTo>
                    <a:pt x="6096" y="12191"/>
                  </a:lnTo>
                  <a:lnTo>
                    <a:pt x="12192" y="6096"/>
                  </a:lnTo>
                  <a:lnTo>
                    <a:pt x="12192" y="12191"/>
                  </a:lnTo>
                  <a:close/>
                </a:path>
                <a:path w="769620" h="128270">
                  <a:moveTo>
                    <a:pt x="701040" y="12191"/>
                  </a:moveTo>
                  <a:lnTo>
                    <a:pt x="12192" y="12191"/>
                  </a:lnTo>
                  <a:lnTo>
                    <a:pt x="12192" y="6096"/>
                  </a:lnTo>
                  <a:lnTo>
                    <a:pt x="711708" y="6096"/>
                  </a:lnTo>
                  <a:lnTo>
                    <a:pt x="716279" y="10667"/>
                  </a:lnTo>
                  <a:lnTo>
                    <a:pt x="699516" y="10667"/>
                  </a:lnTo>
                  <a:lnTo>
                    <a:pt x="701040" y="12191"/>
                  </a:lnTo>
                  <a:close/>
                </a:path>
                <a:path w="769620" h="128270">
                  <a:moveTo>
                    <a:pt x="753618" y="64769"/>
                  </a:moveTo>
                  <a:lnTo>
                    <a:pt x="699516" y="10667"/>
                  </a:lnTo>
                  <a:lnTo>
                    <a:pt x="704088" y="12191"/>
                  </a:lnTo>
                  <a:lnTo>
                    <a:pt x="717803" y="12191"/>
                  </a:lnTo>
                  <a:lnTo>
                    <a:pt x="766572" y="60960"/>
                  </a:lnTo>
                  <a:lnTo>
                    <a:pt x="757428" y="60960"/>
                  </a:lnTo>
                  <a:lnTo>
                    <a:pt x="753618" y="64769"/>
                  </a:lnTo>
                  <a:close/>
                </a:path>
                <a:path w="769620" h="128270">
                  <a:moveTo>
                    <a:pt x="717803" y="12191"/>
                  </a:moveTo>
                  <a:lnTo>
                    <a:pt x="704088" y="12191"/>
                  </a:lnTo>
                  <a:lnTo>
                    <a:pt x="699516" y="10667"/>
                  </a:lnTo>
                  <a:lnTo>
                    <a:pt x="716279" y="10667"/>
                  </a:lnTo>
                  <a:lnTo>
                    <a:pt x="717803" y="12191"/>
                  </a:lnTo>
                  <a:close/>
                </a:path>
                <a:path w="769620" h="128270">
                  <a:moveTo>
                    <a:pt x="757428" y="68579"/>
                  </a:moveTo>
                  <a:lnTo>
                    <a:pt x="753618" y="64769"/>
                  </a:lnTo>
                  <a:lnTo>
                    <a:pt x="757428" y="60960"/>
                  </a:lnTo>
                  <a:lnTo>
                    <a:pt x="757428" y="68579"/>
                  </a:lnTo>
                  <a:close/>
                </a:path>
                <a:path w="769620" h="128270">
                  <a:moveTo>
                    <a:pt x="765048" y="68579"/>
                  </a:moveTo>
                  <a:lnTo>
                    <a:pt x="757428" y="68579"/>
                  </a:lnTo>
                  <a:lnTo>
                    <a:pt x="757428" y="60960"/>
                  </a:lnTo>
                  <a:lnTo>
                    <a:pt x="766572" y="60960"/>
                  </a:lnTo>
                  <a:lnTo>
                    <a:pt x="769620" y="64008"/>
                  </a:lnTo>
                  <a:lnTo>
                    <a:pt x="765048" y="68579"/>
                  </a:lnTo>
                  <a:close/>
                </a:path>
                <a:path w="769620" h="128270">
                  <a:moveTo>
                    <a:pt x="699516" y="118872"/>
                  </a:moveTo>
                  <a:lnTo>
                    <a:pt x="753618" y="64769"/>
                  </a:lnTo>
                  <a:lnTo>
                    <a:pt x="757428" y="68579"/>
                  </a:lnTo>
                  <a:lnTo>
                    <a:pt x="765048" y="68579"/>
                  </a:lnTo>
                  <a:lnTo>
                    <a:pt x="717803" y="115824"/>
                  </a:lnTo>
                  <a:lnTo>
                    <a:pt x="704088" y="115824"/>
                  </a:lnTo>
                  <a:lnTo>
                    <a:pt x="699516" y="118872"/>
                  </a:lnTo>
                  <a:close/>
                </a:path>
                <a:path w="769620" h="128270">
                  <a:moveTo>
                    <a:pt x="12192" y="121920"/>
                  </a:moveTo>
                  <a:lnTo>
                    <a:pt x="6096" y="115824"/>
                  </a:lnTo>
                  <a:lnTo>
                    <a:pt x="12192" y="115824"/>
                  </a:lnTo>
                  <a:lnTo>
                    <a:pt x="12192" y="121920"/>
                  </a:lnTo>
                  <a:close/>
                </a:path>
                <a:path w="769620" h="128270">
                  <a:moveTo>
                    <a:pt x="711707" y="121920"/>
                  </a:moveTo>
                  <a:lnTo>
                    <a:pt x="12192" y="121920"/>
                  </a:lnTo>
                  <a:lnTo>
                    <a:pt x="12192" y="115824"/>
                  </a:lnTo>
                  <a:lnTo>
                    <a:pt x="702564" y="115824"/>
                  </a:lnTo>
                  <a:lnTo>
                    <a:pt x="699516" y="118872"/>
                  </a:lnTo>
                  <a:lnTo>
                    <a:pt x="714755" y="118872"/>
                  </a:lnTo>
                  <a:lnTo>
                    <a:pt x="711707" y="121920"/>
                  </a:lnTo>
                  <a:close/>
                </a:path>
                <a:path w="769620" h="128270">
                  <a:moveTo>
                    <a:pt x="714755" y="118872"/>
                  </a:moveTo>
                  <a:lnTo>
                    <a:pt x="699516" y="118872"/>
                  </a:lnTo>
                  <a:lnTo>
                    <a:pt x="704088" y="115824"/>
                  </a:lnTo>
                  <a:lnTo>
                    <a:pt x="717803" y="115824"/>
                  </a:lnTo>
                  <a:lnTo>
                    <a:pt x="714755" y="118872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89229" y="1273207"/>
            <a:ext cx="4065904" cy="3799840"/>
            <a:chOff x="689229" y="1273207"/>
            <a:chExt cx="4065904" cy="3799840"/>
          </a:xfrm>
        </p:grpSpPr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229" y="1686382"/>
              <a:ext cx="4065752" cy="338663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92111" y="1273212"/>
              <a:ext cx="2224405" cy="759460"/>
            </a:xfrm>
            <a:custGeom>
              <a:avLst/>
              <a:gdLst/>
              <a:ahLst/>
              <a:cxnLst/>
              <a:rect l="l" t="t" r="r" b="b"/>
              <a:pathLst>
                <a:path w="2224405" h="759460">
                  <a:moveTo>
                    <a:pt x="248031" y="592010"/>
                  </a:moveTo>
                  <a:lnTo>
                    <a:pt x="204901" y="608672"/>
                  </a:lnTo>
                  <a:lnTo>
                    <a:pt x="8343" y="98018"/>
                  </a:lnTo>
                  <a:lnTo>
                    <a:pt x="0" y="102196"/>
                  </a:lnTo>
                  <a:lnTo>
                    <a:pt x="198691" y="611073"/>
                  </a:lnTo>
                  <a:lnTo>
                    <a:pt x="156324" y="627443"/>
                  </a:lnTo>
                  <a:lnTo>
                    <a:pt x="237617" y="700392"/>
                  </a:lnTo>
                  <a:lnTo>
                    <a:pt x="244830" y="625348"/>
                  </a:lnTo>
                  <a:lnTo>
                    <a:pt x="248031" y="592010"/>
                  </a:lnTo>
                  <a:close/>
                </a:path>
                <a:path w="2224405" h="759460">
                  <a:moveTo>
                    <a:pt x="491959" y="568363"/>
                  </a:moveTo>
                  <a:lnTo>
                    <a:pt x="443496" y="580085"/>
                  </a:lnTo>
                  <a:lnTo>
                    <a:pt x="303568" y="27508"/>
                  </a:lnTo>
                  <a:lnTo>
                    <a:pt x="293979" y="28448"/>
                  </a:lnTo>
                  <a:lnTo>
                    <a:pt x="434225" y="582333"/>
                  </a:lnTo>
                  <a:lnTo>
                    <a:pt x="384568" y="594347"/>
                  </a:lnTo>
                  <a:lnTo>
                    <a:pt x="464947" y="687247"/>
                  </a:lnTo>
                  <a:lnTo>
                    <a:pt x="488276" y="584581"/>
                  </a:lnTo>
                  <a:lnTo>
                    <a:pt x="491959" y="568363"/>
                  </a:lnTo>
                  <a:close/>
                </a:path>
                <a:path w="2224405" h="759460">
                  <a:moveTo>
                    <a:pt x="722833" y="636790"/>
                  </a:moveTo>
                  <a:lnTo>
                    <a:pt x="670953" y="645617"/>
                  </a:lnTo>
                  <a:lnTo>
                    <a:pt x="573671" y="54762"/>
                  </a:lnTo>
                  <a:lnTo>
                    <a:pt x="563880" y="54762"/>
                  </a:lnTo>
                  <a:lnTo>
                    <a:pt x="661060" y="647306"/>
                  </a:lnTo>
                  <a:lnTo>
                    <a:pt x="607898" y="656348"/>
                  </a:lnTo>
                  <a:lnTo>
                    <a:pt x="683717" y="759066"/>
                  </a:lnTo>
                  <a:lnTo>
                    <a:pt x="713447" y="666140"/>
                  </a:lnTo>
                  <a:lnTo>
                    <a:pt x="722833" y="636790"/>
                  </a:lnTo>
                  <a:close/>
                </a:path>
                <a:path w="2224405" h="759460">
                  <a:moveTo>
                    <a:pt x="903109" y="624789"/>
                  </a:moveTo>
                  <a:lnTo>
                    <a:pt x="852309" y="632764"/>
                  </a:lnTo>
                  <a:lnTo>
                    <a:pt x="767511" y="55511"/>
                  </a:lnTo>
                  <a:lnTo>
                    <a:pt x="757834" y="57340"/>
                  </a:lnTo>
                  <a:lnTo>
                    <a:pt x="842581" y="634288"/>
                  </a:lnTo>
                  <a:lnTo>
                    <a:pt x="790206" y="642518"/>
                  </a:lnTo>
                  <a:lnTo>
                    <a:pt x="863892" y="745477"/>
                  </a:lnTo>
                  <a:lnTo>
                    <a:pt x="901103" y="630974"/>
                  </a:lnTo>
                  <a:lnTo>
                    <a:pt x="903109" y="624789"/>
                  </a:lnTo>
                  <a:close/>
                </a:path>
                <a:path w="2224405" h="759460">
                  <a:moveTo>
                    <a:pt x="1193050" y="546608"/>
                  </a:moveTo>
                  <a:lnTo>
                    <a:pt x="1147241" y="556209"/>
                  </a:lnTo>
                  <a:lnTo>
                    <a:pt x="1050391" y="85471"/>
                  </a:lnTo>
                  <a:lnTo>
                    <a:pt x="1043660" y="85826"/>
                  </a:lnTo>
                  <a:lnTo>
                    <a:pt x="1139088" y="557911"/>
                  </a:lnTo>
                  <a:lnTo>
                    <a:pt x="1093660" y="567423"/>
                  </a:lnTo>
                  <a:lnTo>
                    <a:pt x="1163180" y="656793"/>
                  </a:lnTo>
                  <a:lnTo>
                    <a:pt x="1190269" y="556856"/>
                  </a:lnTo>
                  <a:lnTo>
                    <a:pt x="1193050" y="546608"/>
                  </a:lnTo>
                  <a:close/>
                </a:path>
                <a:path w="2224405" h="759460">
                  <a:moveTo>
                    <a:pt x="1451825" y="538835"/>
                  </a:moveTo>
                  <a:lnTo>
                    <a:pt x="1429969" y="539623"/>
                  </a:lnTo>
                  <a:lnTo>
                    <a:pt x="1418221" y="540054"/>
                  </a:lnTo>
                  <a:lnTo>
                    <a:pt x="1396187" y="0"/>
                  </a:lnTo>
                  <a:lnTo>
                    <a:pt x="1389722" y="139"/>
                  </a:lnTo>
                  <a:lnTo>
                    <a:pt x="1412798" y="540245"/>
                  </a:lnTo>
                  <a:lnTo>
                    <a:pt x="1379664" y="541439"/>
                  </a:lnTo>
                  <a:lnTo>
                    <a:pt x="1418869" y="610666"/>
                  </a:lnTo>
                  <a:lnTo>
                    <a:pt x="1451825" y="538835"/>
                  </a:lnTo>
                  <a:close/>
                </a:path>
                <a:path w="2224405" h="759460">
                  <a:moveTo>
                    <a:pt x="2224252" y="674217"/>
                  </a:moveTo>
                  <a:lnTo>
                    <a:pt x="2206129" y="675220"/>
                  </a:lnTo>
                  <a:lnTo>
                    <a:pt x="2198535" y="675640"/>
                  </a:lnTo>
                  <a:lnTo>
                    <a:pt x="2171154" y="192417"/>
                  </a:lnTo>
                  <a:lnTo>
                    <a:pt x="2166924" y="192252"/>
                  </a:lnTo>
                  <a:lnTo>
                    <a:pt x="2194331" y="675868"/>
                  </a:lnTo>
                  <a:lnTo>
                    <a:pt x="2168398" y="677303"/>
                  </a:lnTo>
                  <a:lnTo>
                    <a:pt x="2199627" y="730313"/>
                  </a:lnTo>
                  <a:lnTo>
                    <a:pt x="2224252" y="6742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823848"/>
            <a:ext cx="5172075" cy="908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(a)</a:t>
            </a:r>
            <a:r>
              <a:rPr sz="1100" i="1" spc="5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Aktualisierung</a:t>
            </a:r>
            <a:r>
              <a:rPr sz="1100" i="1" spc="6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nach</a:t>
            </a:r>
            <a:r>
              <a:rPr sz="1100" i="1" spc="5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erfolgter</a:t>
            </a:r>
            <a:r>
              <a:rPr sz="1100" i="1" spc="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Eintragung</a:t>
            </a:r>
            <a:r>
              <a:rPr sz="1100" i="1" spc="5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aus</a:t>
            </a:r>
            <a:r>
              <a:rPr sz="1100" i="1" spc="5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dem</a:t>
            </a:r>
            <a:r>
              <a:rPr sz="1100" i="1" spc="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Fall</a:t>
            </a:r>
            <a:r>
              <a:rPr sz="1100" i="1" spc="6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heraus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neu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eingetragene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Extras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öffnet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Zuordnung.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52364" y="2351506"/>
            <a:ext cx="1144905" cy="238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neue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Beteiligte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entsprechend zugeordnet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werden;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PC </a:t>
            </a:r>
            <a:r>
              <a:rPr sz="1000" dirty="0">
                <a:latin typeface="Arial"/>
                <a:cs typeface="Arial"/>
              </a:rPr>
              <a:t>macht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schon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einen Vorschlag), Zuordnung </a:t>
            </a:r>
            <a:r>
              <a:rPr sz="1000" dirty="0">
                <a:latin typeface="Arial"/>
                <a:cs typeface="Arial"/>
              </a:rPr>
              <a:t>vormerken,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weiter, Fertigstellen.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Das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2303" y="4779390"/>
            <a:ext cx="286067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sich,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nochmal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prüfen.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32533"/>
            <a:ext cx="4126991" cy="30452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2" y="5105400"/>
            <a:ext cx="4768598" cy="3564636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62303" y="823848"/>
            <a:ext cx="4907280" cy="1229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(b)</a:t>
            </a:r>
            <a:r>
              <a:rPr sz="1100" i="1" spc="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Aktualisierung</a:t>
            </a:r>
            <a:r>
              <a:rPr sz="1100" i="1" spc="5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aus</a:t>
            </a:r>
            <a:r>
              <a:rPr sz="1100" i="1" spc="5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der</a:t>
            </a:r>
            <a:r>
              <a:rPr sz="1100" i="1" spc="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Fallübersicht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Extras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Wohnungsblatt</a:t>
            </a:r>
            <a:endParaRPr sz="1000">
              <a:latin typeface="Arial"/>
              <a:cs typeface="Arial"/>
            </a:endParaRPr>
          </a:p>
          <a:p>
            <a:pPr marL="227329" marR="5080">
              <a:lnSpc>
                <a:spcPct val="147000"/>
              </a:lnSpc>
              <a:spcBef>
                <a:spcPts val="790"/>
              </a:spcBef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erscheinenden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Grundbuchbezirk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komplette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Blattnummer </a:t>
            </a:r>
            <a:r>
              <a:rPr sz="1000" dirty="0">
                <a:latin typeface="Arial"/>
                <a:cs typeface="Arial"/>
              </a:rPr>
              <a:t>eingeben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Enter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bestätigen.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7188" y="4069055"/>
            <a:ext cx="4954270" cy="1026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ändernde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markiert.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Ändern </a:t>
            </a:r>
            <a:r>
              <a:rPr sz="1000" dirty="0">
                <a:latin typeface="Arial"/>
                <a:cs typeface="Arial"/>
              </a:rPr>
              <a:t>gehen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ändern,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bestätigen.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Sollte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seine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Beteiligung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ändern,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Zuordnung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bearbeiten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aktualisieren.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Kreuz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schließen.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1467" y="5924677"/>
            <a:ext cx="5128260" cy="1570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14.</a:t>
            </a:r>
            <a:r>
              <a:rPr sz="1300" b="1" spc="24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Aufnahme/Einpflegen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von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Verwaltern/Vertretern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58419" marR="5080">
              <a:lnSpc>
                <a:spcPct val="147000"/>
              </a:lnSpc>
              <a:spcBef>
                <a:spcPts val="1000"/>
              </a:spcBef>
            </a:pPr>
            <a:r>
              <a:rPr sz="1000" dirty="0">
                <a:latin typeface="Arial"/>
                <a:cs typeface="Arial"/>
              </a:rPr>
              <a:t>Ein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Verwalter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angegebene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Angabe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Anfang,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Ende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Verwahrakte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hinterlegt.</a:t>
            </a:r>
            <a:endParaRPr sz="1000">
              <a:latin typeface="Arial"/>
              <a:cs typeface="Arial"/>
            </a:endParaRPr>
          </a:p>
          <a:p>
            <a:pPr marL="58419" marR="289560">
              <a:lnSpc>
                <a:spcPct val="148000"/>
              </a:lnSpc>
              <a:spcBef>
                <a:spcPts val="765"/>
              </a:spcBef>
            </a:pPr>
            <a:r>
              <a:rPr sz="1000" dirty="0">
                <a:latin typeface="Arial"/>
                <a:cs typeface="Arial"/>
              </a:rPr>
              <a:t>Als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„Verwalter“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Wohnungsgrundbuch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aktuelle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Verwalter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angezeigt. </a:t>
            </a:r>
            <a:r>
              <a:rPr sz="1000" dirty="0">
                <a:latin typeface="Arial"/>
                <a:cs typeface="Arial"/>
              </a:rPr>
              <a:t>Abgelaufene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zukünftige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Verwalter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angezeigt.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7188" y="7888198"/>
            <a:ext cx="4615815" cy="1348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Zur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Eingabe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WEG-Verwalters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Grundbücher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Betroffenen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ohne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Fall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Extras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Wohnungsblatt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Grundbuchbezirk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eingeben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Blätter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mit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00" dirty="0">
                <a:latin typeface="Arial"/>
                <a:cs typeface="Arial"/>
              </a:rPr>
              <a:t>[erste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Blattnummer]-[letzte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Blattnummer]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aufnehmen,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okay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bestätigen.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888" y="2217420"/>
            <a:ext cx="2737104" cy="1767839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34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77188" y="1002766"/>
            <a:ext cx="4996180" cy="1121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Wohnungsblätter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angegebenen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Grundbücher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geöffnet,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sichtbar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ist </a:t>
            </a:r>
            <a:r>
              <a:rPr sz="1000" dirty="0">
                <a:latin typeface="Arial"/>
                <a:cs typeface="Arial"/>
              </a:rPr>
              <a:t>aber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erstmal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vom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kleinsten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Blatt.</a:t>
            </a:r>
            <a:endParaRPr sz="1000">
              <a:latin typeface="Arial"/>
              <a:cs typeface="Arial"/>
            </a:endParaRPr>
          </a:p>
          <a:p>
            <a:pPr marL="12700" marR="1094740">
              <a:lnSpc>
                <a:spcPts val="254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Auswahl: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Untermenü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Pfeil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auswählen. </a:t>
            </a:r>
            <a:r>
              <a:rPr sz="1000" dirty="0">
                <a:latin typeface="Arial"/>
                <a:cs typeface="Arial"/>
              </a:rPr>
              <a:t>Am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linken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Verwalter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auswählen.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35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77188" y="2517622"/>
            <a:ext cx="4869180" cy="92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Vertreter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bestimmten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hinterlegt.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Erfassen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zu </a:t>
            </a:r>
            <a:r>
              <a:rPr sz="1000" dirty="0">
                <a:latin typeface="Arial"/>
                <a:cs typeface="Arial"/>
              </a:rPr>
              <a:t>Vertretenden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„Vertreter“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anklicken.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Vertretung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den </a:t>
            </a:r>
            <a:r>
              <a:rPr sz="1000" dirty="0">
                <a:latin typeface="Arial"/>
                <a:cs typeface="Arial"/>
              </a:rPr>
              <a:t>Vertreter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auswählen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bzw.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Vertreter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neu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aufnehmen.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Vertreter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erscheint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mit </a:t>
            </a:r>
            <a:r>
              <a:rPr sz="1000" dirty="0">
                <a:latin typeface="Arial"/>
                <a:cs typeface="Arial"/>
              </a:rPr>
              <a:t>Beteiligtentyp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„R“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Vertretenden.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31467" y="754354"/>
            <a:ext cx="4855210" cy="890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5430" marR="5080">
              <a:lnSpc>
                <a:spcPct val="149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Programm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ruft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Blattstellen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eingegebenen </a:t>
            </a:r>
            <a:r>
              <a:rPr sz="1000" dirty="0">
                <a:latin typeface="Arial"/>
                <a:cs typeface="Arial"/>
              </a:rPr>
              <a:t>Angaben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beginnen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listet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Tabelle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auf.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3.</a:t>
            </a:r>
            <a:r>
              <a:rPr sz="1300" b="1" spc="254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Flurstücks-</a:t>
            </a:r>
            <a:r>
              <a:rPr sz="1300" b="1" spc="1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und</a:t>
            </a:r>
            <a:r>
              <a:rPr sz="1300" b="1" spc="2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Eigentümerrecherche</a:t>
            </a:r>
            <a:r>
              <a:rPr sz="1300" b="1" spc="2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(F&amp;E</a:t>
            </a:r>
            <a:r>
              <a:rPr sz="1300" b="1" spc="3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Recherche)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92072" y="3701770"/>
            <a:ext cx="4948555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48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F&amp;E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Recherche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ermöglicht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umfangreichere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Hilfe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verschiedenster </a:t>
            </a:r>
            <a:r>
              <a:rPr sz="1000" dirty="0">
                <a:latin typeface="Arial"/>
                <a:cs typeface="Arial"/>
              </a:rPr>
              <a:t>bekannter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Angaben.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unbekannte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Schreibweisen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durch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Sternchen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(*) </a:t>
            </a:r>
            <a:r>
              <a:rPr sz="1000" dirty="0">
                <a:latin typeface="Arial"/>
                <a:cs typeface="Arial"/>
              </a:rPr>
              <a:t>ersetzt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Z.B.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Müller,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Mueller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M*ller.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1467" y="4909692"/>
            <a:ext cx="137477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2D74B5"/>
                </a:solidFill>
                <a:latin typeface="Arial"/>
                <a:cs typeface="Arial"/>
              </a:rPr>
              <a:t>4.</a:t>
            </a:r>
            <a:r>
              <a:rPr sz="1300" b="1" spc="23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D74B5"/>
                </a:solidFill>
                <a:latin typeface="Arial"/>
                <a:cs typeface="Arial"/>
              </a:rPr>
              <a:t>Fallerzeugung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7188" y="5521578"/>
            <a:ext cx="4121785" cy="5054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Das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entsprechenden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Eingabe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über: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Fallübersicht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(FÜ)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Erzeugen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4771" y="1752600"/>
            <a:ext cx="3894201" cy="18638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467" y="6254519"/>
            <a:ext cx="5987797" cy="2421636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377188" y="1144651"/>
            <a:ext cx="1828164" cy="5054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„Fallverwaltung“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sich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22019" algn="l"/>
                <a:tab pos="1431290" algn="l"/>
              </a:tabLst>
            </a:pPr>
            <a:r>
              <a:rPr sz="1000" spc="-25" dirty="0">
                <a:latin typeface="Arial"/>
                <a:cs typeface="Arial"/>
              </a:rPr>
              <a:t>1.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2.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5047614"/>
            <a:ext cx="5407025" cy="2925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135"/>
              </a:spcBef>
              <a:tabLst>
                <a:tab pos="2546985" algn="l"/>
                <a:tab pos="3814445" algn="l"/>
              </a:tabLst>
            </a:pPr>
            <a:r>
              <a:rPr sz="1000" dirty="0">
                <a:latin typeface="Arial"/>
                <a:cs typeface="Arial"/>
              </a:rPr>
              <a:t>1.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Fallverwaltung</a:t>
            </a:r>
            <a:r>
              <a:rPr sz="1000" dirty="0">
                <a:latin typeface="Arial"/>
                <a:cs typeface="Arial"/>
              </a:rPr>
              <a:t>	2.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Beteiligte</a:t>
            </a:r>
            <a:r>
              <a:rPr sz="1000" dirty="0">
                <a:latin typeface="Arial"/>
                <a:cs typeface="Arial"/>
              </a:rPr>
              <a:t>	3.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Flurstücke</a:t>
            </a:r>
            <a:endParaRPr sz="1000">
              <a:latin typeface="Arial"/>
              <a:cs typeface="Arial"/>
            </a:endParaRPr>
          </a:p>
          <a:p>
            <a:pPr marL="441959" marR="177800" indent="-215265">
              <a:lnSpc>
                <a:spcPct val="147000"/>
              </a:lnSpc>
              <a:spcBef>
                <a:spcPts val="795"/>
              </a:spcBef>
            </a:pPr>
            <a:r>
              <a:rPr sz="1000" dirty="0">
                <a:latin typeface="Arial"/>
                <a:cs typeface="Arial"/>
              </a:rPr>
              <a:t>1.</a:t>
            </a:r>
            <a:r>
              <a:rPr sz="1000" spc="19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Reiter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„Fall“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grundlegenden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Fall/die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Markentabelle erfasst.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Arial"/>
              <a:cs typeface="Arial"/>
            </a:endParaRPr>
          </a:p>
          <a:p>
            <a:pPr marL="43434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Feldern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„Veranlasser“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„Notar“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Aufrufen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</a:t>
            </a:r>
            <a:endParaRPr sz="1000">
              <a:latin typeface="Arial"/>
              <a:cs typeface="Arial"/>
            </a:endParaRPr>
          </a:p>
          <a:p>
            <a:pPr marL="434340" marR="10160" algn="just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„Vorschlagliste“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(Pfeil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neben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dem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Eingabefeld)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ausgewählt.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Datensätze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zu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hinterlegten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dadurch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geladen.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48000"/>
              </a:lnSpc>
              <a:spcBef>
                <a:spcPts val="765"/>
              </a:spcBef>
            </a:pPr>
            <a:r>
              <a:rPr sz="1000" dirty="0">
                <a:latin typeface="Arial"/>
                <a:cs typeface="Arial"/>
              </a:rPr>
              <a:t>Sollte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dort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befinden,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Vorschlagliste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schließen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Tab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weiter.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Eingabe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Datums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öffnet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neues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Fenster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Neuerfassung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Notars.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Bitte </a:t>
            </a:r>
            <a:r>
              <a:rPr sz="1000" dirty="0">
                <a:latin typeface="Arial"/>
                <a:cs typeface="Arial"/>
              </a:rPr>
              <a:t>wie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Schritt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Neue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Beteiligte</a:t>
            </a:r>
            <a:r>
              <a:rPr sz="1000" b="1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(Käufer,</a:t>
            </a:r>
            <a:r>
              <a:rPr sz="1000" b="1" spc="1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Banken,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Berechtigte…)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aufnehmen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vorgehen.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Veranlasser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Antragsteller.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Notar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Aussteller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Eintragungsgrundlage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(Urkunde).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322006" y="8135873"/>
          <a:ext cx="5194933" cy="115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105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Eintragungsgrundlage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Aussteller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Welches</a:t>
                      </a:r>
                      <a:r>
                        <a:rPr sz="10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Datum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wird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benötigt?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Notarielle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Notar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Datum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Ersuchen</a:t>
                      </a:r>
                      <a:r>
                        <a:rPr sz="1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Finanzamt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Finanzamt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Ersuchen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Ersuchen</a:t>
                      </a:r>
                      <a:r>
                        <a:rPr sz="1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Versteigerung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Amtsgericht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Zuschlagsbeschluss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1389888" y="1664207"/>
            <a:ext cx="5108575" cy="3237230"/>
            <a:chOff x="1389888" y="1664207"/>
            <a:chExt cx="5108575" cy="3237230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888" y="1812035"/>
              <a:ext cx="5108448" cy="30891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459992" y="1664207"/>
              <a:ext cx="1382395" cy="346075"/>
            </a:xfrm>
            <a:custGeom>
              <a:avLst/>
              <a:gdLst/>
              <a:ahLst/>
              <a:cxnLst/>
              <a:rect l="l" t="t" r="r" b="b"/>
              <a:pathLst>
                <a:path w="1382395" h="346075">
                  <a:moveTo>
                    <a:pt x="123444" y="234696"/>
                  </a:moveTo>
                  <a:lnTo>
                    <a:pt x="92710" y="247561"/>
                  </a:lnTo>
                  <a:lnTo>
                    <a:pt x="4572" y="36576"/>
                  </a:lnTo>
                  <a:lnTo>
                    <a:pt x="0" y="38100"/>
                  </a:lnTo>
                  <a:lnTo>
                    <a:pt x="88277" y="249415"/>
                  </a:lnTo>
                  <a:lnTo>
                    <a:pt x="57912" y="262128"/>
                  </a:lnTo>
                  <a:lnTo>
                    <a:pt x="118872" y="315468"/>
                  </a:lnTo>
                  <a:lnTo>
                    <a:pt x="121970" y="260604"/>
                  </a:lnTo>
                  <a:lnTo>
                    <a:pt x="123444" y="234696"/>
                  </a:lnTo>
                  <a:close/>
                </a:path>
                <a:path w="1382395" h="346075">
                  <a:moveTo>
                    <a:pt x="865632" y="10668"/>
                  </a:moveTo>
                  <a:lnTo>
                    <a:pt x="861060" y="10668"/>
                  </a:lnTo>
                  <a:lnTo>
                    <a:pt x="827481" y="274840"/>
                  </a:lnTo>
                  <a:lnTo>
                    <a:pt x="794004" y="271272"/>
                  </a:lnTo>
                  <a:lnTo>
                    <a:pt x="821436" y="345948"/>
                  </a:lnTo>
                  <a:lnTo>
                    <a:pt x="860602" y="286512"/>
                  </a:lnTo>
                  <a:lnTo>
                    <a:pt x="865632" y="278892"/>
                  </a:lnTo>
                  <a:lnTo>
                    <a:pt x="833437" y="275475"/>
                  </a:lnTo>
                  <a:lnTo>
                    <a:pt x="865632" y="10668"/>
                  </a:lnTo>
                  <a:close/>
                </a:path>
                <a:path w="1382395" h="346075">
                  <a:moveTo>
                    <a:pt x="1382268" y="3048"/>
                  </a:moveTo>
                  <a:lnTo>
                    <a:pt x="1377696" y="0"/>
                  </a:lnTo>
                  <a:lnTo>
                    <a:pt x="1259192" y="257492"/>
                  </a:lnTo>
                  <a:lnTo>
                    <a:pt x="1229868" y="243840"/>
                  </a:lnTo>
                  <a:lnTo>
                    <a:pt x="1232916" y="324612"/>
                  </a:lnTo>
                  <a:lnTo>
                    <a:pt x="1295400" y="274320"/>
                  </a:lnTo>
                  <a:lnTo>
                    <a:pt x="1288846" y="271272"/>
                  </a:lnTo>
                  <a:lnTo>
                    <a:pt x="1265313" y="260337"/>
                  </a:lnTo>
                  <a:lnTo>
                    <a:pt x="138226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322006" y="845819"/>
          <a:ext cx="5194933" cy="1626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679">
                <a:tc>
                  <a:txBody>
                    <a:bodyPr/>
                    <a:lstStyle/>
                    <a:p>
                      <a:pPr marL="64769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Erbschein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Amtsgericht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Erbschein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Testament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Notar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Testament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6476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Sterbeurkunde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Standesamt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Sterbeurkunde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Eheurkunde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Standesamt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Eheurkunde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Urteil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Gericht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Urteil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Vollstreckungsbescheid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Amtsgericht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Vollstreckungsbescheid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64769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Veränderungsnachweis</a:t>
                      </a:r>
                      <a:r>
                        <a:rPr sz="10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Bestand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Bezirksamt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Fortführungsmitteilung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1377188" y="2709646"/>
            <a:ext cx="5013325" cy="234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50">
              <a:lnSpc>
                <a:spcPct val="1485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Grundbuchbezirk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eingeben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Tab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weiter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Feld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Blattnummer.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Diese </a:t>
            </a:r>
            <a:r>
              <a:rPr sz="1000" dirty="0">
                <a:latin typeface="Arial"/>
                <a:cs typeface="Arial"/>
              </a:rPr>
              <a:t>komplett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einfügen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Tab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weiter.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jetzt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Veranlasser,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Urkunde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miteinander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verknüpft.</a:t>
            </a:r>
            <a:endParaRPr sz="1000">
              <a:latin typeface="Arial"/>
              <a:cs typeface="Arial"/>
            </a:endParaRPr>
          </a:p>
          <a:p>
            <a:pPr marL="12700" marR="193040">
              <a:lnSpc>
                <a:spcPct val="147000"/>
              </a:lnSpc>
              <a:spcBef>
                <a:spcPts val="780"/>
              </a:spcBef>
            </a:pPr>
            <a:r>
              <a:rPr sz="1000" b="1" dirty="0">
                <a:latin typeface="Arial"/>
                <a:cs typeface="Arial"/>
              </a:rPr>
              <a:t>Es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ist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darauf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zu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achten,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dass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immer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die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Angaben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auf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der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linken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Seite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und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die </a:t>
            </a:r>
            <a:r>
              <a:rPr sz="1000" b="1" dirty="0">
                <a:latin typeface="Arial"/>
                <a:cs typeface="Arial"/>
              </a:rPr>
              <a:t>Angaben</a:t>
            </a:r>
            <a:r>
              <a:rPr sz="1000" b="1" spc="1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bzgl.</a:t>
            </a:r>
            <a:r>
              <a:rPr sz="1000" b="1" spc="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der</a:t>
            </a:r>
            <a:r>
              <a:rPr sz="1000" b="1" spc="10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Grundbuchblattnummer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markiert</a:t>
            </a:r>
            <a:r>
              <a:rPr sz="1000" b="1" spc="1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sind.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Markierungen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bestimmen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Einträge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Markentabelle.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Urkunden,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Grundbücher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Markentabelle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erfolgt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nicht/ist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fehlerhaft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bei </a:t>
            </a:r>
            <a:r>
              <a:rPr sz="1000" dirty="0">
                <a:latin typeface="Arial"/>
                <a:cs typeface="Arial"/>
              </a:rPr>
              <a:t>fehlender/unvollständiger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Markierung.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2.</a:t>
            </a:r>
            <a:r>
              <a:rPr sz="1000" spc="19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Reiter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„Beteiligte“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für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aufgenommen.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03551" y="8379079"/>
            <a:ext cx="151638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öffnet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Wohnungsblatt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20388" y="8310347"/>
            <a:ext cx="2439035" cy="70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hier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können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aufgenommen </a:t>
            </a:r>
            <a:r>
              <a:rPr sz="1000" dirty="0">
                <a:latin typeface="Arial"/>
                <a:cs typeface="Arial"/>
              </a:rPr>
              <a:t>werden,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am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Grundbuch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„neu“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beteiligt </a:t>
            </a:r>
            <a:r>
              <a:rPr sz="1000" spc="-20" dirty="0">
                <a:latin typeface="Arial"/>
                <a:cs typeface="Arial"/>
              </a:rPr>
              <a:t>sind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75003" y="5059146"/>
            <a:ext cx="5341936" cy="3319933"/>
            <a:chOff x="1175003" y="5222747"/>
            <a:chExt cx="4785360" cy="2941320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5222747"/>
              <a:ext cx="4785360" cy="26868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67940" y="7508747"/>
              <a:ext cx="2013585" cy="655320"/>
            </a:xfrm>
            <a:custGeom>
              <a:avLst/>
              <a:gdLst/>
              <a:ahLst/>
              <a:cxnLst/>
              <a:rect l="l" t="t" r="r" b="b"/>
              <a:pathLst>
                <a:path w="2013585" h="655320">
                  <a:moveTo>
                    <a:pt x="76200" y="73152"/>
                  </a:moveTo>
                  <a:lnTo>
                    <a:pt x="69837" y="57912"/>
                  </a:lnTo>
                  <a:lnTo>
                    <a:pt x="45720" y="0"/>
                  </a:lnTo>
                  <a:lnTo>
                    <a:pt x="4572" y="68580"/>
                  </a:lnTo>
                  <a:lnTo>
                    <a:pt x="37274" y="70675"/>
                  </a:lnTo>
                  <a:lnTo>
                    <a:pt x="0" y="655320"/>
                  </a:lnTo>
                  <a:lnTo>
                    <a:pt x="6096" y="655320"/>
                  </a:lnTo>
                  <a:lnTo>
                    <a:pt x="43446" y="71069"/>
                  </a:lnTo>
                  <a:lnTo>
                    <a:pt x="76200" y="73152"/>
                  </a:lnTo>
                  <a:close/>
                </a:path>
                <a:path w="2013585" h="655320">
                  <a:moveTo>
                    <a:pt x="2013204" y="618744"/>
                  </a:moveTo>
                  <a:lnTo>
                    <a:pt x="1781568" y="92710"/>
                  </a:lnTo>
                  <a:lnTo>
                    <a:pt x="1805127" y="82296"/>
                  </a:lnTo>
                  <a:lnTo>
                    <a:pt x="1812036" y="79248"/>
                  </a:lnTo>
                  <a:lnTo>
                    <a:pt x="1749552" y="28956"/>
                  </a:lnTo>
                  <a:lnTo>
                    <a:pt x="1746504" y="108204"/>
                  </a:lnTo>
                  <a:lnTo>
                    <a:pt x="1775904" y="95224"/>
                  </a:lnTo>
                  <a:lnTo>
                    <a:pt x="2007108" y="620268"/>
                  </a:lnTo>
                  <a:lnTo>
                    <a:pt x="2013204" y="618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183302" y="874148"/>
            <a:ext cx="5414010" cy="5947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84835">
              <a:lnSpc>
                <a:spcPct val="15000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Zuerst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Aktenzeichen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beim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Veranlasser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eingetragen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Dazu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den </a:t>
            </a:r>
            <a:r>
              <a:rPr sz="1000" dirty="0">
                <a:latin typeface="Arial"/>
                <a:cs typeface="Arial"/>
              </a:rPr>
              <a:t>Veranlasser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rechten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Maustaste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„Untermenü“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öffnen.</a:t>
            </a:r>
            <a:endParaRPr sz="1000" dirty="0">
              <a:latin typeface="Arial"/>
              <a:cs typeface="Arial"/>
            </a:endParaRPr>
          </a:p>
          <a:p>
            <a:pPr marL="12700" marR="707390">
              <a:lnSpc>
                <a:spcPct val="148000"/>
              </a:lnSpc>
            </a:pPr>
            <a:r>
              <a:rPr sz="1000" dirty="0">
                <a:latin typeface="Arial"/>
                <a:cs typeface="Arial"/>
              </a:rPr>
              <a:t>Aktenzeichen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ändern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wählen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Aktenzeichen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eintragen.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Sollten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und </a:t>
            </a:r>
            <a:r>
              <a:rPr sz="1000" dirty="0">
                <a:latin typeface="Arial"/>
                <a:cs typeface="Arial"/>
              </a:rPr>
              <a:t>Veranlasser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übereinstimmen,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AZ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bitte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Notar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eintragen.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Einfügen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anklicken.</a:t>
            </a:r>
            <a:endParaRPr sz="1000" dirty="0">
              <a:latin typeface="Arial"/>
              <a:cs typeface="Arial"/>
            </a:endParaRPr>
          </a:p>
          <a:p>
            <a:pPr marL="12700" marR="1036319">
              <a:lnSpc>
                <a:spcPct val="147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Hier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erstes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Anschriften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der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Eigentümer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überprüft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ggf. </a:t>
            </a:r>
            <a:r>
              <a:rPr sz="1000" spc="-10" dirty="0">
                <a:latin typeface="Arial"/>
                <a:cs typeface="Arial"/>
              </a:rPr>
              <a:t>geändert/aktualisiert.</a:t>
            </a:r>
            <a:endParaRPr sz="1000" dirty="0">
              <a:latin typeface="Arial"/>
              <a:cs typeface="Arial"/>
            </a:endParaRPr>
          </a:p>
          <a:p>
            <a:pPr marL="12700" marR="12065">
              <a:lnSpc>
                <a:spcPct val="148000"/>
              </a:lnSpc>
              <a:spcBef>
                <a:spcPts val="780"/>
              </a:spcBef>
            </a:pPr>
            <a:r>
              <a:rPr sz="1000" dirty="0">
                <a:latin typeface="Arial"/>
                <a:cs typeface="Arial"/>
              </a:rPr>
              <a:t>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dafür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Sorge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tragen,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vollständig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Sollte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Beteiligter </a:t>
            </a:r>
            <a:r>
              <a:rPr sz="1000" dirty="0">
                <a:latin typeface="Arial"/>
                <a:cs typeface="Arial"/>
              </a:rPr>
              <a:t>fehlen,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Button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„Neue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Beteiligte“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nacherfassen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(siehe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Punkt: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„Neue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Beteiligte aufnehmen“).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Dabei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aufspringenden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Maske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mittig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Suchfunktion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nutzen.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eine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latin typeface="Arial"/>
                <a:cs typeface="Arial"/>
              </a:rPr>
              <a:t>„Überfüllung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Datenbank“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Mehrfachanlegung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vermieden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werden.</a:t>
            </a:r>
            <a:endParaRPr sz="1000" dirty="0">
              <a:latin typeface="Arial"/>
              <a:cs typeface="Arial"/>
            </a:endParaRPr>
          </a:p>
          <a:p>
            <a:pPr marL="12700" marR="761365">
              <a:lnSpc>
                <a:spcPct val="148000"/>
              </a:lnSpc>
              <a:spcBef>
                <a:spcPts val="765"/>
              </a:spcBef>
            </a:pPr>
            <a:r>
              <a:rPr sz="1000" dirty="0">
                <a:latin typeface="Arial"/>
                <a:cs typeface="Arial"/>
              </a:rPr>
              <a:t>Bei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Firmen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korrekte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Schreibweise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Sitz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achten,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falls </a:t>
            </a:r>
            <a:r>
              <a:rPr sz="1000" dirty="0">
                <a:latin typeface="Arial"/>
                <a:cs typeface="Arial"/>
              </a:rPr>
              <a:t>vorhanden/bekannt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auch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Registergericht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nummer.</a:t>
            </a:r>
            <a:endParaRPr sz="1000" dirty="0">
              <a:latin typeface="Arial"/>
              <a:cs typeface="Arial"/>
            </a:endParaRPr>
          </a:p>
          <a:p>
            <a:pPr marL="12700" marR="117475">
              <a:lnSpc>
                <a:spcPct val="1480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Im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Wohnungsblatt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S-Beteiligten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(Objektbezeichnung)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markieren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übernehmen.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Eigentümer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automatisch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übernommen.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3.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Reiter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„Flurstücke“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Flurstücke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eingezogen.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ist</a:t>
            </a:r>
            <a:endParaRPr sz="1000" dirty="0">
              <a:latin typeface="Arial"/>
              <a:cs typeface="Arial"/>
            </a:endParaRPr>
          </a:p>
          <a:p>
            <a:pPr marL="4044950" marR="25400">
              <a:lnSpc>
                <a:spcPct val="148300"/>
              </a:lnSpc>
              <a:spcBef>
                <a:spcPts val="10"/>
              </a:spcBef>
            </a:pPr>
            <a:r>
              <a:rPr sz="1000" spc="-25" dirty="0" err="1">
                <a:latin typeface="Arial"/>
                <a:cs typeface="Arial"/>
              </a:rPr>
              <a:t>bei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Bestandsberichtigunge</a:t>
            </a:r>
            <a:r>
              <a:rPr sz="1000" dirty="0" err="1">
                <a:latin typeface="Arial"/>
                <a:cs typeface="Arial"/>
              </a:rPr>
              <a:t>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Anlegung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von </a:t>
            </a:r>
            <a:r>
              <a:rPr sz="1000" spc="-10" dirty="0">
                <a:latin typeface="Arial"/>
                <a:cs typeface="Arial"/>
              </a:rPr>
              <a:t>Wohnungseigentum </a:t>
            </a:r>
            <a:r>
              <a:rPr sz="1000" spc="-10" dirty="0" err="1">
                <a:latin typeface="Arial"/>
                <a:cs typeface="Arial"/>
              </a:rPr>
              <a:t>notwendig</a:t>
            </a:r>
            <a:r>
              <a:rPr sz="1000" spc="-10" dirty="0">
                <a:latin typeface="Arial"/>
                <a:cs typeface="Arial"/>
              </a:rPr>
              <a:t>.</a:t>
            </a:r>
            <a:br>
              <a:rPr lang="de-DE" sz="1000" dirty="0">
                <a:latin typeface="Arial"/>
                <a:cs typeface="Arial"/>
              </a:rPr>
            </a:br>
            <a:r>
              <a:rPr sz="1000" spc="-10" dirty="0" err="1">
                <a:latin typeface="Arial"/>
                <a:cs typeface="Arial"/>
              </a:rPr>
              <a:t>Grundbuchbezir</a:t>
            </a:r>
            <a:r>
              <a:rPr lang="de-DE" sz="1000" spc="15" dirty="0">
                <a:latin typeface="Arial"/>
                <a:cs typeface="Arial"/>
              </a:rPr>
              <a:t>k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23937" y="6906769"/>
            <a:ext cx="1791826" cy="2103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5740">
              <a:lnSpc>
                <a:spcPct val="147000"/>
              </a:lnSpc>
              <a:spcBef>
                <a:spcPts val="90"/>
              </a:spcBef>
            </a:pPr>
            <a:r>
              <a:rPr sz="1000" spc="-10" dirty="0" err="1">
                <a:latin typeface="Arial"/>
                <a:cs typeface="Arial"/>
              </a:rPr>
              <a:t>Grundbuchblattnummer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54088" y="7345806"/>
            <a:ext cx="76454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51205" algn="l"/>
              </a:tabLst>
            </a:pPr>
            <a:r>
              <a:rPr sz="1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6600" y="8214486"/>
            <a:ext cx="10985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löst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0640" y="8214486"/>
            <a:ext cx="2092960" cy="44133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85"/>
              </a:spcBef>
            </a:pPr>
            <a:r>
              <a:rPr lang="de-DE" sz="1000" spc="70" dirty="0">
                <a:latin typeface="Arial"/>
                <a:cs typeface="Arial"/>
              </a:rPr>
              <a:t>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erscheint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das </a:t>
            </a:r>
            <a:r>
              <a:rPr sz="1000" dirty="0">
                <a:latin typeface="Arial"/>
                <a:cs typeface="Arial"/>
              </a:rPr>
              <a:t>Ergebnis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 </a:t>
            </a:r>
            <a:r>
              <a:rPr sz="1000" dirty="0">
                <a:latin typeface="Arial"/>
                <a:cs typeface="Arial"/>
              </a:rPr>
              <a:t>Suche.</a:t>
            </a:r>
            <a:r>
              <a:rPr sz="1000" spc="75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5486400"/>
            <a:ext cx="3925824" cy="266700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3200400" y="7504200"/>
            <a:ext cx="1322451" cy="801600"/>
          </a:xfrm>
          <a:custGeom>
            <a:avLst/>
            <a:gdLst/>
            <a:ahLst/>
            <a:cxnLst/>
            <a:rect l="l" t="t" r="r" b="b"/>
            <a:pathLst>
              <a:path w="516889" h="405765">
                <a:moveTo>
                  <a:pt x="457856" y="42878"/>
                </a:moveTo>
                <a:lnTo>
                  <a:pt x="437388" y="16764"/>
                </a:lnTo>
                <a:lnTo>
                  <a:pt x="516636" y="0"/>
                </a:lnTo>
                <a:lnTo>
                  <a:pt x="499840" y="35051"/>
                </a:lnTo>
                <a:lnTo>
                  <a:pt x="467867" y="35051"/>
                </a:lnTo>
                <a:lnTo>
                  <a:pt x="457856" y="42878"/>
                </a:lnTo>
                <a:close/>
              </a:path>
              <a:path w="516889" h="405765">
                <a:moveTo>
                  <a:pt x="461236" y="47191"/>
                </a:moveTo>
                <a:lnTo>
                  <a:pt x="457856" y="42878"/>
                </a:lnTo>
                <a:lnTo>
                  <a:pt x="467867" y="35051"/>
                </a:lnTo>
                <a:lnTo>
                  <a:pt x="470915" y="39624"/>
                </a:lnTo>
                <a:lnTo>
                  <a:pt x="461236" y="47191"/>
                </a:lnTo>
                <a:close/>
              </a:path>
              <a:path w="516889" h="405765">
                <a:moveTo>
                  <a:pt x="481584" y="73151"/>
                </a:moveTo>
                <a:lnTo>
                  <a:pt x="461236" y="47191"/>
                </a:lnTo>
                <a:lnTo>
                  <a:pt x="470915" y="39624"/>
                </a:lnTo>
                <a:lnTo>
                  <a:pt x="467867" y="35051"/>
                </a:lnTo>
                <a:lnTo>
                  <a:pt x="499840" y="35051"/>
                </a:lnTo>
                <a:lnTo>
                  <a:pt x="481584" y="73151"/>
                </a:lnTo>
                <a:close/>
              </a:path>
              <a:path w="516889" h="405765">
                <a:moveTo>
                  <a:pt x="3048" y="405383"/>
                </a:moveTo>
                <a:lnTo>
                  <a:pt x="0" y="400812"/>
                </a:lnTo>
                <a:lnTo>
                  <a:pt x="457856" y="42878"/>
                </a:lnTo>
                <a:lnTo>
                  <a:pt x="461236" y="47191"/>
                </a:lnTo>
                <a:lnTo>
                  <a:pt x="3048" y="405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5180583" y="2661466"/>
            <a:ext cx="1096010" cy="93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Flurstücke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zum </a:t>
            </a:r>
            <a:r>
              <a:rPr sz="1000" spc="-10" dirty="0">
                <a:latin typeface="Arial"/>
                <a:cs typeface="Arial"/>
              </a:rPr>
              <a:t>angegebenen Grundbuchblatt </a:t>
            </a:r>
            <a:r>
              <a:rPr sz="1000" dirty="0">
                <a:latin typeface="Arial"/>
                <a:cs typeface="Arial"/>
              </a:rPr>
              <a:t>werden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angezeigt.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9778" y="1158969"/>
            <a:ext cx="2249933" cy="23788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655"/>
              </a:spcBef>
            </a:pPr>
            <a:r>
              <a:rPr sz="1000" dirty="0" err="1">
                <a:latin typeface="Arial"/>
                <a:cs typeface="Arial"/>
              </a:rPr>
              <a:t>Ergebnis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der</a:t>
            </a:r>
            <a:r>
              <a:rPr lang="de-DE" sz="1000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Suche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2303" y="4627752"/>
            <a:ext cx="5114290" cy="683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30"/>
              </a:spcBef>
            </a:pP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(a)</a:t>
            </a:r>
            <a:r>
              <a:rPr sz="1100" i="1" spc="7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Neue</a:t>
            </a:r>
            <a:r>
              <a:rPr sz="1100" i="1" spc="6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Beteiligte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(Käufer,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Banken,</a:t>
            </a:r>
            <a:r>
              <a:rPr sz="1100" i="1" spc="8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S-Beteiligter,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D74B5"/>
                </a:solidFill>
                <a:latin typeface="Arial"/>
                <a:cs typeface="Arial"/>
              </a:rPr>
              <a:t>Berechtigte…)</a:t>
            </a:r>
            <a:r>
              <a:rPr sz="1100" i="1" spc="70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D74B5"/>
                </a:solidFill>
                <a:latin typeface="Arial"/>
                <a:cs typeface="Arial"/>
              </a:rPr>
              <a:t>aufnehmen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„Einfügen“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anklicken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107122" y="5794247"/>
          <a:ext cx="5409564" cy="3448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0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Die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Beteiligtentypen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sind: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läubiger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Eintragungen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Abt.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III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erechtigter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Eintragungen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Abt.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II;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außer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Käufer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äufer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Vormerkungsberechtigte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alle,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Abt.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eingetragen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werden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sollen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otar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Urkundenerzeuger,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Aussteller</a:t>
                      </a:r>
                      <a:r>
                        <a:rPr sz="10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eines</a:t>
                      </a:r>
                      <a:r>
                        <a:rPr sz="1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Ersuchens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eranlasser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Antragsteller,</a:t>
                      </a:r>
                      <a:r>
                        <a:rPr sz="10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ersuchende</a:t>
                      </a:r>
                      <a:r>
                        <a:rPr sz="10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Stelle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9190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igentümer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So,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wie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Moment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Grundbuch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eingetragen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ist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5405" marR="220979" indent="484505">
                        <a:lnSpc>
                          <a:spcPct val="1485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Eigentümer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soll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bei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Fallerzeugung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nicht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aufgenommen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werden,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durch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10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automatisch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aus</a:t>
                      </a:r>
                      <a:r>
                        <a:rPr sz="1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dem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Wohnungsblatt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übernommen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wird.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64769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Ver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alter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hinterlegte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Verwalter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Wohnungseigentumsanlage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tretungsberechtigte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Rechtsanwalt,</a:t>
                      </a:r>
                      <a:r>
                        <a:rPr sz="10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gesetzlicher</a:t>
                      </a:r>
                      <a:r>
                        <a:rPr sz="10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Vertreter,</a:t>
                      </a:r>
                      <a:r>
                        <a:rPr sz="10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Bevollmächtigter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6748" y="8103107"/>
            <a:ext cx="185927" cy="12344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057" y="1461425"/>
            <a:ext cx="3954526" cy="2638303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10170" y="848867"/>
            <a:ext cx="1604645" cy="23431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1195"/>
              </a:lnSpc>
            </a:pP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onstige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4244" y="848867"/>
            <a:ext cx="3805554" cy="2343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195"/>
              </a:lnSpc>
            </a:pPr>
            <a:r>
              <a:rPr sz="1000" dirty="0">
                <a:latin typeface="Arial"/>
                <a:cs typeface="Arial"/>
              </a:rPr>
              <a:t>Lage-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Straßenbezeichnung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2303" y="1383918"/>
            <a:ext cx="5436870" cy="45944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Der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Beteiligtentyp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steuert,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welche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Eintragungsbausteine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eingezogen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wird.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Bevor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„neu“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aufgenommen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immer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erst,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bereits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den</a:t>
            </a:r>
            <a:endParaRPr sz="1000" dirty="0">
              <a:latin typeface="Arial"/>
              <a:cs typeface="Arial"/>
            </a:endParaRPr>
          </a:p>
          <a:p>
            <a:pPr marL="4814570" marR="43180">
              <a:lnSpc>
                <a:spcPct val="148000"/>
              </a:lnSpc>
              <a:spcBef>
                <a:spcPts val="25"/>
              </a:spcBef>
            </a:pPr>
            <a:r>
              <a:rPr sz="1000" spc="-10" dirty="0">
                <a:latin typeface="Arial"/>
                <a:cs typeface="Arial"/>
              </a:rPr>
              <a:t>Datenban </a:t>
            </a:r>
            <a:r>
              <a:rPr sz="1000" spc="-25" dirty="0">
                <a:latin typeface="Arial"/>
                <a:cs typeface="Arial"/>
              </a:rPr>
              <a:t>ken </a:t>
            </a:r>
            <a:r>
              <a:rPr sz="1000" spc="-10" dirty="0">
                <a:latin typeface="Arial"/>
                <a:cs typeface="Arial"/>
              </a:rPr>
              <a:t>vorhande 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ist.</a:t>
            </a:r>
            <a:endParaRPr sz="1000" dirty="0">
              <a:latin typeface="Arial"/>
              <a:cs typeface="Arial"/>
            </a:endParaRPr>
          </a:p>
          <a:p>
            <a:pPr marL="4814570" marR="78740">
              <a:lnSpc>
                <a:spcPct val="147000"/>
              </a:lnSpc>
              <a:spcBef>
                <a:spcPts val="795"/>
              </a:spcBef>
            </a:pPr>
            <a:r>
              <a:rPr sz="1000" dirty="0">
                <a:latin typeface="Arial"/>
                <a:cs typeface="Arial"/>
              </a:rPr>
              <a:t>Wo“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wird </a:t>
            </a:r>
            <a:r>
              <a:rPr sz="1000" spc="-10" dirty="0">
                <a:latin typeface="Arial"/>
                <a:cs typeface="Arial"/>
              </a:rPr>
              <a:t>gesucht?</a:t>
            </a:r>
            <a:endParaRPr sz="1000" dirty="0">
              <a:latin typeface="Arial"/>
              <a:cs typeface="Arial"/>
            </a:endParaRPr>
          </a:p>
          <a:p>
            <a:pPr marL="4814570" marR="5080">
              <a:lnSpc>
                <a:spcPct val="1486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„Wer“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wird </a:t>
            </a:r>
            <a:r>
              <a:rPr sz="1000" spc="-10" dirty="0">
                <a:latin typeface="Arial"/>
                <a:cs typeface="Arial"/>
              </a:rPr>
              <a:t>gesucht? </a:t>
            </a:r>
            <a:r>
              <a:rPr sz="1000" dirty="0">
                <a:latin typeface="Arial"/>
                <a:cs typeface="Arial"/>
              </a:rPr>
              <a:t>Das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* </a:t>
            </a:r>
            <a:r>
              <a:rPr sz="1000" spc="-10" dirty="0">
                <a:latin typeface="Arial"/>
                <a:cs typeface="Arial"/>
              </a:rPr>
              <a:t>ersetzt dabei Buch- </a:t>
            </a:r>
            <a:r>
              <a:rPr sz="1000" dirty="0">
                <a:latin typeface="Arial"/>
                <a:cs typeface="Arial"/>
              </a:rPr>
              <a:t>staben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bei </a:t>
            </a:r>
            <a:r>
              <a:rPr sz="1000" spc="-10" dirty="0">
                <a:latin typeface="Arial"/>
                <a:cs typeface="Arial"/>
              </a:rPr>
              <a:t>unbe- kannter Schreib-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de-DE" sz="1000" spc="-10" dirty="0">
                <a:latin typeface="Arial"/>
                <a:cs typeface="Arial"/>
              </a:rPr>
              <a:t>                                                                                                                                               </a:t>
            </a:r>
            <a:r>
              <a:rPr sz="1000" spc="-10" dirty="0" err="1">
                <a:latin typeface="Arial"/>
                <a:cs typeface="Arial"/>
              </a:rPr>
              <a:t>weise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303" y="6390258"/>
            <a:ext cx="115697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„Wo“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wird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gesucht?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2303" y="6711822"/>
            <a:ext cx="33210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20" dirty="0">
                <a:latin typeface="Arial"/>
                <a:cs typeface="Arial"/>
              </a:rPr>
              <a:t>B</a:t>
            </a:r>
            <a:r>
              <a:rPr sz="1000" spc="-20" dirty="0">
                <a:latin typeface="Arial"/>
                <a:cs typeface="Arial"/>
              </a:rPr>
              <a:t>ank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30272" y="6711822"/>
            <a:ext cx="234823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„Vorschlagliste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Bank“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2303" y="7034910"/>
            <a:ext cx="35433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Nota</a:t>
            </a:r>
            <a:r>
              <a:rPr sz="1000" b="1" spc="-1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30272" y="7034910"/>
            <a:ext cx="23685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„Vorschlagliste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Notar“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62303" y="7356475"/>
            <a:ext cx="53022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latin typeface="Arial"/>
                <a:cs typeface="Arial"/>
              </a:rPr>
              <a:t>Beh</a:t>
            </a:r>
            <a:r>
              <a:rPr sz="1000" b="1" spc="-10" dirty="0">
                <a:latin typeface="Arial"/>
                <a:cs typeface="Arial"/>
              </a:rPr>
              <a:t>ö</a:t>
            </a:r>
            <a:r>
              <a:rPr sz="1000" spc="-10" dirty="0">
                <a:latin typeface="Arial"/>
                <a:cs typeface="Arial"/>
              </a:rPr>
              <a:t>rde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30272" y="7356475"/>
            <a:ext cx="254635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„Vorschlagliste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Behörde“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2303" y="7678039"/>
            <a:ext cx="68262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erson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30272" y="7678039"/>
            <a:ext cx="2780030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Datenbank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nach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allen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Versionen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2303" y="7999603"/>
            <a:ext cx="85788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Person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aktuell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30272" y="7999603"/>
            <a:ext cx="289750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Datenbank,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aktuelle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Versionen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2303" y="8322691"/>
            <a:ext cx="4784090" cy="5054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80160" algn="l"/>
              </a:tabLst>
            </a:pP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ohnungsblatt</a:t>
            </a:r>
            <a:r>
              <a:rPr sz="1000" dirty="0">
                <a:latin typeface="Arial"/>
                <a:cs typeface="Arial"/>
              </a:rPr>
              <a:t>	-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Suche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Wohnungsblatt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Die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eines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Beteiligten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umfassen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seine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Daten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zur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seine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Adresse.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2275332"/>
            <a:ext cx="4695444" cy="3383279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7719059" y="403733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3213" y="53212"/>
                </a:moveTo>
                <a:lnTo>
                  <a:pt x="0" y="27172"/>
                </a:lnTo>
                <a:lnTo>
                  <a:pt x="53213" y="0"/>
                </a:lnTo>
                <a:lnTo>
                  <a:pt x="53213" y="53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3615</Words>
  <Application>Microsoft Office PowerPoint</Application>
  <PresentationFormat>Benutzerdefiniert</PresentationFormat>
  <Paragraphs>459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Simmerl-Hübner, Susanne</cp:lastModifiedBy>
  <cp:revision>13</cp:revision>
  <dcterms:created xsi:type="dcterms:W3CDTF">2024-10-04T10:20:32Z</dcterms:created>
  <dcterms:modified xsi:type="dcterms:W3CDTF">2025-08-18T12:06:38Z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2021-01-22T00:00:00Z</vt:filetime>
  </property>
  <property fmtid="{D5CDD505-2E9C-101B-9397-08002B2CF9AE}" pid="3" name="Creator">
    <vt:lpwstr>Microsoft Word - Grundbuch Unterrichtsskript2 solumSTAR.docx</vt:lpwstr>
  </property>
  <property fmtid="{D5CDD505-2E9C-101B-9397-08002B2CF9AE}" pid="4" name="LastSaved">
    <vt:filetime>2024-10-04T00:00:00Z</vt:filetime>
  </property>
  <property fmtid="{D5CDD505-2E9C-101B-9397-08002B2CF9AE}" pid="5" name="Producer">
    <vt:lpwstr>eDocPrinter PDF Pro (W08R2 x64) Ver 6.57 Build 5571-5558</vt:lpwstr>
  </property>
</Properties>
</file>