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91A5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2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76D9-94A1-457C-B03F-4F905C1A07C3}" type="datetimeFigureOut">
              <a:rPr lang="de-DE" smtClean="0"/>
              <a:t>05.08.2024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54775-BADE-47FE-8E58-BD13A2FC9D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5922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76D9-94A1-457C-B03F-4F905C1A07C3}" type="datetimeFigureOut">
              <a:rPr lang="de-DE" smtClean="0"/>
              <a:t>05.08.2024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54775-BADE-47FE-8E58-BD13A2FC9D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063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76D9-94A1-457C-B03F-4F905C1A07C3}" type="datetimeFigureOut">
              <a:rPr lang="de-DE" smtClean="0"/>
              <a:t>05.08.2024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54775-BADE-47FE-8E58-BD13A2FC9D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1034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76D9-94A1-457C-B03F-4F905C1A07C3}" type="datetimeFigureOut">
              <a:rPr lang="de-DE" smtClean="0"/>
              <a:t>05.08.2024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54775-BADE-47FE-8E58-BD13A2FC9D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7957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76D9-94A1-457C-B03F-4F905C1A07C3}" type="datetimeFigureOut">
              <a:rPr lang="de-DE" smtClean="0"/>
              <a:t>05.08.2024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54775-BADE-47FE-8E58-BD13A2FC9D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242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76D9-94A1-457C-B03F-4F905C1A07C3}" type="datetimeFigureOut">
              <a:rPr lang="de-DE" smtClean="0"/>
              <a:t>05.08.2024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54775-BADE-47FE-8E58-BD13A2FC9D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497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76D9-94A1-457C-B03F-4F905C1A07C3}" type="datetimeFigureOut">
              <a:rPr lang="de-DE" smtClean="0"/>
              <a:t>05.08.2024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54775-BADE-47FE-8E58-BD13A2FC9D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2840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76D9-94A1-457C-B03F-4F905C1A07C3}" type="datetimeFigureOut">
              <a:rPr lang="de-DE" smtClean="0"/>
              <a:t>05.08.2024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54775-BADE-47FE-8E58-BD13A2FC9D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7915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76D9-94A1-457C-B03F-4F905C1A07C3}" type="datetimeFigureOut">
              <a:rPr lang="de-DE" smtClean="0"/>
              <a:t>05.08.2024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54775-BADE-47FE-8E58-BD13A2FC9D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344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76D9-94A1-457C-B03F-4F905C1A07C3}" type="datetimeFigureOut">
              <a:rPr lang="de-DE" smtClean="0"/>
              <a:t>05.08.2024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54775-BADE-47FE-8E58-BD13A2FC9D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273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76D9-94A1-457C-B03F-4F905C1A07C3}" type="datetimeFigureOut">
              <a:rPr lang="de-DE" smtClean="0"/>
              <a:t>05.08.2024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54775-BADE-47FE-8E58-BD13A2FC9D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51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A76D9-94A1-457C-B03F-4F905C1A07C3}" type="datetimeFigureOut">
              <a:rPr lang="de-DE" smtClean="0"/>
              <a:t>05.08.2024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54775-BADE-47FE-8E58-BD13A2FC9D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7516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Gefaltete Ecke 14"/>
          <p:cNvSpPr/>
          <p:nvPr/>
        </p:nvSpPr>
        <p:spPr>
          <a:xfrm rot="351033">
            <a:off x="366821" y="413953"/>
            <a:ext cx="1965908" cy="196355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Daran sollen sich alle halten…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Ausbilder und Auszubildende!!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3484051" y="318871"/>
            <a:ext cx="5614987" cy="151509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KOMMUNIKATIONSLEITBILD</a:t>
            </a:r>
            <a:r>
              <a:rPr lang="de-DE" sz="2800" b="1" dirty="0" smtClean="0"/>
              <a:t> Ausbildungsgemeinschaft der Berliner Justiz</a:t>
            </a:r>
            <a:endParaRPr lang="de-DE" sz="2800" b="1" dirty="0"/>
          </a:p>
        </p:txBody>
      </p:sp>
      <p:sp>
        <p:nvSpPr>
          <p:cNvPr id="3" name="Abgerundetes Rechteck 2"/>
          <p:cNvSpPr/>
          <p:nvPr/>
        </p:nvSpPr>
        <p:spPr>
          <a:xfrm>
            <a:off x="2380119" y="3180115"/>
            <a:ext cx="5693962" cy="264233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Ich begegne anderen auf Augenhöhe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Ich begrüße und verabschiede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Ich höre zu und lasse Andere ausreden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Ich akzeptiere Meinungen Anderer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Ich formuliere ICH-Botschaften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Ich bin und bleibe Aufmerksam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Ich achte auf persönliche Grenzen</a:t>
            </a:r>
            <a:endParaRPr lang="de-DE" sz="2000" dirty="0"/>
          </a:p>
        </p:txBody>
      </p:sp>
      <p:sp>
        <p:nvSpPr>
          <p:cNvPr id="4" name="Abgerundetes Rechteck 3"/>
          <p:cNvSpPr/>
          <p:nvPr/>
        </p:nvSpPr>
        <p:spPr>
          <a:xfrm>
            <a:off x="1164038" y="2543610"/>
            <a:ext cx="4014788" cy="74295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Respekt und Akzeptanz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Gefaltete Ecke 6"/>
          <p:cNvSpPr/>
          <p:nvPr/>
        </p:nvSpPr>
        <p:spPr>
          <a:xfrm rot="21054948">
            <a:off x="7212808" y="3162124"/>
            <a:ext cx="1997471" cy="176615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Was sind ICH- Botschaften?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" name="Gefaltete Ecke 7"/>
          <p:cNvSpPr/>
          <p:nvPr/>
        </p:nvSpPr>
        <p:spPr>
          <a:xfrm>
            <a:off x="9469629" y="124697"/>
            <a:ext cx="1956838" cy="170926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endParaRPr lang="de-DE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de-DE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Gute </a:t>
            </a:r>
            <a:r>
              <a:rPr lang="de-DE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Anfänge für eine Ich-Botschaft sind z. B.:</a:t>
            </a:r>
          </a:p>
          <a:p>
            <a:r>
              <a:rPr lang="de-DE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 </a:t>
            </a:r>
          </a:p>
        </p:txBody>
      </p:sp>
      <p:sp>
        <p:nvSpPr>
          <p:cNvPr id="10" name="Gefaltete Ecke 9"/>
          <p:cNvSpPr/>
          <p:nvPr/>
        </p:nvSpPr>
        <p:spPr>
          <a:xfrm rot="21054948">
            <a:off x="9740183" y="1430095"/>
            <a:ext cx="1997471" cy="176615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00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„Es hat mich geärgert, dass…“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Gefaltete Ecke 10"/>
          <p:cNvSpPr/>
          <p:nvPr/>
        </p:nvSpPr>
        <p:spPr>
          <a:xfrm>
            <a:off x="9654942" y="2761087"/>
            <a:ext cx="1997471" cy="176615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00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„Ich wünsche mir, dass…“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Gefaltete Ecke 11"/>
          <p:cNvSpPr/>
          <p:nvPr/>
        </p:nvSpPr>
        <p:spPr>
          <a:xfrm rot="408725">
            <a:off x="9800911" y="3900353"/>
            <a:ext cx="1997471" cy="176615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00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„Mir ist aufgefallen, dass…“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 rot="21054948">
            <a:off x="10027499" y="4961813"/>
            <a:ext cx="1917672" cy="160032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00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„Ich war enttäuscht, weil…“</a:t>
            </a:r>
            <a:endParaRPr lang="de-DE" sz="2000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85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" grpId="0" animBg="1"/>
      <p:bldP spid="4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Gefaltete Ecke 14"/>
          <p:cNvSpPr/>
          <p:nvPr/>
        </p:nvSpPr>
        <p:spPr>
          <a:xfrm rot="351033">
            <a:off x="366821" y="413953"/>
            <a:ext cx="1965908" cy="196355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Daran sollen sich alle halten…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Ausbilder und Auszubildende!!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2703319" y="3429000"/>
            <a:ext cx="5969193" cy="237087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Ich achte auf diskriminierungsfreie Sprache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Ich wende mich meinem Gesprächspartner/meiner Gesprächspartnerin zu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Ich achte auf Mimik, Gestik und Körperhaltung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1092600" y="2873490"/>
            <a:ext cx="4014788" cy="74295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Wertschätzung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484051" y="318871"/>
            <a:ext cx="5614987" cy="151509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KOMMUNIKATIONSLEITBILD</a:t>
            </a:r>
            <a:r>
              <a:rPr lang="de-DE" sz="2800" b="1" dirty="0" smtClean="0"/>
              <a:t> Ausbildungsgemeinschaft der Berliner Justiz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132816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Gefaltete Ecke 14"/>
          <p:cNvSpPr/>
          <p:nvPr/>
        </p:nvSpPr>
        <p:spPr>
          <a:xfrm rot="351033">
            <a:off x="366821" y="413953"/>
            <a:ext cx="1965908" cy="196355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Daran sollen sich alle halten…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Ausbilder und Auszubildende!!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2647059" y="3525976"/>
            <a:ext cx="6897881" cy="237087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Ich halte mich an Ansprachen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Ich bin pünktlich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Ich möchte, dass Andere sich auf mich verlassen können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1349775" y="2901214"/>
            <a:ext cx="4014788" cy="74295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Zuverlässigkeit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484051" y="318871"/>
            <a:ext cx="5614987" cy="151509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KOMMUNIKATIONSLEITBILD</a:t>
            </a:r>
            <a:r>
              <a:rPr lang="de-DE" sz="2800" b="1" dirty="0" smtClean="0"/>
              <a:t> Ausbildungsgemeinschaft der Berliner Justiz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88200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Gefaltete Ecke 14"/>
          <p:cNvSpPr/>
          <p:nvPr/>
        </p:nvSpPr>
        <p:spPr>
          <a:xfrm rot="351033">
            <a:off x="366821" y="413953"/>
            <a:ext cx="1965908" cy="196355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Daran sollen sich alle halten…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Ausbilder und Auszubildende!!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2606859" y="3286977"/>
            <a:ext cx="7369369" cy="237087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Ich bin aufmerksam und freundlich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Ich kommuniziere offen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Ich zeige </a:t>
            </a:r>
            <a:r>
              <a:rPr lang="de-DE" sz="2000" dirty="0"/>
              <a:t>I</a:t>
            </a:r>
            <a:r>
              <a:rPr lang="de-DE" sz="2000" dirty="0" smtClean="0"/>
              <a:t>nteresse und frage nach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Ich mache mir meine Erwartungen bewusst und teile diese mit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1349775" y="2686050"/>
            <a:ext cx="4014788" cy="74295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Transparenz und Offenheit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484051" y="318871"/>
            <a:ext cx="5614987" cy="151509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KOMMUNIKATIONSLEITBILD</a:t>
            </a:r>
            <a:r>
              <a:rPr lang="de-DE" sz="2800" b="1" dirty="0" smtClean="0"/>
              <a:t> Ausbildungsgemeinschaft der Berliner Justiz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418018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Gefaltete Ecke 14"/>
          <p:cNvSpPr/>
          <p:nvPr/>
        </p:nvSpPr>
        <p:spPr>
          <a:xfrm rot="351033">
            <a:off x="366821" y="413953"/>
            <a:ext cx="1965908" cy="196355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Daran sollen sich alle halten…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Ausbilder und Auszubildende!!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620032" y="2644054"/>
            <a:ext cx="5783456" cy="118501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Ich äußere Lob und Kritik angemessen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Ich thematisiere Fehler nicht vor Anderen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1819556" y="2131704"/>
            <a:ext cx="4014788" cy="74295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Feedback, Kritik &amp; Fehler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477210" y="3900488"/>
            <a:ext cx="9144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800" b="1" dirty="0" smtClean="0">
                <a:solidFill>
                  <a:srgbClr val="FF0000"/>
                </a:solidFill>
              </a:rPr>
              <a:t>F</a:t>
            </a:r>
            <a:endParaRPr lang="de-DE" sz="4800" b="1" dirty="0">
              <a:solidFill>
                <a:srgbClr val="FF0000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517899" y="3900488"/>
            <a:ext cx="9144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 smtClean="0">
                <a:solidFill>
                  <a:schemeClr val="accent2"/>
                </a:solidFill>
              </a:rPr>
              <a:t>E</a:t>
            </a:r>
            <a:endParaRPr lang="de-DE" sz="4400" b="1" dirty="0">
              <a:solidFill>
                <a:schemeClr val="accent2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4675495" y="3884215"/>
            <a:ext cx="9144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>
                <a:solidFill>
                  <a:schemeClr val="accent2"/>
                </a:solidFill>
              </a:rPr>
              <a:t>E</a:t>
            </a:r>
            <a:endParaRPr lang="de-DE" sz="4400" b="1" dirty="0">
              <a:solidFill>
                <a:schemeClr val="accent2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2572287" y="3900488"/>
            <a:ext cx="9144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 smtClean="0">
                <a:solidFill>
                  <a:srgbClr val="92D050"/>
                </a:solidFill>
              </a:rPr>
              <a:t>H</a:t>
            </a:r>
            <a:endParaRPr lang="de-DE" sz="4400" b="1" dirty="0">
              <a:solidFill>
                <a:srgbClr val="92D050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3626675" y="3900488"/>
            <a:ext cx="9144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 smtClean="0">
                <a:solidFill>
                  <a:srgbClr val="00B0F0"/>
                </a:solidFill>
              </a:rPr>
              <a:t>L</a:t>
            </a:r>
            <a:endParaRPr lang="de-DE" sz="4400" b="1" dirty="0">
              <a:solidFill>
                <a:srgbClr val="00B0F0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5713062" y="3900488"/>
            <a:ext cx="9144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 smtClean="0">
                <a:solidFill>
                  <a:srgbClr val="CC00FF"/>
                </a:solidFill>
              </a:rPr>
              <a:t>R</a:t>
            </a:r>
            <a:endParaRPr lang="de-DE" sz="4400" b="1" dirty="0">
              <a:solidFill>
                <a:srgbClr val="CC00FF"/>
              </a:solidFill>
            </a:endParaRPr>
          </a:p>
        </p:txBody>
      </p:sp>
      <p:sp>
        <p:nvSpPr>
          <p:cNvPr id="6" name="Pfeil nach links 5"/>
          <p:cNvSpPr/>
          <p:nvPr/>
        </p:nvSpPr>
        <p:spPr>
          <a:xfrm>
            <a:off x="6511760" y="4032454"/>
            <a:ext cx="2800351" cy="650467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>
                <a:latin typeface="Comic Sans MS" panose="030F0702030302020204" pitchFamily="66" charset="0"/>
              </a:rPr>
              <a:t>SIND GLEICH</a:t>
            </a:r>
            <a:endParaRPr lang="de-DE" sz="2400" dirty="0">
              <a:latin typeface="Comic Sans MS" panose="030F0702030302020204" pitchFamily="66" charset="0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1688497" y="5246692"/>
            <a:ext cx="9144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 smtClean="0">
                <a:solidFill>
                  <a:srgbClr val="92D050"/>
                </a:solidFill>
              </a:rPr>
              <a:t>H</a:t>
            </a:r>
            <a:endParaRPr lang="de-DE" sz="4400" b="1" dirty="0">
              <a:solidFill>
                <a:srgbClr val="92D050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2718993" y="5383522"/>
            <a:ext cx="9144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 smtClean="0">
                <a:solidFill>
                  <a:schemeClr val="accent2"/>
                </a:solidFill>
              </a:rPr>
              <a:t>E</a:t>
            </a:r>
            <a:endParaRPr lang="de-DE" sz="4400" b="1" dirty="0">
              <a:solidFill>
                <a:schemeClr val="accent2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3750790" y="5246692"/>
            <a:ext cx="9144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 smtClean="0">
                <a:solidFill>
                  <a:srgbClr val="00B0F0"/>
                </a:solidFill>
              </a:rPr>
              <a:t>L</a:t>
            </a:r>
            <a:endParaRPr lang="de-DE" sz="4400" b="1" dirty="0">
              <a:solidFill>
                <a:srgbClr val="00B0F0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4772952" y="5417569"/>
            <a:ext cx="9144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800" b="1" dirty="0" smtClean="0">
                <a:solidFill>
                  <a:srgbClr val="FF0000"/>
                </a:solidFill>
              </a:rPr>
              <a:t>F</a:t>
            </a:r>
            <a:endParaRPr lang="de-DE" sz="4800" b="1" dirty="0">
              <a:solidFill>
                <a:srgbClr val="FF0000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5820785" y="5637336"/>
            <a:ext cx="9144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>
                <a:solidFill>
                  <a:schemeClr val="accent2"/>
                </a:solidFill>
              </a:rPr>
              <a:t>E</a:t>
            </a:r>
            <a:endParaRPr lang="de-DE" sz="4400" b="1" dirty="0">
              <a:solidFill>
                <a:schemeClr val="accent2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6826911" y="5246692"/>
            <a:ext cx="9144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 smtClean="0">
                <a:solidFill>
                  <a:srgbClr val="CC00FF"/>
                </a:solidFill>
              </a:rPr>
              <a:t>R</a:t>
            </a:r>
            <a:endParaRPr lang="de-DE" sz="4400" b="1" dirty="0">
              <a:solidFill>
                <a:srgbClr val="CC00FF"/>
              </a:solidFill>
            </a:endParaRPr>
          </a:p>
        </p:txBody>
      </p:sp>
      <p:sp>
        <p:nvSpPr>
          <p:cNvPr id="7" name="Wolkenförmige Legende 6"/>
          <p:cNvSpPr/>
          <p:nvPr/>
        </p:nvSpPr>
        <p:spPr>
          <a:xfrm>
            <a:off x="8717437" y="4275993"/>
            <a:ext cx="3212625" cy="2283152"/>
          </a:xfrm>
          <a:prstGeom prst="cloudCallout">
            <a:avLst>
              <a:gd name="adj1" fmla="val -83846"/>
              <a:gd name="adj2" fmla="val 26525"/>
            </a:avLst>
          </a:prstGeom>
          <a:solidFill>
            <a:srgbClr val="E791A5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NUR ANDERS </a:t>
            </a:r>
            <a:r>
              <a:rPr lang="de-DE" sz="24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BUCH-STABIERT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!</a:t>
            </a:r>
          </a:p>
        </p:txBody>
      </p:sp>
      <p:sp>
        <p:nvSpPr>
          <p:cNvPr id="22" name="Abgerundetes Rechteck 21"/>
          <p:cNvSpPr/>
          <p:nvPr/>
        </p:nvSpPr>
        <p:spPr>
          <a:xfrm>
            <a:off x="3484051" y="318871"/>
            <a:ext cx="5614987" cy="151509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KOMMUNIKATIONSLEITBILD</a:t>
            </a:r>
            <a:r>
              <a:rPr lang="de-DE" sz="2800" b="1" dirty="0" smtClean="0"/>
              <a:t> Ausbildungsgemeinschaft der Berliner Justiz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1518141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" grpId="0" animBg="1"/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6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Gefaltete Ecke 14"/>
          <p:cNvSpPr/>
          <p:nvPr/>
        </p:nvSpPr>
        <p:spPr>
          <a:xfrm rot="351033">
            <a:off x="366821" y="413953"/>
            <a:ext cx="1965908" cy="196355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Daran sollen sich alle halten…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Ausbilder und Auszubildende!!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2728848" y="3006213"/>
            <a:ext cx="7469381" cy="237087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Ich reflektiere mich selbst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Ich mache mir meine Tagesform bewusst, hinterfrage meine Wirkung auf Andere und passe mein Verhalten bei Bedarf 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Ich behandele Andere wie auch ich behandelt werden möchte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1949850" y="2634738"/>
            <a:ext cx="4565250" cy="74295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Verständnis und Selbstreflektion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484051" y="318871"/>
            <a:ext cx="5614987" cy="151509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KOMMUNIKATIONSLEITBILD</a:t>
            </a:r>
            <a:r>
              <a:rPr lang="de-DE" sz="2800" b="1" dirty="0" smtClean="0"/>
              <a:t> Ausbildungsgemeinschaft der Berliner Justiz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45341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Gefaltete Ecke 14"/>
          <p:cNvSpPr/>
          <p:nvPr/>
        </p:nvSpPr>
        <p:spPr>
          <a:xfrm rot="351033">
            <a:off x="366821" y="413953"/>
            <a:ext cx="1965908" cy="196355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Daran sollen sich alle halten…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Ausbilder und Auszubildende!!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272720" y="3144102"/>
            <a:ext cx="5826318" cy="237087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Ich nehme Menschen offen, vorurteilsfrei und freundlich auf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Ich nehme und gebe Zeit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Ich erkenne die Notwendigkeit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2259412" y="2634738"/>
            <a:ext cx="3836588" cy="74295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Onboarding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484051" y="318871"/>
            <a:ext cx="5614987" cy="151509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KOMMUNIKATIONSLEITBILD</a:t>
            </a:r>
            <a:r>
              <a:rPr lang="de-DE" sz="2800" b="1" dirty="0" smtClean="0"/>
              <a:t> Ausbildungsgemeinschaft der Berliner Justiz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413021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5" name="Gefaltete Ecke 14"/>
          <p:cNvSpPr/>
          <p:nvPr/>
        </p:nvSpPr>
        <p:spPr>
          <a:xfrm rot="351033">
            <a:off x="366821" y="413953"/>
            <a:ext cx="1965908" cy="196355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Daran sollen sich alle halten…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Ausbilder und Auszubildende!!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3182841" y="3044089"/>
            <a:ext cx="5826318" cy="237087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Wir lernen mit- und voneinander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Wir arbeiten alle an den gleichen Zielen und bilden ein Team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Wir motivieren einander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2107013" y="2502015"/>
            <a:ext cx="3836588" cy="74295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Wir - Gefühl</a:t>
            </a:r>
            <a:endParaRPr lang="de-DE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484051" y="318871"/>
            <a:ext cx="5614987" cy="151509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KOMMUNIKATIONSLEITBILD</a:t>
            </a:r>
            <a:r>
              <a:rPr lang="de-DE" sz="2800" b="1" dirty="0" smtClean="0"/>
              <a:t> Ausbildungsgemeinschaft der Berliner Justiz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300468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395</Words>
  <Application>Microsoft Office PowerPoint</Application>
  <PresentationFormat>Breitbild</PresentationFormat>
  <Paragraphs>91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12</cp:revision>
  <dcterms:created xsi:type="dcterms:W3CDTF">2024-07-19T11:37:49Z</dcterms:created>
  <dcterms:modified xsi:type="dcterms:W3CDTF">2024-08-05T08:15:23Z</dcterms:modified>
</cp:coreProperties>
</file>