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39" r:id="rId2"/>
    <p:sldId id="448" r:id="rId3"/>
    <p:sldId id="341" r:id="rId4"/>
    <p:sldId id="342" r:id="rId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13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633194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388904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870844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487398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93940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812875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079170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584572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179087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632179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13057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218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ver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DF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76723" y="3335865"/>
            <a:ext cx="3291840" cy="3200400"/>
            <a:chOff x="0" y="0"/>
            <a:chExt cx="6583680" cy="6400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83680" cy="6400800"/>
            </a:xfrm>
            <a:custGeom>
              <a:avLst/>
              <a:gdLst/>
              <a:ahLst/>
              <a:cxnLst/>
              <a:rect l="l" t="t" r="r" b="b"/>
              <a:pathLst>
                <a:path w="6583680" h="6400800">
                  <a:moveTo>
                    <a:pt x="6583680" y="6400800"/>
                  </a:moveTo>
                  <a:lnTo>
                    <a:pt x="6583680" y="0"/>
                  </a:lnTo>
                  <a:lnTo>
                    <a:pt x="0" y="6400800"/>
                  </a:lnTo>
                  <a:close/>
                </a:path>
              </a:pathLst>
            </a:custGeom>
            <a:solidFill>
              <a:srgbClr val="82B98F"/>
            </a:solidFill>
          </p:spPr>
          <p:txBody>
            <a:bodyPr/>
            <a:lstStyle/>
            <a:p>
              <a:pPr defTabSz="609630"/>
              <a:endParaRPr lang="de-DE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04255" y="615534"/>
            <a:ext cx="10924102" cy="5626932"/>
            <a:chOff x="0" y="0"/>
            <a:chExt cx="21848204" cy="1125386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848190" cy="11253851"/>
            </a:xfrm>
            <a:custGeom>
              <a:avLst/>
              <a:gdLst/>
              <a:ahLst/>
              <a:cxnLst/>
              <a:rect l="l" t="t" r="r" b="b"/>
              <a:pathLst>
                <a:path w="21848190" h="11253851">
                  <a:moveTo>
                    <a:pt x="19050" y="0"/>
                  </a:moveTo>
                  <a:lnTo>
                    <a:pt x="21829140" y="0"/>
                  </a:lnTo>
                  <a:cubicBezTo>
                    <a:pt x="21839681" y="0"/>
                    <a:pt x="21848190" y="8509"/>
                    <a:pt x="21848190" y="19050"/>
                  </a:cubicBezTo>
                  <a:lnTo>
                    <a:pt x="21848190" y="11234801"/>
                  </a:lnTo>
                  <a:cubicBezTo>
                    <a:pt x="21848190" y="11245342"/>
                    <a:pt x="21839681" y="11253851"/>
                    <a:pt x="21829140" y="11253851"/>
                  </a:cubicBezTo>
                  <a:lnTo>
                    <a:pt x="19050" y="11253851"/>
                  </a:lnTo>
                  <a:cubicBezTo>
                    <a:pt x="8509" y="11253851"/>
                    <a:pt x="0" y="11245342"/>
                    <a:pt x="0" y="11234801"/>
                  </a:cubicBezTo>
                  <a:lnTo>
                    <a:pt x="0" y="19050"/>
                  </a:lnTo>
                  <a:cubicBezTo>
                    <a:pt x="0" y="8509"/>
                    <a:pt x="8509" y="0"/>
                    <a:pt x="19050" y="0"/>
                  </a:cubicBezTo>
                  <a:moveTo>
                    <a:pt x="19050" y="38100"/>
                  </a:moveTo>
                  <a:lnTo>
                    <a:pt x="19050" y="19050"/>
                  </a:lnTo>
                  <a:lnTo>
                    <a:pt x="38100" y="19050"/>
                  </a:lnTo>
                  <a:lnTo>
                    <a:pt x="38100" y="11234801"/>
                  </a:lnTo>
                  <a:lnTo>
                    <a:pt x="19050" y="11234801"/>
                  </a:lnTo>
                  <a:lnTo>
                    <a:pt x="19050" y="11215751"/>
                  </a:lnTo>
                  <a:lnTo>
                    <a:pt x="21829140" y="11215751"/>
                  </a:lnTo>
                  <a:lnTo>
                    <a:pt x="21829140" y="11234801"/>
                  </a:lnTo>
                  <a:lnTo>
                    <a:pt x="21810090" y="11234801"/>
                  </a:lnTo>
                  <a:lnTo>
                    <a:pt x="21810090" y="19050"/>
                  </a:lnTo>
                  <a:lnTo>
                    <a:pt x="21829140" y="19050"/>
                  </a:lnTo>
                  <a:lnTo>
                    <a:pt x="21829140" y="38100"/>
                  </a:lnTo>
                  <a:lnTo>
                    <a:pt x="19050" y="38100"/>
                  </a:lnTo>
                  <a:close/>
                </a:path>
              </a:pathLst>
            </a:custGeom>
            <a:solidFill>
              <a:srgbClr val="FFB1A5"/>
            </a:solidFill>
          </p:spPr>
          <p:txBody>
            <a:bodyPr/>
            <a:lstStyle/>
            <a:p>
              <a:pPr defTabSz="609630"/>
              <a:endParaRPr lang="de-DE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1687" y="884483"/>
            <a:ext cx="8338369" cy="1589275"/>
            <a:chOff x="-527107" y="-332224"/>
            <a:chExt cx="16676737" cy="31785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149630" cy="2846326"/>
            </a:xfrm>
            <a:custGeom>
              <a:avLst/>
              <a:gdLst/>
              <a:ahLst/>
              <a:cxnLst/>
              <a:rect l="l" t="t" r="r" b="b"/>
              <a:pathLst>
                <a:path w="16149630" h="2846326">
                  <a:moveTo>
                    <a:pt x="0" y="0"/>
                  </a:moveTo>
                  <a:lnTo>
                    <a:pt x="16149630" y="0"/>
                  </a:lnTo>
                  <a:lnTo>
                    <a:pt x="16149630" y="2846326"/>
                  </a:lnTo>
                  <a:lnTo>
                    <a:pt x="0" y="2846326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53692" b="-67417"/>
              </a:stretch>
            </a:blipFill>
          </p:spPr>
          <p:txBody>
            <a:bodyPr/>
            <a:lstStyle/>
            <a:p>
              <a:pPr defTabSz="609630"/>
              <a:endParaRPr lang="de-DE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-527107" y="-332224"/>
              <a:ext cx="16149625" cy="139593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defTabSz="609630">
                <a:lnSpc>
                  <a:spcPts val="7776"/>
                </a:lnSpc>
              </a:pPr>
              <a:r>
                <a:rPr lang="en-US" sz="7200" dirty="0" err="1">
                  <a:solidFill>
                    <a:srgbClr val="303030"/>
                  </a:solidFill>
                  <a:latin typeface="Recoleta"/>
                  <a:ea typeface="Recoleta"/>
                  <a:cs typeface="Recoleta"/>
                  <a:sym typeface="Recoleta"/>
                </a:rPr>
                <a:t>Erbbaurecht</a:t>
              </a:r>
              <a:endParaRPr lang="en-US" sz="7200" dirty="0">
                <a:solidFill>
                  <a:srgbClr val="303030"/>
                </a:solidFill>
                <a:latin typeface="Recoleta"/>
                <a:ea typeface="Recoleta"/>
                <a:cs typeface="Recoleta"/>
                <a:sym typeface="Recoleta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04255" y="1810477"/>
            <a:ext cx="10202505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1968" lvl="1" indent="-180984" defTabSz="609630">
              <a:buFont typeface="Arial"/>
              <a:buChar char="•"/>
            </a:pP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Erbbaurecht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ist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das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veräußerliche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und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vererbliche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Recht, auf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oder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unter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Oberfläche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eines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Grundstücks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ein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Bauwerk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zu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haben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§ 1 I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ErbbauRG</a:t>
            </a:r>
            <a:endParaRPr lang="en-US" sz="2400" dirty="0">
              <a:solidFill>
                <a:srgbClr val="303030"/>
              </a:solidFill>
              <a:latin typeface="Inter"/>
              <a:ea typeface="Inter"/>
              <a:cs typeface="Inter"/>
              <a:sym typeface="Inter"/>
            </a:endParaRPr>
          </a:p>
          <a:p>
            <a:pPr marL="180984" lvl="1" defTabSz="609630"/>
            <a:endParaRPr lang="en-US" sz="2400" dirty="0">
              <a:solidFill>
                <a:srgbClr val="303030"/>
              </a:solidFill>
              <a:latin typeface="Inter"/>
              <a:ea typeface="Inter"/>
              <a:cs typeface="Inter"/>
              <a:sym typeface="Inter"/>
            </a:endParaRPr>
          </a:p>
          <a:p>
            <a:pPr marL="361968" lvl="1" indent="-180984" defTabSz="609630">
              <a:buFont typeface="Arial"/>
              <a:buChar char="•"/>
            </a:pP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Erbbauberechtigte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erhält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ein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dingliches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Recht an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einem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fremden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Grundstück</a:t>
            </a:r>
            <a:endParaRPr lang="en-US" sz="2400" dirty="0">
              <a:solidFill>
                <a:srgbClr val="303030"/>
              </a:solidFill>
              <a:latin typeface="Inter"/>
              <a:ea typeface="Inter"/>
              <a:cs typeface="Inter"/>
              <a:sym typeface="Inter"/>
            </a:endParaRPr>
          </a:p>
          <a:p>
            <a:pPr marL="180984" lvl="1" defTabSz="609630"/>
            <a:endParaRPr lang="en-US" sz="2400" dirty="0">
              <a:solidFill>
                <a:srgbClr val="303030"/>
              </a:solidFill>
              <a:latin typeface="Inter"/>
              <a:ea typeface="Inter"/>
              <a:cs typeface="Inter"/>
              <a:sym typeface="Inter"/>
            </a:endParaRPr>
          </a:p>
          <a:p>
            <a:pPr marL="361968" lvl="1" indent="-180984" defTabSz="609630">
              <a:buFont typeface="Arial"/>
              <a:buChar char="•"/>
            </a:pP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für das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Gebäude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wird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nunmehr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ein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eigenes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Grundbuch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, das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Erbbaugrundbuch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,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gebildet</a:t>
            </a:r>
            <a:endParaRPr lang="en-US" sz="2400" dirty="0">
              <a:solidFill>
                <a:srgbClr val="303030"/>
              </a:solidFill>
              <a:latin typeface="Inter"/>
              <a:ea typeface="Inter"/>
              <a:cs typeface="Inter"/>
              <a:sym typeface="Inter"/>
            </a:endParaRPr>
          </a:p>
          <a:p>
            <a:pPr marL="180984" lvl="1" defTabSz="609630"/>
            <a:endParaRPr lang="en-US" sz="2400" dirty="0">
              <a:solidFill>
                <a:srgbClr val="303030"/>
              </a:solidFill>
              <a:latin typeface="Inter"/>
              <a:ea typeface="Inter"/>
              <a:cs typeface="Inter"/>
              <a:sym typeface="Inter"/>
            </a:endParaRPr>
          </a:p>
          <a:p>
            <a:pPr marL="361968" lvl="1" indent="-180984" defTabSz="609630">
              <a:buFont typeface="Arial"/>
              <a:buChar char="•"/>
            </a:pP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auch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Bildung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von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Wohnungsgrundbüchern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ist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möglich</a:t>
            </a:r>
            <a:endParaRPr lang="en-US" sz="2400" dirty="0">
              <a:solidFill>
                <a:srgbClr val="303030"/>
              </a:solidFill>
              <a:latin typeface="Inter"/>
              <a:ea typeface="Inter"/>
              <a:cs typeface="Inter"/>
              <a:sym typeface="Inter"/>
            </a:endParaRPr>
          </a:p>
          <a:p>
            <a:pPr defTabSz="609630"/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     → man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spricht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dann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vom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Wohnungserbbaurecht</a:t>
            </a:r>
            <a:endParaRPr lang="en-US" sz="2400" dirty="0">
              <a:solidFill>
                <a:srgbClr val="303030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0080" y="613956"/>
            <a:ext cx="10907484" cy="1894116"/>
            <a:chOff x="0" y="0"/>
            <a:chExt cx="21814968" cy="37882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814917" cy="3788283"/>
            </a:xfrm>
            <a:custGeom>
              <a:avLst/>
              <a:gdLst/>
              <a:ahLst/>
              <a:cxnLst/>
              <a:rect l="l" t="t" r="r" b="b"/>
              <a:pathLst>
                <a:path w="21814917" h="3788283">
                  <a:moveTo>
                    <a:pt x="0" y="0"/>
                  </a:moveTo>
                  <a:lnTo>
                    <a:pt x="21814917" y="0"/>
                  </a:lnTo>
                  <a:lnTo>
                    <a:pt x="21814917" y="3788283"/>
                  </a:lnTo>
                  <a:lnTo>
                    <a:pt x="0" y="3788283"/>
                  </a:lnTo>
                  <a:close/>
                </a:path>
              </a:pathLst>
            </a:custGeom>
            <a:solidFill>
              <a:srgbClr val="F0DFC8"/>
            </a:solidFill>
          </p:spPr>
        </p:sp>
      </p:grp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485423" y="-225715"/>
            <a:ext cx="13162845" cy="74041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784062">
            <a:off x="8241253" y="-282260"/>
            <a:ext cx="3434366" cy="2743200"/>
          </a:xfrm>
          <a:custGeom>
            <a:avLst/>
            <a:gdLst/>
            <a:ahLst/>
            <a:cxnLst/>
            <a:rect l="l" t="t" r="r" b="b"/>
            <a:pathLst>
              <a:path w="5151549" h="4114800">
                <a:moveTo>
                  <a:pt x="0" y="0"/>
                </a:moveTo>
                <a:lnTo>
                  <a:pt x="5151549" y="0"/>
                </a:lnTo>
                <a:lnTo>
                  <a:pt x="51515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056" r="-10056"/>
            </a:stretch>
          </a:blipFill>
        </p:spPr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84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DF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76723" y="3335865"/>
            <a:ext cx="3291840" cy="3200400"/>
            <a:chOff x="0" y="0"/>
            <a:chExt cx="6583680" cy="6400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83680" cy="6400800"/>
            </a:xfrm>
            <a:custGeom>
              <a:avLst/>
              <a:gdLst/>
              <a:ahLst/>
              <a:cxnLst/>
              <a:rect l="l" t="t" r="r" b="b"/>
              <a:pathLst>
                <a:path w="6583680" h="6400800">
                  <a:moveTo>
                    <a:pt x="6583680" y="6400800"/>
                  </a:moveTo>
                  <a:lnTo>
                    <a:pt x="6583680" y="0"/>
                  </a:lnTo>
                  <a:lnTo>
                    <a:pt x="0" y="6400800"/>
                  </a:lnTo>
                  <a:close/>
                </a:path>
              </a:pathLst>
            </a:custGeom>
            <a:solidFill>
              <a:srgbClr val="82B98F"/>
            </a:solidFill>
          </p:spPr>
          <p:txBody>
            <a:bodyPr/>
            <a:lstStyle/>
            <a:p>
              <a:pPr defTabSz="609630"/>
              <a:endParaRPr lang="de-DE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85800" y="613753"/>
            <a:ext cx="10924102" cy="5626932"/>
            <a:chOff x="0" y="0"/>
            <a:chExt cx="21848204" cy="1125386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848190" cy="11253851"/>
            </a:xfrm>
            <a:custGeom>
              <a:avLst/>
              <a:gdLst/>
              <a:ahLst/>
              <a:cxnLst/>
              <a:rect l="l" t="t" r="r" b="b"/>
              <a:pathLst>
                <a:path w="21848190" h="11253851">
                  <a:moveTo>
                    <a:pt x="19050" y="0"/>
                  </a:moveTo>
                  <a:lnTo>
                    <a:pt x="21829140" y="0"/>
                  </a:lnTo>
                  <a:cubicBezTo>
                    <a:pt x="21839681" y="0"/>
                    <a:pt x="21848190" y="8509"/>
                    <a:pt x="21848190" y="19050"/>
                  </a:cubicBezTo>
                  <a:lnTo>
                    <a:pt x="21848190" y="11234801"/>
                  </a:lnTo>
                  <a:cubicBezTo>
                    <a:pt x="21848190" y="11245342"/>
                    <a:pt x="21839681" y="11253851"/>
                    <a:pt x="21829140" y="11253851"/>
                  </a:cubicBezTo>
                  <a:lnTo>
                    <a:pt x="19050" y="11253851"/>
                  </a:lnTo>
                  <a:cubicBezTo>
                    <a:pt x="8509" y="11253851"/>
                    <a:pt x="0" y="11245342"/>
                    <a:pt x="0" y="11234801"/>
                  </a:cubicBezTo>
                  <a:lnTo>
                    <a:pt x="0" y="19050"/>
                  </a:lnTo>
                  <a:cubicBezTo>
                    <a:pt x="0" y="8509"/>
                    <a:pt x="8509" y="0"/>
                    <a:pt x="19050" y="0"/>
                  </a:cubicBezTo>
                  <a:moveTo>
                    <a:pt x="19050" y="38100"/>
                  </a:moveTo>
                  <a:lnTo>
                    <a:pt x="19050" y="19050"/>
                  </a:lnTo>
                  <a:lnTo>
                    <a:pt x="38100" y="19050"/>
                  </a:lnTo>
                  <a:lnTo>
                    <a:pt x="38100" y="11234801"/>
                  </a:lnTo>
                  <a:lnTo>
                    <a:pt x="19050" y="11234801"/>
                  </a:lnTo>
                  <a:lnTo>
                    <a:pt x="19050" y="11215751"/>
                  </a:lnTo>
                  <a:lnTo>
                    <a:pt x="21829140" y="11215751"/>
                  </a:lnTo>
                  <a:lnTo>
                    <a:pt x="21829140" y="11234801"/>
                  </a:lnTo>
                  <a:lnTo>
                    <a:pt x="21810090" y="11234801"/>
                  </a:lnTo>
                  <a:lnTo>
                    <a:pt x="21810090" y="19050"/>
                  </a:lnTo>
                  <a:lnTo>
                    <a:pt x="21829140" y="19050"/>
                  </a:lnTo>
                  <a:lnTo>
                    <a:pt x="21829140" y="38100"/>
                  </a:lnTo>
                  <a:lnTo>
                    <a:pt x="19050" y="38100"/>
                  </a:lnTo>
                  <a:close/>
                </a:path>
              </a:pathLst>
            </a:custGeom>
            <a:solidFill>
              <a:srgbClr val="FFB1A5"/>
            </a:solidFill>
          </p:spPr>
          <p:txBody>
            <a:bodyPr/>
            <a:lstStyle/>
            <a:p>
              <a:pPr defTabSz="609630"/>
              <a:endParaRPr lang="de-DE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95219" y="1645227"/>
            <a:ext cx="10714677" cy="4842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Entstehung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durch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:</a:t>
            </a:r>
          </a:p>
          <a:p>
            <a:pPr defTabSz="609630"/>
            <a:endParaRPr lang="en-US" sz="2400" dirty="0">
              <a:solidFill>
                <a:srgbClr val="303030"/>
              </a:solidFill>
              <a:latin typeface="Inter"/>
              <a:ea typeface="Inter"/>
              <a:cs typeface="Inter"/>
              <a:sym typeface="Inter"/>
            </a:endParaRPr>
          </a:p>
          <a:p>
            <a:pPr marL="307457" lvl="1" indent="-153728" defTabSz="609630">
              <a:buFont typeface="Arial"/>
              <a:buChar char="•"/>
            </a:pP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Einigung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zwischen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Eigentümer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und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Erbbauberechtigten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und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Eintragung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im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Grundstücksgrundbuch (Abt. II)</a:t>
            </a:r>
          </a:p>
          <a:p>
            <a:pPr defTabSz="609630"/>
            <a:endParaRPr lang="en-US" sz="2667" dirty="0">
              <a:solidFill>
                <a:srgbClr val="303030"/>
              </a:solidFill>
              <a:latin typeface="Inter"/>
              <a:ea typeface="Inter"/>
              <a:cs typeface="Inter"/>
              <a:sym typeface="Inter"/>
            </a:endParaRPr>
          </a:p>
          <a:p>
            <a:pPr marL="307457" lvl="1" indent="-153728" defTabSz="609630">
              <a:buFont typeface="Arial"/>
              <a:buChar char="•"/>
            </a:pP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Einzelheiten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bei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der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Erteilung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eines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Erbbaurechts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,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zum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Beispiel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die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Höhe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des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Erbbauzinses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und die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Laufzeit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,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werden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zwischen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dem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Grundstückseigentümer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&amp; dem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Erbbauberechtigten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im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     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Erbbauvertrag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festgehalten</a:t>
            </a:r>
            <a:endParaRPr lang="en-US" sz="2400" dirty="0">
              <a:solidFill>
                <a:srgbClr val="303030"/>
              </a:solidFill>
              <a:latin typeface="Inter"/>
              <a:ea typeface="Inter"/>
              <a:cs typeface="Inter"/>
              <a:sym typeface="Inter"/>
            </a:endParaRPr>
          </a:p>
          <a:p>
            <a:pPr defTabSz="609630"/>
            <a:endParaRPr lang="en-US" sz="2400" dirty="0">
              <a:solidFill>
                <a:srgbClr val="303030"/>
              </a:solidFill>
              <a:latin typeface="Inter"/>
              <a:ea typeface="Inter"/>
              <a:cs typeface="Inter"/>
              <a:sym typeface="Inter"/>
            </a:endParaRPr>
          </a:p>
          <a:p>
            <a:pPr marL="307457" lvl="1" indent="-153728" defTabSz="609630">
              <a:buFont typeface="Arial"/>
              <a:buChar char="•"/>
            </a:pP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Vertrag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muss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schriftlich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abgeschlossen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&amp; von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einem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                         Notar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beurkundet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werden</a:t>
            </a:r>
            <a:endParaRPr lang="en-US" sz="2400" dirty="0">
              <a:solidFill>
                <a:srgbClr val="303030"/>
              </a:solidFill>
              <a:latin typeface="Inter"/>
              <a:ea typeface="Inter"/>
              <a:cs typeface="Inter"/>
              <a:sym typeface="Inter"/>
            </a:endParaRPr>
          </a:p>
          <a:p>
            <a:pPr marL="307673" lvl="1" indent="-153836" defTabSz="609630"/>
            <a:endParaRPr lang="en-US" sz="2400" dirty="0">
              <a:solidFill>
                <a:srgbClr val="30303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42000"/>
          </a:blip>
          <a:srcRect/>
          <a:stretch>
            <a:fillRect/>
          </a:stretch>
        </p:blipFill>
        <p:spPr>
          <a:xfrm flipV="1">
            <a:off x="1164253" y="2130276"/>
            <a:ext cx="1507780" cy="738812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168401" y="706775"/>
            <a:ext cx="8191655" cy="1689807"/>
            <a:chOff x="-233680" y="-533287"/>
            <a:chExt cx="16383310" cy="337961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149630" cy="2846326"/>
            </a:xfrm>
            <a:custGeom>
              <a:avLst/>
              <a:gdLst/>
              <a:ahLst/>
              <a:cxnLst/>
              <a:rect l="l" t="t" r="r" b="b"/>
              <a:pathLst>
                <a:path w="16149630" h="2846326">
                  <a:moveTo>
                    <a:pt x="0" y="0"/>
                  </a:moveTo>
                  <a:lnTo>
                    <a:pt x="16149630" y="0"/>
                  </a:lnTo>
                  <a:lnTo>
                    <a:pt x="16149630" y="2846326"/>
                  </a:lnTo>
                  <a:lnTo>
                    <a:pt x="0" y="2846326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53692" b="-67417"/>
              </a:stretch>
            </a:blipFill>
          </p:spPr>
          <p:txBody>
            <a:bodyPr/>
            <a:lstStyle/>
            <a:p>
              <a:pPr defTabSz="609630"/>
              <a:endParaRPr lang="de-DE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-233680" y="-533287"/>
              <a:ext cx="16149625" cy="20555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defTabSz="609630">
                <a:lnSpc>
                  <a:spcPts val="7776"/>
                </a:lnSpc>
              </a:pPr>
              <a:r>
                <a:rPr lang="en-US" sz="7200" dirty="0" err="1">
                  <a:solidFill>
                    <a:srgbClr val="303030"/>
                  </a:solidFill>
                  <a:latin typeface="Recoleta"/>
                  <a:ea typeface="Recoleta"/>
                  <a:cs typeface="Recoleta"/>
                  <a:sym typeface="Recoleta"/>
                </a:rPr>
                <a:t>Erbbaurecht</a:t>
              </a:r>
              <a:endParaRPr lang="en-US" sz="7200" dirty="0">
                <a:solidFill>
                  <a:srgbClr val="303030"/>
                </a:solidFill>
                <a:latin typeface="Recoleta"/>
                <a:ea typeface="Recoleta"/>
                <a:cs typeface="Recoleta"/>
                <a:sym typeface="Recoleta"/>
              </a:endParaRPr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alphaModFix amt="42000"/>
          </a:blip>
          <a:srcRect/>
          <a:stretch>
            <a:fillRect/>
          </a:stretch>
        </p:blipFill>
        <p:spPr>
          <a:xfrm flipV="1">
            <a:off x="9940488" y="2093748"/>
            <a:ext cx="1625784" cy="796634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DF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76723" y="3335865"/>
            <a:ext cx="3291840" cy="3200400"/>
            <a:chOff x="0" y="0"/>
            <a:chExt cx="6583680" cy="6400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83680" cy="6400800"/>
            </a:xfrm>
            <a:custGeom>
              <a:avLst/>
              <a:gdLst/>
              <a:ahLst/>
              <a:cxnLst/>
              <a:rect l="l" t="t" r="r" b="b"/>
              <a:pathLst>
                <a:path w="6583680" h="6400800">
                  <a:moveTo>
                    <a:pt x="6583680" y="6400800"/>
                  </a:moveTo>
                  <a:lnTo>
                    <a:pt x="6583680" y="0"/>
                  </a:lnTo>
                  <a:lnTo>
                    <a:pt x="0" y="6400800"/>
                  </a:lnTo>
                  <a:close/>
                </a:path>
              </a:pathLst>
            </a:custGeom>
            <a:solidFill>
              <a:srgbClr val="82B98F"/>
            </a:solidFill>
          </p:spPr>
          <p:txBody>
            <a:bodyPr/>
            <a:lstStyle/>
            <a:p>
              <a:pPr defTabSz="609630"/>
              <a:endParaRPr lang="de-DE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85800" y="545268"/>
            <a:ext cx="10924102" cy="5626932"/>
            <a:chOff x="0" y="0"/>
            <a:chExt cx="21848204" cy="1125386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848190" cy="11253851"/>
            </a:xfrm>
            <a:custGeom>
              <a:avLst/>
              <a:gdLst/>
              <a:ahLst/>
              <a:cxnLst/>
              <a:rect l="l" t="t" r="r" b="b"/>
              <a:pathLst>
                <a:path w="21848190" h="11253851">
                  <a:moveTo>
                    <a:pt x="19050" y="0"/>
                  </a:moveTo>
                  <a:lnTo>
                    <a:pt x="21829140" y="0"/>
                  </a:lnTo>
                  <a:cubicBezTo>
                    <a:pt x="21839681" y="0"/>
                    <a:pt x="21848190" y="8509"/>
                    <a:pt x="21848190" y="19050"/>
                  </a:cubicBezTo>
                  <a:lnTo>
                    <a:pt x="21848190" y="11234801"/>
                  </a:lnTo>
                  <a:cubicBezTo>
                    <a:pt x="21848190" y="11245342"/>
                    <a:pt x="21839681" y="11253851"/>
                    <a:pt x="21829140" y="11253851"/>
                  </a:cubicBezTo>
                  <a:lnTo>
                    <a:pt x="19050" y="11253851"/>
                  </a:lnTo>
                  <a:cubicBezTo>
                    <a:pt x="8509" y="11253851"/>
                    <a:pt x="0" y="11245342"/>
                    <a:pt x="0" y="11234801"/>
                  </a:cubicBezTo>
                  <a:lnTo>
                    <a:pt x="0" y="19050"/>
                  </a:lnTo>
                  <a:cubicBezTo>
                    <a:pt x="0" y="8509"/>
                    <a:pt x="8509" y="0"/>
                    <a:pt x="19050" y="0"/>
                  </a:cubicBezTo>
                  <a:moveTo>
                    <a:pt x="19050" y="38100"/>
                  </a:moveTo>
                  <a:lnTo>
                    <a:pt x="19050" y="19050"/>
                  </a:lnTo>
                  <a:lnTo>
                    <a:pt x="38100" y="19050"/>
                  </a:lnTo>
                  <a:lnTo>
                    <a:pt x="38100" y="11234801"/>
                  </a:lnTo>
                  <a:lnTo>
                    <a:pt x="19050" y="11234801"/>
                  </a:lnTo>
                  <a:lnTo>
                    <a:pt x="19050" y="11215751"/>
                  </a:lnTo>
                  <a:lnTo>
                    <a:pt x="21829140" y="11215751"/>
                  </a:lnTo>
                  <a:lnTo>
                    <a:pt x="21829140" y="11234801"/>
                  </a:lnTo>
                  <a:lnTo>
                    <a:pt x="21810090" y="11234801"/>
                  </a:lnTo>
                  <a:lnTo>
                    <a:pt x="21810090" y="19050"/>
                  </a:lnTo>
                  <a:lnTo>
                    <a:pt x="21829140" y="19050"/>
                  </a:lnTo>
                  <a:lnTo>
                    <a:pt x="21829140" y="38100"/>
                  </a:lnTo>
                  <a:lnTo>
                    <a:pt x="19050" y="38100"/>
                  </a:lnTo>
                  <a:close/>
                </a:path>
              </a:pathLst>
            </a:custGeom>
            <a:solidFill>
              <a:srgbClr val="FFB1A5"/>
            </a:solidFill>
          </p:spPr>
          <p:txBody>
            <a:bodyPr/>
            <a:lstStyle/>
            <a:p>
              <a:pPr defTabSz="609630"/>
              <a:endParaRPr lang="de-DE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85240" y="1050595"/>
            <a:ext cx="8074813" cy="1423162"/>
            <a:chOff x="0" y="0"/>
            <a:chExt cx="16149625" cy="284632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149630" cy="2846326"/>
            </a:xfrm>
            <a:custGeom>
              <a:avLst/>
              <a:gdLst/>
              <a:ahLst/>
              <a:cxnLst/>
              <a:rect l="l" t="t" r="r" b="b"/>
              <a:pathLst>
                <a:path w="16149630" h="2846326">
                  <a:moveTo>
                    <a:pt x="0" y="0"/>
                  </a:moveTo>
                  <a:lnTo>
                    <a:pt x="16149630" y="0"/>
                  </a:lnTo>
                  <a:lnTo>
                    <a:pt x="16149630" y="2846326"/>
                  </a:lnTo>
                  <a:lnTo>
                    <a:pt x="0" y="2846326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53692" b="-67417"/>
              </a:stretch>
            </a:blipFill>
          </p:spPr>
          <p:txBody>
            <a:bodyPr/>
            <a:lstStyle/>
            <a:p>
              <a:pPr defTabSz="609630"/>
              <a:endParaRPr lang="de-DE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23825"/>
              <a:ext cx="16149625" cy="272249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defTabSz="609630">
                <a:lnSpc>
                  <a:spcPts val="7776"/>
                </a:lnSpc>
              </a:pPr>
              <a:r>
                <a:rPr lang="en-US" sz="7200">
                  <a:solidFill>
                    <a:srgbClr val="303030"/>
                  </a:solidFill>
                  <a:latin typeface="Recoleta"/>
                  <a:ea typeface="Recoleta"/>
                  <a:cs typeface="Recoleta"/>
                  <a:sym typeface="Recoleta"/>
                </a:rPr>
                <a:t>Erbbaurecht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106586" y="2490863"/>
            <a:ext cx="9116057" cy="307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97885" lvl="1" indent="-198943" defTabSz="609630">
              <a:lnSpc>
                <a:spcPts val="2376"/>
              </a:lnSpc>
              <a:buFont typeface="Arial"/>
              <a:buChar char="•"/>
            </a:pP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nach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Beendigung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des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Erbbaurechts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fällt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das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Gebäude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an den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Grundstückseigentümer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,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nach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Zahlung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einer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Entschädigung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,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zurück</a:t>
            </a:r>
            <a:endParaRPr lang="en-US" sz="2400" dirty="0">
              <a:solidFill>
                <a:srgbClr val="303030"/>
              </a:solidFill>
              <a:latin typeface="Inter"/>
              <a:ea typeface="Inter"/>
              <a:cs typeface="Inter"/>
              <a:sym typeface="Inter"/>
            </a:endParaRPr>
          </a:p>
          <a:p>
            <a:pPr defTabSz="609630">
              <a:lnSpc>
                <a:spcPts val="2376"/>
              </a:lnSpc>
            </a:pPr>
            <a:endParaRPr lang="en-US" sz="2400" dirty="0">
              <a:solidFill>
                <a:srgbClr val="303030"/>
              </a:solidFill>
              <a:latin typeface="Inter"/>
              <a:ea typeface="Inter"/>
              <a:cs typeface="Inter"/>
              <a:sym typeface="Inter"/>
            </a:endParaRPr>
          </a:p>
          <a:p>
            <a:pPr marL="397885" lvl="1" indent="-198943" defTabSz="609630">
              <a:lnSpc>
                <a:spcPts val="2376"/>
              </a:lnSpc>
              <a:buFont typeface="Arial"/>
              <a:buChar char="•"/>
            </a:pP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nach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Eingang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der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Aufgabeerklärung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des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Erbbauberechtigten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, der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Zustimmung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des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Eigentümers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&amp; der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Zustimmung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dinglicher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Berechtigter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erfolgt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Löschung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im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Grundstücksgrundbuch</a:t>
            </a:r>
          </a:p>
          <a:p>
            <a:pPr defTabSz="609630">
              <a:lnSpc>
                <a:spcPts val="2376"/>
              </a:lnSpc>
            </a:pPr>
            <a:endParaRPr lang="en-US" sz="2400" dirty="0">
              <a:solidFill>
                <a:srgbClr val="303030"/>
              </a:solidFill>
              <a:latin typeface="Inter"/>
              <a:ea typeface="Inter"/>
              <a:cs typeface="Inter"/>
              <a:sym typeface="Inter"/>
            </a:endParaRPr>
          </a:p>
          <a:p>
            <a:pPr marL="398165" lvl="1" indent="-199083" defTabSz="609630">
              <a:lnSpc>
                <a:spcPts val="2376"/>
              </a:lnSpc>
              <a:buFont typeface="Arial"/>
              <a:buChar char="•"/>
            </a:pP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die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Schließung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des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Erbbaugrundbuchs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erfolgt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dann</a:t>
            </a:r>
            <a:r>
              <a:rPr lang="en-US" sz="2400" dirty="0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 von Amts </a:t>
            </a:r>
            <a:r>
              <a:rPr lang="en-US" sz="2400" dirty="0" err="1">
                <a:solidFill>
                  <a:srgbClr val="303030"/>
                </a:solidFill>
                <a:latin typeface="Inter"/>
                <a:ea typeface="Inter"/>
                <a:cs typeface="Inter"/>
                <a:sym typeface="Inter"/>
              </a:rPr>
              <a:t>wegen</a:t>
            </a:r>
            <a:endParaRPr lang="en-US" sz="2400" dirty="0">
              <a:solidFill>
                <a:srgbClr val="303030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160</Words>
  <Application>Microsoft Office PowerPoint</Application>
  <PresentationFormat>Breitbild</PresentationFormat>
  <Paragraphs>23</Paragraphs>
  <Slides>4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9" baseType="lpstr">
      <vt:lpstr>Arial</vt:lpstr>
      <vt:lpstr>Calibri</vt:lpstr>
      <vt:lpstr>Inter</vt:lpstr>
      <vt:lpstr>Recoleta</vt:lpstr>
      <vt:lpstr>Office Theme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Simmerl-Hübner, Susanne</dc:creator>
  <cp:lastModifiedBy>Simmerl-Hübner, Susanne</cp:lastModifiedBy>
  <cp:revision>1</cp:revision>
  <dcterms:created xsi:type="dcterms:W3CDTF">2026-04-07T14:09:49Z</dcterms:created>
  <dcterms:modified xsi:type="dcterms:W3CDTF">2026-04-07T14:11:30Z</dcterms:modified>
</cp:coreProperties>
</file>