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96" r:id="rId3"/>
    <p:sldId id="397" r:id="rId4"/>
    <p:sldId id="398" r:id="rId5"/>
    <p:sldId id="399" r:id="rId6"/>
    <p:sldId id="400" r:id="rId7"/>
    <p:sldId id="401" r:id="rId8"/>
    <p:sldId id="40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1" autoAdjust="0"/>
    <p:restoredTop sz="94660"/>
  </p:normalViewPr>
  <p:slideViewPr>
    <p:cSldViewPr snapToGrid="0">
      <p:cViewPr varScale="1">
        <p:scale>
          <a:sx n="55" d="100"/>
          <a:sy n="55" d="100"/>
        </p:scale>
        <p:origin x="114" y="10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a:t>Mastertitelformat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a:t>Mastertitelformat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a:t>Mastertitelformat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a:t>Mastertitelformat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a:t>Mastertextformat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a:t>Mastertitelformat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a:t>Mastertitelformat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a:t>Mastertitelformat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12/5/2024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DDD180-4080-4FEC-8C40-83F2734E80C7}"/>
              </a:ext>
            </a:extLst>
          </p:cNvPr>
          <p:cNvSpPr>
            <a:spLocks noGrp="1"/>
          </p:cNvSpPr>
          <p:nvPr>
            <p:ph type="ctrTitle"/>
          </p:nvPr>
        </p:nvSpPr>
        <p:spPr/>
        <p:txBody>
          <a:bodyPr/>
          <a:lstStyle/>
          <a:p>
            <a:r>
              <a:rPr lang="de-DE" dirty="0"/>
              <a:t>Rechnungslegung und Berichte</a:t>
            </a:r>
          </a:p>
        </p:txBody>
      </p:sp>
      <p:sp>
        <p:nvSpPr>
          <p:cNvPr id="3" name="Untertitel 2">
            <a:extLst>
              <a:ext uri="{FF2B5EF4-FFF2-40B4-BE49-F238E27FC236}">
                <a16:creationId xmlns:a16="http://schemas.microsoft.com/office/drawing/2014/main" id="{7E004F5C-093C-4D8E-ADA7-22054F5B3D45}"/>
              </a:ext>
            </a:extLst>
          </p:cNvPr>
          <p:cNvSpPr>
            <a:spLocks noGrp="1"/>
          </p:cNvSpPr>
          <p:nvPr>
            <p:ph type="subTitle" idx="1"/>
          </p:nvPr>
        </p:nvSpPr>
        <p:spPr/>
        <p:txBody>
          <a:bodyPr/>
          <a:lstStyle/>
          <a:p>
            <a:endParaRPr lang="de-DE"/>
          </a:p>
        </p:txBody>
      </p:sp>
    </p:spTree>
    <p:extLst>
      <p:ext uri="{BB962C8B-B14F-4D97-AF65-F5344CB8AC3E}">
        <p14:creationId xmlns:p14="http://schemas.microsoft.com/office/powerpoint/2010/main" val="331966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88291" y="665018"/>
            <a:ext cx="9938327" cy="3477875"/>
          </a:xfrm>
          <a:prstGeom prst="rect">
            <a:avLst/>
          </a:prstGeom>
          <a:noFill/>
        </p:spPr>
        <p:txBody>
          <a:bodyPr wrap="square" rtlCol="0">
            <a:spAutoFit/>
          </a:bodyPr>
          <a:lstStyle/>
          <a:p>
            <a:pPr algn="ctr"/>
            <a:r>
              <a:rPr lang="de-DE" sz="4000" b="1" dirty="0">
                <a:latin typeface="Arial Narrow" panose="020B0606020202030204" pitchFamily="34" charset="0"/>
              </a:rPr>
              <a:t>Rechnungslegung und Berichte</a:t>
            </a:r>
          </a:p>
          <a:p>
            <a:pPr algn="ctr"/>
            <a:endParaRPr lang="de-DE" sz="4000" b="1" dirty="0">
              <a:latin typeface="Arial Narrow" panose="020B0606020202030204" pitchFamily="34" charset="0"/>
            </a:endParaRPr>
          </a:p>
          <a:p>
            <a:pPr marL="457200" indent="-457200">
              <a:buFont typeface="Arial" panose="020B0604020202020204" pitchFamily="34" charset="0"/>
              <a:buChar char="•"/>
            </a:pPr>
            <a:r>
              <a:rPr lang="de-DE" sz="2800" dirty="0">
                <a:latin typeface="Arial Narrow" panose="020B0606020202030204" pitchFamily="34" charset="0"/>
              </a:rPr>
              <a:t>Betreuer hat dem Betreuungsgericht grundsätzlich jährlich zu berichten</a:t>
            </a:r>
          </a:p>
          <a:p>
            <a:pPr marL="457200" indent="-457200">
              <a:buFont typeface="Arial" panose="020B0604020202020204" pitchFamily="34" charset="0"/>
              <a:buChar char="•"/>
            </a:pPr>
            <a:r>
              <a:rPr lang="de-DE" sz="2800" dirty="0">
                <a:latin typeface="Arial Narrow" panose="020B0606020202030204" pitchFamily="34" charset="0"/>
              </a:rPr>
              <a:t>wenn Vermögenssorge </a:t>
            </a:r>
            <a:r>
              <a:rPr lang="de-DE" sz="2800" dirty="0">
                <a:latin typeface="Arial Narrow" panose="020B0606020202030204" pitchFamily="34" charset="0"/>
                <a:sym typeface="Wingdings" panose="05000000000000000000" pitchFamily="2" charset="2"/>
              </a:rPr>
              <a:t> Rechnungslegung</a:t>
            </a:r>
          </a:p>
          <a:p>
            <a:pPr marL="457200" indent="-457200">
              <a:buFont typeface="Arial" panose="020B0604020202020204" pitchFamily="34" charset="0"/>
              <a:buChar char="•"/>
            </a:pPr>
            <a:r>
              <a:rPr lang="de-DE" sz="2800" dirty="0">
                <a:latin typeface="Arial Narrow" panose="020B0606020202030204" pitchFamily="34" charset="0"/>
                <a:sym typeface="Wingdings" panose="05000000000000000000" pitchFamily="2" charset="2"/>
              </a:rPr>
              <a:t>Vermögensverzeichnis zu Anfang</a:t>
            </a:r>
          </a:p>
          <a:p>
            <a:pPr marL="457200" indent="-457200">
              <a:buFont typeface="Arial" panose="020B0604020202020204" pitchFamily="34" charset="0"/>
              <a:buChar char="•"/>
            </a:pPr>
            <a:r>
              <a:rPr lang="de-DE" sz="2800" dirty="0">
                <a:latin typeface="Arial Narrow" panose="020B0606020202030204" pitchFamily="34" charset="0"/>
                <a:sym typeface="Wingdings" panose="05000000000000000000" pitchFamily="2" charset="2"/>
              </a:rPr>
              <a:t>Schlussrechnung nach Beendigung der Betreuung</a:t>
            </a:r>
          </a:p>
          <a:p>
            <a:endParaRPr lang="de-DE" sz="2800" dirty="0">
              <a:latin typeface="Arial Narrow" panose="020B0606020202030204" pitchFamily="34" charset="0"/>
            </a:endParaRPr>
          </a:p>
        </p:txBody>
      </p:sp>
    </p:spTree>
    <p:extLst>
      <p:ext uri="{BB962C8B-B14F-4D97-AF65-F5344CB8AC3E}">
        <p14:creationId xmlns:p14="http://schemas.microsoft.com/office/powerpoint/2010/main" val="2099674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847468" y="949582"/>
            <a:ext cx="11260899" cy="4524315"/>
          </a:xfrm>
          <a:prstGeom prst="rect">
            <a:avLst/>
          </a:prstGeom>
        </p:spPr>
        <p:txBody>
          <a:bodyPr wrap="square">
            <a:spAutoFit/>
          </a:bodyPr>
          <a:lstStyle/>
          <a:p>
            <a:pPr algn="ctr"/>
            <a:r>
              <a:rPr lang="de-DE" sz="3200" b="1" u="sng" dirty="0">
                <a:latin typeface="Arial Narrow" panose="020B0606020202030204" pitchFamily="34" charset="0"/>
              </a:rPr>
              <a:t>Berichts- und Verzeichnispflichten §§ 1863 ff BGB </a:t>
            </a:r>
            <a:r>
              <a:rPr lang="de-DE" sz="3200" b="1" u="sng" dirty="0" err="1">
                <a:latin typeface="Arial Narrow" panose="020B0606020202030204" pitchFamily="34" charset="0"/>
              </a:rPr>
              <a:t>nF</a:t>
            </a:r>
            <a:endParaRPr lang="de-DE" sz="3200" b="1" u="sng" dirty="0">
              <a:latin typeface="Arial Narrow" panose="020B0606020202030204" pitchFamily="34" charset="0"/>
            </a:endParaRPr>
          </a:p>
          <a:p>
            <a:pPr algn="ctr"/>
            <a:endParaRPr lang="de-DE" sz="3200" b="1" u="sng" dirty="0">
              <a:latin typeface="Arial Narrow" panose="020B0606020202030204" pitchFamily="34" charset="0"/>
            </a:endParaRPr>
          </a:p>
          <a:p>
            <a:r>
              <a:rPr lang="de-DE" sz="3200" b="1" dirty="0">
                <a:latin typeface="Arial Narrow" panose="020B0606020202030204" pitchFamily="34" charset="0"/>
              </a:rPr>
              <a:t>Neben der Bestellung des Betreuers und der Führung der Genehmigungsverfahren kommen dem Betreuungsgericht</a:t>
            </a:r>
          </a:p>
          <a:p>
            <a:r>
              <a:rPr lang="de-DE" sz="3200" b="1" dirty="0">
                <a:latin typeface="Arial Narrow" panose="020B0606020202030204" pitchFamily="34" charset="0"/>
              </a:rPr>
              <a:t>auch noch weitere Aufgaben zu. Der Betreuer führt die Betreuung grundsätzlich selbstständig und ist nur im Innenverhältnis an die Interessen des Betroffenen gebunden. Allerdings hat das Betreuungsgericht einige Beratungs- und Kontrollpflichten, die im Folgenden behandelt werden sollen.</a:t>
            </a:r>
          </a:p>
        </p:txBody>
      </p:sp>
    </p:spTree>
    <p:extLst>
      <p:ext uri="{BB962C8B-B14F-4D97-AF65-F5344CB8AC3E}">
        <p14:creationId xmlns:p14="http://schemas.microsoft.com/office/powerpoint/2010/main" val="2119457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kt 1"/>
          <p:cNvGraphicFramePr>
            <a:graphicFrameLocks noChangeAspect="1"/>
          </p:cNvGraphicFramePr>
          <p:nvPr>
            <p:extLst/>
          </p:nvPr>
        </p:nvGraphicFramePr>
        <p:xfrm>
          <a:off x="360670" y="86084"/>
          <a:ext cx="11969750" cy="12619037"/>
        </p:xfrm>
        <a:graphic>
          <a:graphicData uri="http://schemas.openxmlformats.org/presentationml/2006/ole">
            <mc:AlternateContent xmlns:mc="http://schemas.openxmlformats.org/markup-compatibility/2006">
              <mc:Choice xmlns:v="urn:schemas-microsoft-com:vml" Requires="v">
                <p:oleObj spid="_x0000_s1026" name="Dokument" r:id="rId3" imgW="6076726" imgH="6342500" progId="Word.Document.12">
                  <p:embed/>
                </p:oleObj>
              </mc:Choice>
              <mc:Fallback>
                <p:oleObj name="Dokument" r:id="rId3" imgW="6076726" imgH="6342500" progId="Word.Document.12">
                  <p:embed/>
                  <p:pic>
                    <p:nvPicPr>
                      <p:cNvPr id="2" name="Objekt 1"/>
                      <p:cNvPicPr/>
                      <p:nvPr/>
                    </p:nvPicPr>
                    <p:blipFill>
                      <a:blip r:embed="rId4"/>
                      <a:stretch>
                        <a:fillRect/>
                      </a:stretch>
                    </p:blipFill>
                    <p:spPr>
                      <a:xfrm>
                        <a:off x="360670" y="86084"/>
                        <a:ext cx="11969750" cy="12619037"/>
                      </a:xfrm>
                      <a:prstGeom prst="rect">
                        <a:avLst/>
                      </a:prstGeom>
                    </p:spPr>
                  </p:pic>
                </p:oleObj>
              </mc:Fallback>
            </mc:AlternateContent>
          </a:graphicData>
        </a:graphic>
      </p:graphicFrame>
    </p:spTree>
    <p:extLst>
      <p:ext uri="{BB962C8B-B14F-4D97-AF65-F5344CB8AC3E}">
        <p14:creationId xmlns:p14="http://schemas.microsoft.com/office/powerpoint/2010/main" val="2366251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26302" y="676405"/>
            <a:ext cx="10672174" cy="4832092"/>
          </a:xfrm>
          <a:prstGeom prst="rect">
            <a:avLst/>
          </a:prstGeom>
        </p:spPr>
        <p:txBody>
          <a:bodyPr wrap="square">
            <a:spAutoFit/>
          </a:bodyPr>
          <a:lstStyle/>
          <a:p>
            <a:pPr algn="ctr"/>
            <a:r>
              <a:rPr lang="de-DE" sz="2800" b="1" u="sng" dirty="0">
                <a:latin typeface="Arial Narrow" panose="020B0606020202030204" pitchFamily="34" charset="0"/>
              </a:rPr>
              <a:t>Vermögensverzeichnis § 1835 BGB </a:t>
            </a:r>
          </a:p>
          <a:p>
            <a:endParaRPr lang="de-DE" sz="2800" b="1" u="sng" dirty="0">
              <a:latin typeface="Arial Narrow" panose="020B0606020202030204" pitchFamily="34" charset="0"/>
            </a:endParaRPr>
          </a:p>
          <a:p>
            <a:r>
              <a:rPr lang="de-DE" sz="2800" b="1" dirty="0">
                <a:latin typeface="Arial Narrow" panose="020B0606020202030204" pitchFamily="34" charset="0"/>
              </a:rPr>
              <a:t>Zu Anfang einer Betreuung ist es regelmäßig erforderlich, dass der Betreuer ein Vermögensverzeichnis beim Betreuungsgericht einreicht. Dies ergibt sich aus den §§ 1859 und 1863 (1) S. 3 BGB </a:t>
            </a:r>
            <a:r>
              <a:rPr lang="de-DE" sz="2800" b="1" dirty="0" err="1">
                <a:latin typeface="Arial Narrow" panose="020B0606020202030204" pitchFamily="34" charset="0"/>
              </a:rPr>
              <a:t>nF</a:t>
            </a:r>
            <a:r>
              <a:rPr lang="de-DE" sz="2800" b="1" dirty="0">
                <a:latin typeface="Arial Narrow" panose="020B0606020202030204" pitchFamily="34" charset="0"/>
              </a:rPr>
              <a:t>.</a:t>
            </a:r>
          </a:p>
          <a:p>
            <a:r>
              <a:rPr lang="de-DE" sz="2800" b="1" dirty="0">
                <a:latin typeface="Arial Narrow" panose="020B0606020202030204" pitchFamily="34" charset="0"/>
              </a:rPr>
              <a:t>Das Vermögensverzeichnis soll sämtliches zu verwaltendes Vermögen des Betroffenen enthalten und ist mit der Versicherung der Richtigkeit und Vollständigkeit zu versehen. Voraussetzung für die Pflicht zur Einreichung eines Vermögensverzeichnisses ist, dass der Aufgabenkreis „Vermögenssorge“ überhaupt besteht. Ansonsten ist auch ein befreiter Betreuer zur Einreichung des Vermögensverzeichnisses verpflichtet.</a:t>
            </a:r>
          </a:p>
        </p:txBody>
      </p:sp>
    </p:spTree>
    <p:extLst>
      <p:ext uri="{BB962C8B-B14F-4D97-AF65-F5344CB8AC3E}">
        <p14:creationId xmlns:p14="http://schemas.microsoft.com/office/powerpoint/2010/main" val="159225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38828" y="389485"/>
            <a:ext cx="10985326" cy="5632311"/>
          </a:xfrm>
          <a:prstGeom prst="rect">
            <a:avLst/>
          </a:prstGeom>
        </p:spPr>
        <p:txBody>
          <a:bodyPr wrap="square">
            <a:spAutoFit/>
          </a:bodyPr>
          <a:lstStyle/>
          <a:p>
            <a:pPr algn="ctr"/>
            <a:r>
              <a:rPr lang="de-DE" sz="2400" b="1" u="sng" dirty="0">
                <a:latin typeface="Arial Narrow" panose="020B0606020202030204" pitchFamily="34" charset="0"/>
              </a:rPr>
              <a:t>Jährliche Rechnungslegung/Jahresbericht (</a:t>
            </a:r>
            <a:r>
              <a:rPr lang="de-DE" sz="2400" b="1" u="sng" dirty="0">
                <a:solidFill>
                  <a:srgbClr val="FF0000"/>
                </a:solidFill>
                <a:latin typeface="Arial Narrow" panose="020B0606020202030204" pitchFamily="34" charset="0"/>
              </a:rPr>
              <a:t>§</a:t>
            </a:r>
            <a:r>
              <a:rPr lang="de-DE" sz="2400" b="1" u="sng" dirty="0">
                <a:latin typeface="Arial Narrow" panose="020B0606020202030204" pitchFamily="34" charset="0"/>
              </a:rPr>
              <a:t> </a:t>
            </a:r>
            <a:r>
              <a:rPr lang="de-DE" sz="2400" b="1" u="sng" dirty="0">
                <a:solidFill>
                  <a:srgbClr val="FF0000"/>
                </a:solidFill>
                <a:latin typeface="Arial Narrow" panose="020B0606020202030204" pitchFamily="34" charset="0"/>
              </a:rPr>
              <a:t>1863-1865/1873 BGB)</a:t>
            </a:r>
          </a:p>
          <a:p>
            <a:pPr algn="ctr"/>
            <a:endParaRPr lang="de-DE" sz="2400" b="1" u="sng" dirty="0">
              <a:solidFill>
                <a:srgbClr val="32435F"/>
              </a:solidFill>
              <a:latin typeface="Arial Narrow" panose="020B0606020202030204" pitchFamily="34" charset="0"/>
            </a:endParaRPr>
          </a:p>
          <a:p>
            <a:r>
              <a:rPr lang="de-DE" sz="2400" b="1" dirty="0">
                <a:solidFill>
                  <a:srgbClr val="000000"/>
                </a:solidFill>
                <a:latin typeface="Arial Narrow" panose="020B0606020202030204" pitchFamily="34" charset="0"/>
              </a:rPr>
              <a:t>Alle Betreuer haben die Pflicht, mindestens jährlich über die persönlichen Verhältnisse des Betroffenen zu berichten. Diese Pflicht ergibt sich aus §§ 1859 Abs. 1, 1863 Abs. 1,3,4, 1864 BGB. Darin muss der </a:t>
            </a:r>
            <a:r>
              <a:rPr lang="de-DE" sz="2400" b="1" dirty="0">
                <a:latin typeface="Arial Narrow" panose="020B0606020202030204" pitchFamily="34" charset="0"/>
              </a:rPr>
              <a:t>Betreuer auch angeben, wie oft er den Betroffenen im Berichtszeitraum gesehen hat. Der Bericht ist grundsätzlich an keine Form gebunden, wird aber meistens schriftlich eingereicht.</a:t>
            </a:r>
          </a:p>
          <a:p>
            <a:r>
              <a:rPr lang="de-DE" sz="2400" b="1" dirty="0">
                <a:latin typeface="Arial Narrow" panose="020B0606020202030204" pitchFamily="34" charset="0"/>
              </a:rPr>
              <a:t>Wenn der Aufgabenkreis „Vermögenssorge“ besteht, ist ebenfalls jährlich die Rechnungslegung beim Betreuungsgericht einzureichen, §§ 1865 Abs. 2, 1873 Abs. 1 und 2 BGB. Die Rechnungslegung hat alle Einnahmen und Ausgaben bezüglich des vom Betreuer verwalteten Vermögens des Betroffenen zu enthalten.</a:t>
            </a:r>
          </a:p>
          <a:p>
            <a:r>
              <a:rPr lang="de-DE" sz="2400" b="1" dirty="0">
                <a:latin typeface="Arial Narrow" panose="020B0606020202030204" pitchFamily="34" charset="0"/>
              </a:rPr>
              <a:t>Die Zu- und Abgänge sind übersichtlich darzustellen (z.B. Kontoauszug) und ggf. hat der Betreuer zu berichten, warum es etwa zu einer erheblichen Vermögensreduzierung kam. Außerdem sind der Rechnungslegung entsprechende Belege (z.B. Quittungen, Rechnungen) beizufügen, sofern diese üblicherweise erteilt werden.</a:t>
            </a:r>
          </a:p>
        </p:txBody>
      </p:sp>
    </p:spTree>
    <p:extLst>
      <p:ext uri="{BB962C8B-B14F-4D97-AF65-F5344CB8AC3E}">
        <p14:creationId xmlns:p14="http://schemas.microsoft.com/office/powerpoint/2010/main" val="2159278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38619" y="731998"/>
            <a:ext cx="11110587" cy="4832092"/>
          </a:xfrm>
          <a:prstGeom prst="rect">
            <a:avLst/>
          </a:prstGeom>
        </p:spPr>
        <p:txBody>
          <a:bodyPr wrap="square">
            <a:spAutoFit/>
          </a:bodyPr>
          <a:lstStyle/>
          <a:p>
            <a:pPr algn="ctr"/>
            <a:r>
              <a:rPr lang="de-DE" sz="2800" b="1" u="sng" dirty="0">
                <a:latin typeface="Arial Narrow" panose="020B0606020202030204" pitchFamily="34" charset="0"/>
              </a:rPr>
              <a:t>Jährliche Rechnungslegung (</a:t>
            </a:r>
            <a:r>
              <a:rPr lang="de-DE" sz="2800" b="1" u="sng" dirty="0">
                <a:solidFill>
                  <a:srgbClr val="FF0000"/>
                </a:solidFill>
                <a:latin typeface="Arial Narrow" panose="020B0606020202030204" pitchFamily="34" charset="0"/>
              </a:rPr>
              <a:t>§1863 Abs. 2  BGB</a:t>
            </a:r>
            <a:r>
              <a:rPr lang="de-DE" sz="2800" b="1" u="sng" dirty="0">
                <a:latin typeface="Arial Narrow" panose="020B0606020202030204" pitchFamily="34" charset="0"/>
              </a:rPr>
              <a:t>)</a:t>
            </a:r>
          </a:p>
          <a:p>
            <a:endParaRPr lang="de-DE" sz="2800" b="1" dirty="0">
              <a:latin typeface="Arial Narrow" panose="020B0606020202030204" pitchFamily="34" charset="0"/>
            </a:endParaRPr>
          </a:p>
          <a:p>
            <a:r>
              <a:rPr lang="de-DE" sz="2800" b="1" dirty="0">
                <a:latin typeface="Arial Narrow" panose="020B0606020202030204" pitchFamily="34" charset="0"/>
              </a:rPr>
              <a:t>Von der Pflicht zur periodischen Rechnungslegung sind die sog. „befreiten Betreuer“ ausgenommen § 1859 Abs. 1 S. 2BGB.</a:t>
            </a:r>
          </a:p>
          <a:p>
            <a:r>
              <a:rPr lang="de-DE" sz="2800" b="1" dirty="0">
                <a:latin typeface="Arial Narrow" panose="020B0606020202030204" pitchFamily="34" charset="0"/>
              </a:rPr>
              <a:t>Die Befreiung bewirkt bezüglich der periodischen Rechnungslegung, dass diese jährlich in Form einer Vermögensübersicht zu erteilen ist. Das Betreuungsgericht kann diesen Zeitraum bis auf fünf Jahre ausweiten. Außerdem muss der befreite Betreuer den </a:t>
            </a:r>
            <a:r>
              <a:rPr lang="de-DE" sz="2800" b="1" dirty="0">
                <a:solidFill>
                  <a:srgbClr val="FF0000"/>
                </a:solidFill>
                <a:latin typeface="Arial Narrow" panose="020B0606020202030204" pitchFamily="34" charset="0"/>
              </a:rPr>
              <a:t>§ 1865 BGB </a:t>
            </a:r>
            <a:r>
              <a:rPr lang="de-DE" sz="2800" b="1" dirty="0">
                <a:latin typeface="Arial Narrow" panose="020B0606020202030204" pitchFamily="34" charset="0"/>
              </a:rPr>
              <a:t>nicht beachten, welcher den Inhalt der Rechnungslegung vorschreibt.</a:t>
            </a:r>
          </a:p>
          <a:p>
            <a:r>
              <a:rPr lang="de-DE" sz="2800" b="1" dirty="0">
                <a:latin typeface="Arial Narrow" panose="020B0606020202030204" pitchFamily="34" charset="0"/>
              </a:rPr>
              <a:t>Der befreite Betreuer muss lediglich den Bestand des verwalteten Vermögens in einer Übersicht darstellen. </a:t>
            </a:r>
          </a:p>
        </p:txBody>
      </p:sp>
    </p:spTree>
    <p:extLst>
      <p:ext uri="{BB962C8B-B14F-4D97-AF65-F5344CB8AC3E}">
        <p14:creationId xmlns:p14="http://schemas.microsoft.com/office/powerpoint/2010/main" val="2068996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601251" y="756521"/>
            <a:ext cx="10734804" cy="5262979"/>
          </a:xfrm>
          <a:prstGeom prst="rect">
            <a:avLst/>
          </a:prstGeom>
        </p:spPr>
        <p:txBody>
          <a:bodyPr wrap="square">
            <a:spAutoFit/>
          </a:bodyPr>
          <a:lstStyle/>
          <a:p>
            <a:pPr algn="ctr"/>
            <a:r>
              <a:rPr lang="de-DE" sz="2400" b="1" u="sng" dirty="0">
                <a:latin typeface="Arial Narrow" panose="020B0606020202030204" pitchFamily="34" charset="0"/>
              </a:rPr>
              <a:t>Schlussrechnungslegung </a:t>
            </a:r>
            <a:r>
              <a:rPr lang="de-DE" sz="2400" b="1" u="sng" dirty="0">
                <a:solidFill>
                  <a:srgbClr val="FF0000"/>
                </a:solidFill>
                <a:latin typeface="Arial Narrow" panose="020B0606020202030204" pitchFamily="34" charset="0"/>
              </a:rPr>
              <a:t>§1872 BGB</a:t>
            </a:r>
            <a:endParaRPr lang="de-DE" sz="2400" b="1" u="sng" dirty="0">
              <a:latin typeface="Arial Narrow" panose="020B0606020202030204" pitchFamily="34" charset="0"/>
            </a:endParaRPr>
          </a:p>
          <a:p>
            <a:r>
              <a:rPr lang="de-DE" sz="2400" b="1" dirty="0">
                <a:latin typeface="Arial Narrow" panose="020B0606020202030204" pitchFamily="34" charset="0"/>
              </a:rPr>
              <a:t>Wird die Betreuung aufgehoben oder wird ein Betreuer entlassen, hat dieser über den gesamten Zeitraum der Betreuung Rechnung zu legen, sofern der Aufgabenkreis „Vermögenssorge“ angeordnet war. Der Betreuer kann sich auf die letzte Jahresrechnungslegung berufen, wenn er nicht zu den befreiten Betreuern gehört. Dann reicht es aus, wenn die Schlussrechnung den Zeitraum der letzten</a:t>
            </a:r>
          </a:p>
          <a:p>
            <a:r>
              <a:rPr lang="de-DE" sz="2400" b="1" dirty="0">
                <a:latin typeface="Arial Narrow" panose="020B0606020202030204" pitchFamily="34" charset="0"/>
              </a:rPr>
              <a:t>Rechnungslegung bis zum Ende der Betreuer bzw. der Entlassung des Betreuers umfasst. Adressat der Schlussrechnungslegung ist jedoch der Betroffene selbst. Das Betreuungsgericht überprüft gem. § 1866 BGB lediglich, ob die Schlussrechnungslegung formal den Anforderungen genügt und teilt dieses Ergebnis dann dem Betroffenen mit. Ist der Betroffene verstorben oder endet die Betreuung durch Aufhebung sind der Betreute oder die Rechtsnachfolger (Erben) Adressaten der Schlussrechnungslegung (nur auf deren Verlangen). </a:t>
            </a:r>
          </a:p>
          <a:p>
            <a:r>
              <a:rPr lang="de-DE" sz="2400" b="1" dirty="0">
                <a:latin typeface="Arial Narrow" panose="020B0606020202030204" pitchFamily="34" charset="0"/>
              </a:rPr>
              <a:t> </a:t>
            </a:r>
          </a:p>
        </p:txBody>
      </p:sp>
    </p:spTree>
    <p:extLst>
      <p:ext uri="{BB962C8B-B14F-4D97-AF65-F5344CB8AC3E}">
        <p14:creationId xmlns:p14="http://schemas.microsoft.com/office/powerpoint/2010/main" val="737312462"/>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602</Words>
  <Application>Microsoft Office PowerPoint</Application>
  <PresentationFormat>Breitbild</PresentationFormat>
  <Paragraphs>29</Paragraphs>
  <Slides>8</Slides>
  <Notes>0</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5" baseType="lpstr">
      <vt:lpstr>Arial</vt:lpstr>
      <vt:lpstr>Arial Narrow</vt:lpstr>
      <vt:lpstr>Century Gothic</vt:lpstr>
      <vt:lpstr>Wingdings</vt:lpstr>
      <vt:lpstr>Wingdings 3</vt:lpstr>
      <vt:lpstr>Segment</vt:lpstr>
      <vt:lpstr>Dokument</vt:lpstr>
      <vt:lpstr>Rechnungslegung und Berichte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Rechnungslegung und Berichte</dc:title>
  <dc:creator>Neuendorf-Schulz, Simone</dc:creator>
  <cp:lastModifiedBy>Neuendorf-Schulz, Simone</cp:lastModifiedBy>
  <cp:revision>1</cp:revision>
  <dcterms:created xsi:type="dcterms:W3CDTF">2024-12-05T07:36:31Z</dcterms:created>
  <dcterms:modified xsi:type="dcterms:W3CDTF">2024-12-05T07:38:42Z</dcterms:modified>
</cp:coreProperties>
</file>