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57" d="100"/>
          <a:sy n="57" d="100"/>
        </p:scale>
        <p:origin x="9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60435-AB92-4300-950C-7657428C1CB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A9CA156-22D8-4130-B7AC-CE629B7ED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4A35BCD-4040-4FE7-8A1D-256816E0618E}"/>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33E98704-E9CB-425F-8B70-26BE14E56F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0E1B85-4801-4838-92A8-5D1DEC01320F}"/>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192666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A6BE0-C6AD-412D-8D70-BC611604C02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412B678-BC86-49F1-9C03-C20131C0DB9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760D7D-C326-4D42-BAA4-A17111D07A62}"/>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F7734A87-2410-4E46-B688-A4AD6E573C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9A4E0D-0805-42ED-85FD-1D3398FD149A}"/>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386663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601146D-82D3-4861-8B9C-DF9D34ACCE7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98F7B71-9E14-46AA-BC4B-004D1749943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8B70B9-22D5-45CE-9B96-A3CE50732481}"/>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7FA8D719-376C-4C0F-9850-57774AF039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70C51A-CA27-4B30-97E6-E6D2D4B07D1B}"/>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320039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B5D9E-CB22-4AC3-857B-759695200F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C9A7710-9E52-4524-BD40-94A68E22BA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62C3B2-33F4-44BF-88EE-7AB69A06899D}"/>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DE43B049-E6A7-4BC5-A175-8B4F69E83BF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5DF0D0-2643-4601-914D-92C3869AAD97}"/>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74419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2AEDF-16B9-4ABD-B77D-249C4D5A54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F79FDC6-FAA0-4FE3-A182-9C2113F09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817890-856A-4C0C-9BE3-B6D2DBCAB66F}"/>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606F3A5C-5231-4F0E-8AA0-8BCE28C029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2667F2-68EA-4707-9157-F615B571D581}"/>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401008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020EA-7E5D-45DD-B760-036ADBE802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F7757D1-B632-4C44-9DAA-3BA766767D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AD15E29-D494-4E6E-AE10-1FADD65FE4E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B1DFCFD-5BB5-41B8-B3F7-3841B5F2C0AF}"/>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6" name="Fußzeilenplatzhalter 5">
            <a:extLst>
              <a:ext uri="{FF2B5EF4-FFF2-40B4-BE49-F238E27FC236}">
                <a16:creationId xmlns:a16="http://schemas.microsoft.com/office/drawing/2014/main" id="{A24B619C-6027-47F3-8A0A-984A346E9EA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3A76AD-2EB5-4D12-B412-C4799A64368D}"/>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372145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4386E-42A1-49B9-A4CD-BB48E2D633A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B26435C-B8F6-454E-BA05-B25A58619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54A277-62D9-4CA4-8863-46F88CCAED5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400CCE-555F-47A0-8201-BCD88104F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97D9AAB-EAE8-495F-9B64-5AF96B79036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D289DB-1550-42DC-8A5B-89E84E4EEAFA}"/>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8" name="Fußzeilenplatzhalter 7">
            <a:extLst>
              <a:ext uri="{FF2B5EF4-FFF2-40B4-BE49-F238E27FC236}">
                <a16:creationId xmlns:a16="http://schemas.microsoft.com/office/drawing/2014/main" id="{F15B4FC0-93F2-4487-BDCC-7A96A180BEC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87B41F7-6A23-4C81-84EB-F54939030F53}"/>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282337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9CB96-D506-4EE4-876D-AE5A6FC6AE9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7F65254-CBC0-42B4-9F90-E1FFC58CBC30}"/>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4" name="Fußzeilenplatzhalter 3">
            <a:extLst>
              <a:ext uri="{FF2B5EF4-FFF2-40B4-BE49-F238E27FC236}">
                <a16:creationId xmlns:a16="http://schemas.microsoft.com/office/drawing/2014/main" id="{FBA2B068-483E-4B9A-8F0E-A509E28EB2C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2B3D959-4E7E-4E27-A3CE-B8864E67F04F}"/>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9923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92B376-96D4-4383-8C9C-74E2D675350B}"/>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3" name="Fußzeilenplatzhalter 2">
            <a:extLst>
              <a:ext uri="{FF2B5EF4-FFF2-40B4-BE49-F238E27FC236}">
                <a16:creationId xmlns:a16="http://schemas.microsoft.com/office/drawing/2014/main" id="{F0C90E38-79AF-4E7E-94E1-0F2B9DBC53A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577F2CE-4954-4D53-ACAC-061C732EFBEE}"/>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246338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C48E8-39EA-4049-ADC1-8095F925DE8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EE2152-D703-46D4-B5C0-69893A692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3AE8C9B-CCE5-41BC-93DE-C23F4B263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2E94BC0-9DB8-4636-8376-F594838CA71B}"/>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6" name="Fußzeilenplatzhalter 5">
            <a:extLst>
              <a:ext uri="{FF2B5EF4-FFF2-40B4-BE49-F238E27FC236}">
                <a16:creationId xmlns:a16="http://schemas.microsoft.com/office/drawing/2014/main" id="{DDB49440-2AF8-4E3B-A5B0-71DB9924ED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B2B499-13DD-415A-A9A9-BF6F10261662}"/>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26507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6445E-46B0-45B8-A597-60321ADA56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C0461D1-F903-4704-867A-B419FA8B4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A5DDCE2-0E34-493D-A3A5-C7E66A96D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A03E52-065A-489A-B571-C8166A7919C6}"/>
              </a:ext>
            </a:extLst>
          </p:cNvPr>
          <p:cNvSpPr>
            <a:spLocks noGrp="1"/>
          </p:cNvSpPr>
          <p:nvPr>
            <p:ph type="dt" sz="half" idx="10"/>
          </p:nvPr>
        </p:nvSpPr>
        <p:spPr/>
        <p:txBody>
          <a:bodyPr/>
          <a:lstStyle/>
          <a:p>
            <a:fld id="{E1A7223E-3C4D-458A-AD4F-29FF6396410F}" type="datetimeFigureOut">
              <a:rPr lang="de-DE" smtClean="0"/>
              <a:t>13.05.2025</a:t>
            </a:fld>
            <a:endParaRPr lang="de-DE"/>
          </a:p>
        </p:txBody>
      </p:sp>
      <p:sp>
        <p:nvSpPr>
          <p:cNvPr id="6" name="Fußzeilenplatzhalter 5">
            <a:extLst>
              <a:ext uri="{FF2B5EF4-FFF2-40B4-BE49-F238E27FC236}">
                <a16:creationId xmlns:a16="http://schemas.microsoft.com/office/drawing/2014/main" id="{30D67914-754F-4BE9-89EF-865FA3D2EB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7B775B-57A1-4870-B55F-1F1B16E77A7F}"/>
              </a:ext>
            </a:extLst>
          </p:cNvPr>
          <p:cNvSpPr>
            <a:spLocks noGrp="1"/>
          </p:cNvSpPr>
          <p:nvPr>
            <p:ph type="sldNum" sz="quarter" idx="12"/>
          </p:nvPr>
        </p:nvSpPr>
        <p:spPr/>
        <p:txBody>
          <a:bodyPr/>
          <a:lstStyle/>
          <a:p>
            <a:fld id="{4F6A3D21-C1C1-4025-99AF-25B9CCBB2AE0}" type="slidenum">
              <a:rPr lang="de-DE" smtClean="0"/>
              <a:t>‹Nr.›</a:t>
            </a:fld>
            <a:endParaRPr lang="de-DE"/>
          </a:p>
        </p:txBody>
      </p:sp>
    </p:spTree>
    <p:extLst>
      <p:ext uri="{BB962C8B-B14F-4D97-AF65-F5344CB8AC3E}">
        <p14:creationId xmlns:p14="http://schemas.microsoft.com/office/powerpoint/2010/main" val="39959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7B896AF-E6FB-4D7B-B88B-32BC56BBE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6813EBC-DF92-4CC3-B535-41250CC3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684125-4703-4806-A7F0-09A3E0D6C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7223E-3C4D-458A-AD4F-29FF6396410F}" type="datetimeFigureOut">
              <a:rPr lang="de-DE" smtClean="0"/>
              <a:t>13.05.2025</a:t>
            </a:fld>
            <a:endParaRPr lang="de-DE"/>
          </a:p>
        </p:txBody>
      </p:sp>
      <p:sp>
        <p:nvSpPr>
          <p:cNvPr id="5" name="Fußzeilenplatzhalter 4">
            <a:extLst>
              <a:ext uri="{FF2B5EF4-FFF2-40B4-BE49-F238E27FC236}">
                <a16:creationId xmlns:a16="http://schemas.microsoft.com/office/drawing/2014/main" id="{96D8A3DC-5769-4D70-A3A1-24AFC3AB6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300B72C-6055-41F4-B90C-E59EC36DC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A3D21-C1C1-4025-99AF-25B9CCBB2AE0}" type="slidenum">
              <a:rPr lang="de-DE" smtClean="0"/>
              <a:t>‹Nr.›</a:t>
            </a:fld>
            <a:endParaRPr lang="de-DE"/>
          </a:p>
        </p:txBody>
      </p:sp>
    </p:spTree>
    <p:extLst>
      <p:ext uri="{BB962C8B-B14F-4D97-AF65-F5344CB8AC3E}">
        <p14:creationId xmlns:p14="http://schemas.microsoft.com/office/powerpoint/2010/main" val="289679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nhaltsplatzhalter 3" descr="Ein Bild, das Screenshot enthält.&#10;&#10;Automatisch generierte Beschreibung">
            <a:extLst>
              <a:ext uri="{FF2B5EF4-FFF2-40B4-BE49-F238E27FC236}">
                <a16:creationId xmlns:a16="http://schemas.microsoft.com/office/drawing/2014/main" id="{B8D9050C-641A-4DB5-8786-380BB60283BD}"/>
              </a:ext>
            </a:extLst>
          </p:cNvPr>
          <p:cNvPicPr>
            <a:picLocks noGrp="1" noChangeAspect="1"/>
          </p:cNvPicPr>
          <p:nvPr>
            <p:ph idx="1"/>
          </p:nvPr>
        </p:nvPicPr>
        <p:blipFill rotWithShape="1">
          <a:blip r:embed="rId2"/>
          <a:srcRect t="25000"/>
          <a:stretch/>
        </p:blipFill>
        <p:spPr>
          <a:xfrm>
            <a:off x="26654"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18227E4-2F7A-42B1-AFDA-088847070D5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Grundbuch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998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1BE55-F953-4944-A1A0-77871181042D}"/>
              </a:ext>
            </a:extLst>
          </p:cNvPr>
          <p:cNvSpPr>
            <a:spLocks noGrp="1"/>
          </p:cNvSpPr>
          <p:nvPr>
            <p:ph type="title"/>
          </p:nvPr>
        </p:nvSpPr>
        <p:spPr/>
        <p:txBody>
          <a:bodyPr/>
          <a:lstStyle/>
          <a:p>
            <a:r>
              <a:rPr lang="de-DE" dirty="0"/>
              <a:t>Entstehung dinglicher Rechte</a:t>
            </a:r>
          </a:p>
        </p:txBody>
      </p:sp>
      <p:sp>
        <p:nvSpPr>
          <p:cNvPr id="3" name="Inhaltsplatzhalter 2">
            <a:extLst>
              <a:ext uri="{FF2B5EF4-FFF2-40B4-BE49-F238E27FC236}">
                <a16:creationId xmlns:a16="http://schemas.microsoft.com/office/drawing/2014/main" id="{15ABB00B-3A21-496B-AE3D-4D41F1842794}"/>
              </a:ext>
            </a:extLst>
          </p:cNvPr>
          <p:cNvSpPr>
            <a:spLocks noGrp="1"/>
          </p:cNvSpPr>
          <p:nvPr>
            <p:ph idx="1"/>
          </p:nvPr>
        </p:nvSpPr>
        <p:spPr/>
        <p:txBody>
          <a:bodyPr/>
          <a:lstStyle/>
          <a:p>
            <a:r>
              <a:rPr lang="de-DE" dirty="0"/>
              <a:t>Soll ein Grundstück  verkauft, so müssen sich Käufer und Verkäufer vor einem Notar über den Verkauf einigen. Diese Einigung nennt man Auflassung. Aber erst durch die Eintragung wird man Eigentümer.</a:t>
            </a:r>
          </a:p>
          <a:p>
            <a:r>
              <a:rPr lang="de-DE" dirty="0"/>
              <a:t>Geregelt ist das im § 925 BGB (Auflassung)</a:t>
            </a:r>
          </a:p>
          <a:p>
            <a:r>
              <a:rPr lang="de-DE" dirty="0"/>
              <a:t>Die Auflassung muss bei gleichzeitiger Anwesenheit (Vertretung möglich), vor einem Notar erklärt werden.</a:t>
            </a:r>
          </a:p>
          <a:p>
            <a:endParaRPr lang="de-DE" dirty="0"/>
          </a:p>
          <a:p>
            <a:r>
              <a:rPr lang="de-DE" dirty="0"/>
              <a:t>Wichtig ist der § 873 BGB (Einigung und Eintragung)</a:t>
            </a:r>
          </a:p>
          <a:p>
            <a:endParaRPr lang="de-DE" dirty="0"/>
          </a:p>
          <a:p>
            <a:endParaRPr lang="de-DE" dirty="0"/>
          </a:p>
        </p:txBody>
      </p:sp>
    </p:spTree>
    <p:extLst>
      <p:ext uri="{BB962C8B-B14F-4D97-AF65-F5344CB8AC3E}">
        <p14:creationId xmlns:p14="http://schemas.microsoft.com/office/powerpoint/2010/main" val="364790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82C898ED-C945-4AF1-8167-B3D859032C00}"/>
              </a:ext>
            </a:extLst>
          </p:cNvPr>
          <p:cNvPicPr>
            <a:picLocks noGrp="1" noChangeAspect="1"/>
          </p:cNvPicPr>
          <p:nvPr>
            <p:ph idx="1"/>
          </p:nvPr>
        </p:nvPicPr>
        <p:blipFill rotWithShape="1">
          <a:blip r:embed="rId2"/>
          <a:srcRect t="10051" b="14949"/>
          <a:stretch/>
        </p:blipFill>
        <p:spPr>
          <a:xfrm>
            <a:off x="20" y="10"/>
            <a:ext cx="12191980" cy="6857990"/>
          </a:xfrm>
          <a:prstGeom prst="rect">
            <a:avLst/>
          </a:prstGeom>
        </p:spPr>
      </p:pic>
    </p:spTree>
    <p:extLst>
      <p:ext uri="{BB962C8B-B14F-4D97-AF65-F5344CB8AC3E}">
        <p14:creationId xmlns:p14="http://schemas.microsoft.com/office/powerpoint/2010/main" val="310089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0EE3749D-3BE3-4556-9AC0-F9BD7D766315}"/>
              </a:ext>
            </a:extLst>
          </p:cNvPr>
          <p:cNvPicPr>
            <a:picLocks noGrp="1" noChangeAspect="1"/>
          </p:cNvPicPr>
          <p:nvPr>
            <p:ph idx="1"/>
          </p:nvPr>
        </p:nvPicPr>
        <p:blipFill rotWithShape="1">
          <a:blip r:embed="rId2"/>
          <a:srcRect t="34528" r="-1" b="27156"/>
          <a:stretch/>
        </p:blipFill>
        <p:spPr>
          <a:xfrm>
            <a:off x="643467" y="643467"/>
            <a:ext cx="10905066" cy="5571066"/>
          </a:xfrm>
          <a:prstGeom prst="rect">
            <a:avLst/>
          </a:prstGeom>
        </p:spPr>
      </p:pic>
    </p:spTree>
    <p:extLst>
      <p:ext uri="{BB962C8B-B14F-4D97-AF65-F5344CB8AC3E}">
        <p14:creationId xmlns:p14="http://schemas.microsoft.com/office/powerpoint/2010/main" val="246269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971EBA17-658B-44B8-8ABD-AF90A56F0651}"/>
              </a:ext>
            </a:extLst>
          </p:cNvPr>
          <p:cNvPicPr>
            <a:picLocks noGrp="1" noChangeAspect="1"/>
          </p:cNvPicPr>
          <p:nvPr>
            <p:ph idx="1"/>
          </p:nvPr>
        </p:nvPicPr>
        <p:blipFill rotWithShape="1">
          <a:blip r:embed="rId2"/>
          <a:srcRect t="40374" b="17439"/>
          <a:stretch/>
        </p:blipFill>
        <p:spPr>
          <a:xfrm>
            <a:off x="20" y="10"/>
            <a:ext cx="12191980" cy="6857990"/>
          </a:xfrm>
          <a:prstGeom prst="rect">
            <a:avLst/>
          </a:prstGeom>
        </p:spPr>
      </p:pic>
    </p:spTree>
    <p:extLst>
      <p:ext uri="{BB962C8B-B14F-4D97-AF65-F5344CB8AC3E}">
        <p14:creationId xmlns:p14="http://schemas.microsoft.com/office/powerpoint/2010/main" val="218853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6C8A6-A5A9-4D8A-8365-B61F7635EC50}"/>
              </a:ext>
            </a:extLst>
          </p:cNvPr>
          <p:cNvSpPr>
            <a:spLocks noGrp="1"/>
          </p:cNvSpPr>
          <p:nvPr>
            <p:ph type="title"/>
          </p:nvPr>
        </p:nvSpPr>
        <p:spPr/>
        <p:txBody>
          <a:bodyPr/>
          <a:lstStyle/>
          <a:p>
            <a:r>
              <a:rPr lang="de-DE" dirty="0"/>
              <a:t>Geschichte des Grundbuchs</a:t>
            </a:r>
          </a:p>
        </p:txBody>
      </p:sp>
      <p:sp>
        <p:nvSpPr>
          <p:cNvPr id="3" name="Inhaltsplatzhalter 2">
            <a:extLst>
              <a:ext uri="{FF2B5EF4-FFF2-40B4-BE49-F238E27FC236}">
                <a16:creationId xmlns:a16="http://schemas.microsoft.com/office/drawing/2014/main" id="{2BC96FF4-730E-40A3-B6A7-4CAC75165E19}"/>
              </a:ext>
            </a:extLst>
          </p:cNvPr>
          <p:cNvSpPr>
            <a:spLocks noGrp="1"/>
          </p:cNvSpPr>
          <p:nvPr>
            <p:ph idx="1"/>
          </p:nvPr>
        </p:nvSpPr>
        <p:spPr/>
        <p:txBody>
          <a:bodyPr>
            <a:normAutofit/>
          </a:bodyPr>
          <a:lstStyle/>
          <a:p>
            <a:r>
              <a:rPr lang="de-DE"/>
              <a:t>1872 </a:t>
            </a:r>
            <a:r>
              <a:rPr lang="de-DE" dirty="0"/>
              <a:t>Einführung der preußischen Grundbuchordnung</a:t>
            </a:r>
          </a:p>
          <a:p>
            <a:r>
              <a:rPr lang="de-DE" dirty="0"/>
              <a:t>- erste Grundbücher waren </a:t>
            </a:r>
            <a:r>
              <a:rPr lang="de-DE" dirty="0">
                <a:solidFill>
                  <a:srgbClr val="FF0000"/>
                </a:solidFill>
              </a:rPr>
              <a:t>Folianten</a:t>
            </a:r>
            <a:r>
              <a:rPr lang="de-DE" dirty="0"/>
              <a:t>. Hier wurde noch mit Tinte und Federkiel eingetragen.</a:t>
            </a:r>
          </a:p>
          <a:p>
            <a:r>
              <a:rPr lang="de-DE" dirty="0"/>
              <a:t>-später erfolgte die Eintragung mit großen Schreibmaschinen. Der Foliant erhielt eine Bandnummer und war unterteilt in mehrere Grundbuchblätter. Jedes Grundbuchblatt bestand aus der Aufschrift, dem Bestandsverzeichnis, Abteilung I, II, III. Dies ist bis heute so geblieben.</a:t>
            </a:r>
          </a:p>
          <a:p>
            <a:r>
              <a:rPr lang="de-DE" dirty="0"/>
              <a:t> Später wurde zur Vereinfachung das Lose-Blatt-Form Grundbuch eingeführt</a:t>
            </a:r>
          </a:p>
        </p:txBody>
      </p:sp>
    </p:spTree>
    <p:extLst>
      <p:ext uri="{BB962C8B-B14F-4D97-AF65-F5344CB8AC3E}">
        <p14:creationId xmlns:p14="http://schemas.microsoft.com/office/powerpoint/2010/main" val="257552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3433E-3700-484E-AD99-DEE5EA96C1C7}"/>
              </a:ext>
            </a:extLst>
          </p:cNvPr>
          <p:cNvSpPr>
            <a:spLocks noGrp="1"/>
          </p:cNvSpPr>
          <p:nvPr>
            <p:ph type="title"/>
          </p:nvPr>
        </p:nvSpPr>
        <p:spPr/>
        <p:txBody>
          <a:bodyPr/>
          <a:lstStyle/>
          <a:p>
            <a:r>
              <a:rPr lang="de-DE" dirty="0"/>
              <a:t>Geschichte des Grundbuchs</a:t>
            </a:r>
          </a:p>
        </p:txBody>
      </p:sp>
      <p:sp>
        <p:nvSpPr>
          <p:cNvPr id="3" name="Inhaltsplatzhalter 2">
            <a:extLst>
              <a:ext uri="{FF2B5EF4-FFF2-40B4-BE49-F238E27FC236}">
                <a16:creationId xmlns:a16="http://schemas.microsoft.com/office/drawing/2014/main" id="{130F3842-6E67-47FD-A2E5-373EBABD3C12}"/>
              </a:ext>
            </a:extLst>
          </p:cNvPr>
          <p:cNvSpPr>
            <a:spLocks noGrp="1"/>
          </p:cNvSpPr>
          <p:nvPr>
            <p:ph idx="1"/>
          </p:nvPr>
        </p:nvSpPr>
        <p:spPr/>
        <p:txBody>
          <a:bodyPr/>
          <a:lstStyle/>
          <a:p>
            <a:r>
              <a:rPr lang="de-DE" dirty="0"/>
              <a:t>1993 Einführung des elektronischen Grundbuchs</a:t>
            </a:r>
          </a:p>
          <a:p>
            <a:r>
              <a:rPr lang="de-DE" dirty="0"/>
              <a:t>-sämtliche Grundbuchblätter mussten eingescannt werden</a:t>
            </a:r>
          </a:p>
          <a:p>
            <a:r>
              <a:rPr lang="de-DE" dirty="0"/>
              <a:t>Siehe § 62 GBV</a:t>
            </a:r>
          </a:p>
          <a:p>
            <a:r>
              <a:rPr lang="de-DE" dirty="0"/>
              <a:t>Zu jedem Grundbuchblatt wird eine Grundakte geführt. In der Grundakte werden die Anträge und der Schriftverkehr aufbewahrt. </a:t>
            </a:r>
          </a:p>
          <a:p>
            <a:endParaRPr lang="de-DE" dirty="0"/>
          </a:p>
        </p:txBody>
      </p:sp>
      <p:pic>
        <p:nvPicPr>
          <p:cNvPr id="4" name="Grafik 3">
            <a:extLst>
              <a:ext uri="{FF2B5EF4-FFF2-40B4-BE49-F238E27FC236}">
                <a16:creationId xmlns:a16="http://schemas.microsoft.com/office/drawing/2014/main" id="{A8B5C9AA-2828-4790-BD3F-6248E784E117}"/>
              </a:ext>
            </a:extLst>
          </p:cNvPr>
          <p:cNvPicPr>
            <a:picLocks noChangeAspect="1"/>
          </p:cNvPicPr>
          <p:nvPr/>
        </p:nvPicPr>
        <p:blipFill>
          <a:blip r:embed="rId2"/>
          <a:stretch>
            <a:fillRect/>
          </a:stretch>
        </p:blipFill>
        <p:spPr>
          <a:xfrm>
            <a:off x="0" y="6145471"/>
            <a:ext cx="12192000" cy="45719"/>
          </a:xfrm>
          <a:prstGeom prst="rect">
            <a:avLst/>
          </a:prstGeom>
        </p:spPr>
      </p:pic>
    </p:spTree>
    <p:extLst>
      <p:ext uri="{BB962C8B-B14F-4D97-AF65-F5344CB8AC3E}">
        <p14:creationId xmlns:p14="http://schemas.microsoft.com/office/powerpoint/2010/main" val="327314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AD1FE-777A-419E-890D-01633CA38D04}"/>
              </a:ext>
            </a:extLst>
          </p:cNvPr>
          <p:cNvSpPr>
            <a:spLocks noGrp="1"/>
          </p:cNvSpPr>
          <p:nvPr>
            <p:ph type="title"/>
          </p:nvPr>
        </p:nvSpPr>
        <p:spPr/>
        <p:txBody>
          <a:bodyPr/>
          <a:lstStyle/>
          <a:p>
            <a:r>
              <a:rPr lang="de-DE" dirty="0"/>
              <a:t>Rechtsgrundlage</a:t>
            </a:r>
          </a:p>
        </p:txBody>
      </p:sp>
      <p:sp>
        <p:nvSpPr>
          <p:cNvPr id="3" name="Inhaltsplatzhalter 2">
            <a:extLst>
              <a:ext uri="{FF2B5EF4-FFF2-40B4-BE49-F238E27FC236}">
                <a16:creationId xmlns:a16="http://schemas.microsoft.com/office/drawing/2014/main" id="{3ED9A34C-B94A-4C54-8F54-E8FBCC281901}"/>
              </a:ext>
            </a:extLst>
          </p:cNvPr>
          <p:cNvSpPr>
            <a:spLocks noGrp="1"/>
          </p:cNvSpPr>
          <p:nvPr>
            <p:ph idx="1"/>
          </p:nvPr>
        </p:nvSpPr>
        <p:spPr/>
        <p:txBody>
          <a:bodyPr>
            <a:normAutofit/>
          </a:bodyPr>
          <a:lstStyle/>
          <a:p>
            <a:r>
              <a:rPr lang="de-DE" dirty="0">
                <a:solidFill>
                  <a:srgbClr val="FF0000"/>
                </a:solidFill>
              </a:rPr>
              <a:t>Das Grundbuchrecht ist Teil der freiwilligen Gerichtsbarkeit</a:t>
            </a:r>
          </a:p>
          <a:p>
            <a:r>
              <a:rPr lang="de-DE" b="1" dirty="0"/>
              <a:t>Formelle Recht:</a:t>
            </a:r>
          </a:p>
          <a:p>
            <a:r>
              <a:rPr lang="de-DE" dirty="0"/>
              <a:t>- GBO= Regelt die Einrichtung der Grundbuch</a:t>
            </a:r>
            <a:r>
              <a:rPr lang="de-DE" b="1" i="1" dirty="0"/>
              <a:t>ämter</a:t>
            </a:r>
            <a:r>
              <a:rPr lang="de-DE" dirty="0"/>
              <a:t> und befasst sich mit dem Verfahren das zur Eintragung im Grundbuch führt</a:t>
            </a:r>
          </a:p>
          <a:p>
            <a:r>
              <a:rPr lang="de-DE" dirty="0"/>
              <a:t>Grundbuchverfügung = Rechtsverordnung zur Durchführung der GBO</a:t>
            </a:r>
          </a:p>
          <a:p>
            <a:pPr marL="0" indent="0">
              <a:buNone/>
            </a:pPr>
            <a:r>
              <a:rPr lang="de-DE" dirty="0"/>
              <a:t>    Enthält Bestimmungen für die Führung des Grundbuch</a:t>
            </a:r>
          </a:p>
          <a:p>
            <a:pPr marL="0" indent="0">
              <a:buNone/>
            </a:pPr>
            <a:r>
              <a:rPr lang="de-DE" dirty="0"/>
              <a:t>    Allgemeine Verfügung über die geschäftliche Behandlung in   Grundbuchsachen</a:t>
            </a:r>
          </a:p>
          <a:p>
            <a:pPr marL="0" indent="0">
              <a:buNone/>
            </a:pPr>
            <a:r>
              <a:rPr lang="de-DE" dirty="0" err="1"/>
              <a:t>AktO</a:t>
            </a:r>
            <a:r>
              <a:rPr lang="de-DE" dirty="0"/>
              <a:t>, ZVG, InsO, ZPO, </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54744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61B99-F20D-4644-88B6-71E196DCE5A3}"/>
              </a:ext>
            </a:extLst>
          </p:cNvPr>
          <p:cNvSpPr>
            <a:spLocks noGrp="1"/>
          </p:cNvSpPr>
          <p:nvPr>
            <p:ph type="title"/>
          </p:nvPr>
        </p:nvSpPr>
        <p:spPr/>
        <p:txBody>
          <a:bodyPr/>
          <a:lstStyle/>
          <a:p>
            <a:r>
              <a:rPr lang="de-DE" dirty="0"/>
              <a:t>Rechtsgrundlagen</a:t>
            </a:r>
          </a:p>
        </p:txBody>
      </p:sp>
      <p:sp>
        <p:nvSpPr>
          <p:cNvPr id="3" name="Inhaltsplatzhalter 2">
            <a:extLst>
              <a:ext uri="{FF2B5EF4-FFF2-40B4-BE49-F238E27FC236}">
                <a16:creationId xmlns:a16="http://schemas.microsoft.com/office/drawing/2014/main" id="{CE1CBBC9-9064-4186-BA28-1CCAAEB0942C}"/>
              </a:ext>
            </a:extLst>
          </p:cNvPr>
          <p:cNvSpPr>
            <a:spLocks noGrp="1"/>
          </p:cNvSpPr>
          <p:nvPr>
            <p:ph idx="1"/>
          </p:nvPr>
        </p:nvSpPr>
        <p:spPr/>
        <p:txBody>
          <a:bodyPr/>
          <a:lstStyle/>
          <a:p>
            <a:r>
              <a:rPr lang="de-DE" b="1" dirty="0"/>
              <a:t>Materielle Recht:</a:t>
            </a:r>
          </a:p>
          <a:p>
            <a:r>
              <a:rPr lang="de-DE" dirty="0"/>
              <a:t>Vorwiegend im BGB</a:t>
            </a:r>
          </a:p>
          <a:p>
            <a:r>
              <a:rPr lang="de-DE" dirty="0"/>
              <a:t>- im 3. Buch ( Sachenrecht)</a:t>
            </a:r>
          </a:p>
          <a:p>
            <a:r>
              <a:rPr lang="de-DE" dirty="0"/>
              <a:t> Erbbaugesetz</a:t>
            </a:r>
          </a:p>
          <a:p>
            <a:r>
              <a:rPr lang="de-DE" dirty="0"/>
              <a:t>Wohnungseigentümergesetz</a:t>
            </a:r>
          </a:p>
        </p:txBody>
      </p:sp>
    </p:spTree>
    <p:extLst>
      <p:ext uri="{BB962C8B-B14F-4D97-AF65-F5344CB8AC3E}">
        <p14:creationId xmlns:p14="http://schemas.microsoft.com/office/powerpoint/2010/main" val="164771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295E2-63EA-46FD-89B9-AEA32D028946}"/>
              </a:ext>
            </a:extLst>
          </p:cNvPr>
          <p:cNvSpPr>
            <a:spLocks noGrp="1"/>
          </p:cNvSpPr>
          <p:nvPr>
            <p:ph type="title"/>
          </p:nvPr>
        </p:nvSpPr>
        <p:spPr/>
        <p:txBody>
          <a:bodyPr/>
          <a:lstStyle/>
          <a:p>
            <a:r>
              <a:rPr lang="de-DE" dirty="0"/>
              <a:t>Dingliche Rechte</a:t>
            </a:r>
          </a:p>
        </p:txBody>
      </p:sp>
      <p:sp>
        <p:nvSpPr>
          <p:cNvPr id="3" name="Inhaltsplatzhalter 2">
            <a:extLst>
              <a:ext uri="{FF2B5EF4-FFF2-40B4-BE49-F238E27FC236}">
                <a16:creationId xmlns:a16="http://schemas.microsoft.com/office/drawing/2014/main" id="{D76E05DB-289B-44B6-9406-FD898E683692}"/>
              </a:ext>
            </a:extLst>
          </p:cNvPr>
          <p:cNvSpPr>
            <a:spLocks noGrp="1"/>
          </p:cNvSpPr>
          <p:nvPr>
            <p:ph idx="1"/>
          </p:nvPr>
        </p:nvSpPr>
        <p:spPr/>
        <p:txBody>
          <a:bodyPr/>
          <a:lstStyle/>
          <a:p>
            <a:r>
              <a:rPr lang="de-DE" dirty="0"/>
              <a:t>Von einem dinglichen Recht spricht man bei einem Recht an einer Sache.</a:t>
            </a:r>
          </a:p>
          <a:p>
            <a:r>
              <a:rPr lang="de-DE" dirty="0"/>
              <a:t>Dingliche Rechte sind absolute Rechte, d.h. sie wirken gegen jedermann</a:t>
            </a:r>
          </a:p>
          <a:p>
            <a:r>
              <a:rPr lang="de-DE" dirty="0"/>
              <a:t>Es gibt dingliche Rechte an beweglichen und an unbeweglichen Sachen ( Grundstücke)</a:t>
            </a:r>
          </a:p>
          <a:p>
            <a:r>
              <a:rPr lang="de-DE" dirty="0"/>
              <a:t>Dingliche Rechte an Grundstücken kann man aufteilen in</a:t>
            </a:r>
          </a:p>
          <a:p>
            <a:r>
              <a:rPr lang="de-DE" dirty="0"/>
              <a:t>A) subjektiv dingliche Rechte (Grunddienstbarkeit)</a:t>
            </a:r>
          </a:p>
          <a:p>
            <a:r>
              <a:rPr lang="de-DE" dirty="0"/>
              <a:t>B) subjektiv persönliches Recht (Nießbrauch)</a:t>
            </a:r>
          </a:p>
        </p:txBody>
      </p:sp>
    </p:spTree>
    <p:extLst>
      <p:ext uri="{BB962C8B-B14F-4D97-AF65-F5344CB8AC3E}">
        <p14:creationId xmlns:p14="http://schemas.microsoft.com/office/powerpoint/2010/main" val="9254297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Breitbild</PresentationFormat>
  <Paragraphs>39</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Office</vt:lpstr>
      <vt:lpstr>Grundbuch </vt:lpstr>
      <vt:lpstr>PowerPoint-Präsentation</vt:lpstr>
      <vt:lpstr>PowerPoint-Präsentation</vt:lpstr>
      <vt:lpstr>PowerPoint-Präsentation</vt:lpstr>
      <vt:lpstr>Geschichte des Grundbuchs</vt:lpstr>
      <vt:lpstr>Geschichte des Grundbuchs</vt:lpstr>
      <vt:lpstr>Rechtsgrundlage</vt:lpstr>
      <vt:lpstr>Rechtsgrundlagen</vt:lpstr>
      <vt:lpstr>Dingliche Rechte</vt:lpstr>
      <vt:lpstr>Entstehung dinglicher Rechte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Grundbuch </dc:title>
  <dc:creator>Simmerl-Hübner, Susanne</dc:creator>
  <cp:lastModifiedBy>Simmerl-Hübner, Susanne</cp:lastModifiedBy>
  <cp:revision>1</cp:revision>
  <dcterms:created xsi:type="dcterms:W3CDTF">2025-05-13T10:30:08Z</dcterms:created>
  <dcterms:modified xsi:type="dcterms:W3CDTF">2025-05-13T10:33:26Z</dcterms:modified>
</cp:coreProperties>
</file>