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4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Autor:in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13" name="Textebene 1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el des Abschnitts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Titel des Abschnitts</a:t>
            </a:r>
          </a:p>
        </p:txBody>
      </p:sp>
      <p:sp>
        <p:nvSpPr>
          <p:cNvPr id="100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108" name="Folien-Untertitel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Folien-Untertitel</a:t>
            </a:r>
          </a:p>
        </p:txBody>
      </p:sp>
      <p:sp>
        <p:nvSpPr>
          <p:cNvPr id="109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Agenda-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Agenda-Titel</a:t>
            </a:r>
          </a:p>
        </p:txBody>
      </p:sp>
      <p:sp>
        <p:nvSpPr>
          <p:cNvPr id="117" name="Textebene 1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Agenda-Themen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8" name="Agenda-Untertitel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Agenda-Untertitel</a:t>
            </a:r>
          </a:p>
        </p:txBody>
      </p:sp>
      <p:sp>
        <p:nvSpPr>
          <p:cNvPr id="119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kte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Fakten</a:t>
            </a:r>
          </a:p>
        </p:txBody>
      </p:sp>
      <p:sp>
        <p:nvSpPr>
          <p:cNvPr id="127" name="Textebene 1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Quellenangabe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Quellenangabe</a:t>
            </a:r>
          </a:p>
        </p:txBody>
      </p:sp>
      <p:sp>
        <p:nvSpPr>
          <p:cNvPr id="136" name="Textebene 1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eer und Himmel bei Sonnenuntergang 2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Meer und Himmel bei Sonnenuntergang 1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Strand und Meer bei Sonnenuntergan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trand und Meer bei Sonnenuntergan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nd und Meer bei Sonnenuntergan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3" name="Textebene 1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or:in und Datum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4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Autor:in und Datum</a:t>
            </a:r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lientitel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Folientitel</a:t>
            </a:r>
          </a:p>
        </p:txBody>
      </p:sp>
      <p:sp>
        <p:nvSpPr>
          <p:cNvPr id="33" name="Meer und Himmel bei Sonnenuntergang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Textebene 1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43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Folien-Untertitel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Folien-Untertitel</a:t>
            </a:r>
          </a:p>
        </p:txBody>
      </p:sp>
      <p:sp>
        <p:nvSpPr>
          <p:cNvPr id="4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titel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61" name="Meer und Himmel bei Sonnenuntergang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Folien-Untertitel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Folien-Untertitel</a:t>
            </a:r>
          </a:p>
        </p:txBody>
      </p:sp>
      <p:sp>
        <p:nvSpPr>
          <p:cNvPr id="63" name="Textebene 1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Foliennummer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lientitel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72" name="Folien-Untertitel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Folien-Untertitel</a:t>
            </a:r>
          </a:p>
        </p:txBody>
      </p:sp>
      <p:sp>
        <p:nvSpPr>
          <p:cNvPr id="73" name="Textebene 1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Foliennummer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ebene 1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Folientitel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90" name="Folien-Untertitel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2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Folien-Untertitel</a:t>
            </a:r>
          </a:p>
        </p:txBody>
      </p:sp>
      <p:sp>
        <p:nvSpPr>
          <p:cNvPr id="91" name="Textebene 1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2" name="Foliennummer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Folientitel</a:t>
            </a:r>
          </a:p>
        </p:txBody>
      </p:sp>
      <p:sp>
        <p:nvSpPr>
          <p:cNvPr id="3" name="Textebene 1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016E8F"/>
            </a:gs>
            <a:gs pos="100000">
              <a:srgbClr val="76BB40"/>
            </a:gs>
          </a:gsLst>
          <a:lin ang="177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Autor:in und Datum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2" name="Wiederholungsfragen I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Wiederholungsfragen I</a:t>
            </a:r>
          </a:p>
        </p:txBody>
      </p:sp>
      <p:sp>
        <p:nvSpPr>
          <p:cNvPr id="173" name="Präsentationsuntertitel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Was steht am Ende des Erkenntnisverfahrens und ist eine Voraussetzung für die Zwangsvollstreckung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Was steht am Ende des Erkenntnisverfahrens und ist eine Voraussetzung für die Zwangsvollstreckung?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itel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6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Titel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Welcher Titel ist die Ausnahme im Erkenntnisverfahren? Wie wird dieser erwirkt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Welcher Titel ist die Ausnahme im Erkenntnisverfahren? Wie wird dieser erwirkt?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Vollstreckungsbescheid im Mahnverfahre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Vollstreckungsbescheid </a:t>
            </a:r>
            <a:r>
              <a:t>im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 </a:t>
            </a:r>
            <a:r>
              <a:t>Mahnverfahren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6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Wo ist das Erkenntnisverfahren geregelt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Wo ist das Erkenntnisverfahren geregelt?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58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1.-7. Buch der ZPO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 1.-7. Buch der ZPO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Wo ist die ZV geregelt 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Wo ist die ZV geregelt 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6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8. Buch der ZPO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8. Buch der ZPO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egen wen hat der Gläubiger einen vollstreckbaren Anspruch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Gegen wen hat der Gläubiger einen</a:t>
            </a:r>
            <a:r>
              <a:rPr i="1"/>
              <a:t> vollstreckbaren Anspruch?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58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chuldner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6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>
                <a:solidFill>
                  <a:srgbClr val="FFFFFF"/>
                </a:solidFill>
              </a:rPr>
              <a:t>Schuldner</a:t>
            </a:r>
            <a: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8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Wie heißen die Beteiligten im ZV-Verfahre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Wie heißen die Beteiligten im ZV-Verfahren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Darf der Gläubiger im Alleingang vollstrecken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Darf der Gläubiger im Alleingang vollstrecken?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Nein, Selbstjustiz ist in Deutschland verbot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Nein, Selbstjustiz ist in Deutschland verboten.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Wessen Hilfe muss der Gläubiger in Anspruch nehmen?Gegen wen hat der Gläubiger einen Vollstreckungsanspruch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Wessen Hilfe muss der Gläubiger in Anspruch nehmen?Gegen wen hat der Gläubiger einen </a:t>
            </a:r>
            <a:r>
              <a:rPr i="1"/>
              <a:t>Vollstreckungsanspruch</a:t>
            </a:r>
            <a: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taat -&gt; Vollstreckungsorgane (GV, GB-Amt, VG, PG, Verst.G, Vollstr.Beh)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Staat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 -&gt;</a:t>
            </a:r>
            <a:r>
              <a:t> Vollstreckungsorgane (GV, GB-Amt, VG, PG, Verst.G, Vollstr.Beh)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Was unterscheidet die Vollstreckungsbehörden von den anderen Vollstreckungsorganen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Was unterscheidet die Vollstreckungsbehörden von den anderen Vollstreckungsorganen?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88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autark, d.h. eigene Bescheide, Vorschriften und Vollziehungsbeamte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autark, d.h. eigene Bescheide, Vorschriften und Vollziehungsbeamte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Was sind die allgemeinen Voraussetzungen der ZV? Vorschrift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Was sind die allgemeinen Voraussetzungen der ZV? Vorschrift?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58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§ 750 ZPO Titel, Klausel, Zustellung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B51A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§ 750 ZPO Titel, Klausel, Zustellung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7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⇨ Gläubiger und Schuldn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Gläubiger und Schuldner</a:t>
            </a:r>
          </a:p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Drittschuldner</a:t>
            </a:r>
          </a:p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Vollstreckungsorgan, z.B. Gerichtsvollzieher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4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Welche Bedeutung hat die ZV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Welche Bedeutung hat die ZV?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6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⇨ Durchsetzung und Sicherung von privat- und öffentlich-rechtlichen Ansprüchen des Gläubigers gegen den Schuldner mit Hilfe staatlicher Gewalt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lnSpc>
                <a:spcPct val="100000"/>
              </a:lnSpc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Durchsetzung und Sicherung von privat- und öffentlich-rechtlichen Ansprüchen des Gläubigers gegen den Schuldner mit Hilfe staatlicher Gewalt.</a:t>
            </a:r>
          </a:p>
          <a:p>
            <a:pPr marL="457200" indent="-457200" algn="l" defTabSz="457200">
              <a:lnSpc>
                <a:spcPct val="100000"/>
              </a:lnSpc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9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Welches Verfahren geht dem ZV-Verfahren voraus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Welches Verfahren geht dem ZV-Verfahren voraus?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6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Erkenntnisverfahre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Erkenntnisverfahren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8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Wozu dient das Erkenntnisverfahren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 b="1" sz="60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Wozu dient das Erkenntnisverfahren?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rgbClr val="76BB40"/>
            </a:gs>
            <a:gs pos="100000">
              <a:srgbClr val="016E8F"/>
            </a:gs>
          </a:gsLst>
          <a:lin ang="174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⇨ „was von wem in welcher Höhe“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„was von wem in welcher Höhe“</a:t>
            </a:r>
          </a:p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ob ein Anspruch besteht</a:t>
            </a:r>
          </a:p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Höhe des Anspruchs</a:t>
            </a:r>
          </a:p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ob der Anspruch von Bedingungen abhängt</a:t>
            </a:r>
          </a:p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Fälligkeit</a:t>
            </a:r>
          </a:p>
          <a:p>
            <a:pPr defTabSz="434340">
              <a:lnSpc>
                <a:spcPct val="100000"/>
              </a:lnSpc>
              <a:defRPr b="1" sz="47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⇨ gegen wen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fade/>
      </p:transition>
    </mc:Choice>
    <mc:Fallback>
      <p:transition spd="fast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