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1pPr>
    <a:lvl2pPr marL="0" marR="0" indent="457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2pPr>
    <a:lvl3pPr marL="0" marR="0" indent="914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3pPr>
    <a:lvl4pPr marL="0" marR="0" indent="1371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4pPr>
    <a:lvl5pPr marL="0" marR="0" indent="18288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5pPr>
    <a:lvl6pPr marL="0" marR="0" indent="22860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6pPr>
    <a:lvl7pPr marL="0" marR="0" indent="27432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7pPr>
    <a:lvl8pPr marL="0" marR="0" indent="32004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8pPr>
    <a:lvl9pPr marL="0" marR="0" indent="3657600" algn="l" defTabSz="2438338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b="0" baseline="0" cap="none" i="0" spc="0" strike="noStrike" sz="4400" u="none" kumimoji="0" normalizeH="0">
        <a:ln>
          <a:noFill/>
        </a:ln>
        <a:solidFill>
          <a:srgbClr val="000000"/>
        </a:solidFill>
        <a:effectLst/>
        <a:uFillTx/>
        <a:latin typeface="Canela Text Regular"/>
        <a:ea typeface="Canela Text Regular"/>
        <a:cs typeface="Canela Text Regular"/>
        <a:sym typeface="Canela Text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571091"/>
              <a:satOff val="15926"/>
              <a:lumOff val="22314"/>
            </a:schemeClr>
          </a:solidFill>
        </a:fill>
      </a:tcStyle>
    </a:firstCol>
    <a:lastRow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45B43B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5B43B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FBD17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Regular"/>
          <a:ea typeface="Avenir Next Regular"/>
          <a:cs typeface="Avenir Next Regular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Avenir Next Demi Bold"/>
          <a:ea typeface="Avenir Next Demi Bold"/>
          <a:cs typeface="Avenir Next Demi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:in und Datum"/>
          <p:cNvSpPr txBox="1"/>
          <p:nvPr>
            <p:ph type="body" sz="quarter" idx="21" hasCustomPrompt="1"/>
          </p:nvPr>
        </p:nvSpPr>
        <p:spPr>
          <a:xfrm>
            <a:off x="1219200" y="11986162"/>
            <a:ext cx="21945599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29" sz="294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Autor:in und Datum</a:t>
            </a:r>
          </a:p>
        </p:txBody>
      </p:sp>
      <p:sp>
        <p:nvSpPr>
          <p:cNvPr id="12" name="Titel der Präsentation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Titel der Präsentation</a:t>
            </a:r>
          </a:p>
        </p:txBody>
      </p:sp>
      <p:sp>
        <p:nvSpPr>
          <p:cNvPr id="13" name="Textebene 1…"/>
          <p:cNvSpPr txBox="1"/>
          <p:nvPr>
            <p:ph type="body" sz="quarter" idx="1" hasCustomPrompt="1"/>
          </p:nvPr>
        </p:nvSpPr>
        <p:spPr>
          <a:xfrm>
            <a:off x="1219200" y="7567579"/>
            <a:ext cx="21945600" cy="2250593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Präsentationsuntertitel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bschni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itel des Abschnitts"/>
          <p:cNvSpPr txBox="1"/>
          <p:nvPr>
            <p:ph type="title" hasCustomPrompt="1"/>
          </p:nvPr>
        </p:nvSpPr>
        <p:spPr>
          <a:xfrm>
            <a:off x="1219200" y="3242270"/>
            <a:ext cx="21945600" cy="6604001"/>
          </a:xfrm>
          <a:prstGeom prst="rect">
            <a:avLst/>
          </a:prstGeom>
        </p:spPr>
        <p:txBody>
          <a:bodyPr anchor="ctr"/>
          <a:lstStyle>
            <a:lvl1pPr>
              <a:defRPr spc="0" sz="12800"/>
            </a:lvl1pPr>
          </a:lstStyle>
          <a:p>
            <a:pPr/>
            <a:r>
              <a:t>Titel des Abschnitts</a:t>
            </a:r>
          </a:p>
        </p:txBody>
      </p:sp>
      <p:sp>
        <p:nvSpPr>
          <p:cNvPr id="100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olien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108" name="Folien-Untertitel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Folien-Untertitel</a:t>
            </a:r>
          </a:p>
        </p:txBody>
      </p:sp>
      <p:sp>
        <p:nvSpPr>
          <p:cNvPr id="109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Agenda-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Agenda-Titel</a:t>
            </a:r>
          </a:p>
        </p:txBody>
      </p:sp>
      <p:sp>
        <p:nvSpPr>
          <p:cNvPr id="117" name="Textebene 1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0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Agenda-Themen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8" name="Agenda-Untertitel"/>
          <p:cNvSpPr txBox="1"/>
          <p:nvPr>
            <p:ph type="body" sz="quarter" idx="21" hasCustomPrompt="1"/>
          </p:nvPr>
        </p:nvSpPr>
        <p:spPr>
          <a:xfrm>
            <a:off x="1219200" y="2387115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Agenda-Untertitel</a:t>
            </a:r>
          </a:p>
        </p:txBody>
      </p:sp>
      <p:sp>
        <p:nvSpPr>
          <p:cNvPr id="119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akt (groß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kten"/>
          <p:cNvSpPr txBox="1"/>
          <p:nvPr>
            <p:ph type="body" sz="quarter" idx="21" hasCustomPrompt="1"/>
          </p:nvPr>
        </p:nvSpPr>
        <p:spPr>
          <a:xfrm>
            <a:off x="1219200" y="8462239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Fakten</a:t>
            </a:r>
          </a:p>
        </p:txBody>
      </p:sp>
      <p:sp>
        <p:nvSpPr>
          <p:cNvPr id="127" name="Textebene 1…"/>
          <p:cNvSpPr txBox="1"/>
          <p:nvPr>
            <p:ph type="body" sz="half" idx="1" hasCustomPrompt="1"/>
          </p:nvPr>
        </p:nvSpPr>
        <p:spPr>
          <a:xfrm>
            <a:off x="1219200" y="4214484"/>
            <a:ext cx="21945600" cy="4269708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22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100 %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Quellenangabe"/>
          <p:cNvSpPr txBox="1"/>
          <p:nvPr>
            <p:ph type="body" sz="quarter" idx="21" hasCustomPrompt="1"/>
          </p:nvPr>
        </p:nvSpPr>
        <p:spPr>
          <a:xfrm>
            <a:off x="1219200" y="11100053"/>
            <a:ext cx="21945602" cy="832613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Quellenangabe</a:t>
            </a:r>
          </a:p>
        </p:txBody>
      </p:sp>
      <p:sp>
        <p:nvSpPr>
          <p:cNvPr id="136" name="Textebene 1…"/>
          <p:cNvSpPr txBox="1"/>
          <p:nvPr>
            <p:ph type="body" sz="half" idx="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8400"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pPr/>
            <a:r>
              <a:t>„Bemerkenswert“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7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 - 3 Stü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eer und Himmel bei Sonnenuntergang 2"/>
          <p:cNvSpPr/>
          <p:nvPr>
            <p:ph type="pic" sz="quarter" idx="21"/>
          </p:nvPr>
        </p:nvSpPr>
        <p:spPr>
          <a:xfrm>
            <a:off x="15744825" y="5581752"/>
            <a:ext cx="7365408" cy="82804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Meer und Himmel bei Sonnenuntergang 1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Strand und Meer bei Sonnenuntergang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trand und Meer bei Sonnenuntergang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nd und Meer bei Sonnenuntergan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Titel der Präsentation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Titel der Präsentation</a:t>
            </a:r>
          </a:p>
        </p:txBody>
      </p:sp>
      <p:sp>
        <p:nvSpPr>
          <p:cNvPr id="23" name="Textebene 1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9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Präsentationsuntertitel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or:in und Datum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29" sz="294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Autor:in und Datum</a:t>
            </a:r>
          </a:p>
        </p:txBody>
      </p:sp>
      <p:sp>
        <p:nvSpPr>
          <p:cNvPr id="2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F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lientitel"/>
          <p:cNvSpPr txBox="1"/>
          <p:nvPr>
            <p:ph type="title" hasCustomPrompt="1"/>
          </p:nvPr>
        </p:nvSpPr>
        <p:spPr>
          <a:xfrm>
            <a:off x="1215495" y="4585102"/>
            <a:ext cx="9757338" cy="2540001"/>
          </a:xfrm>
          <a:prstGeom prst="rect">
            <a:avLst/>
          </a:prstGeom>
        </p:spPr>
        <p:txBody>
          <a:bodyPr anchor="b"/>
          <a:lstStyle/>
          <a:p>
            <a:pPr/>
            <a:r>
              <a:t>Folientitel</a:t>
            </a:r>
          </a:p>
        </p:txBody>
      </p:sp>
      <p:sp>
        <p:nvSpPr>
          <p:cNvPr id="33" name="Meer und Himmel bei Sonnenuntergang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Textebene 1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Folien-Untertitel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 &amp; 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olientitel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43" name="Textebene 1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Folien-Untertitel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Folien-Untertitel</a:t>
            </a:r>
          </a:p>
        </p:txBody>
      </p:sp>
      <p:sp>
        <p:nvSpPr>
          <p:cNvPr id="4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ebene 1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4"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Foliennummer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lientitel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61" name="Meer und Himmel bei Sonnenuntergang"/>
          <p:cNvSpPr/>
          <p:nvPr>
            <p:ph type="pic" idx="21"/>
          </p:nvPr>
        </p:nvSpPr>
        <p:spPr>
          <a:xfrm>
            <a:off x="12192644" y="718588"/>
            <a:ext cx="10972801" cy="1232962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Folien-Untertitel"/>
          <p:cNvSpPr txBox="1"/>
          <p:nvPr>
            <p:ph type="body" sz="quarter" idx="22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Folien-Untertitel</a:t>
            </a:r>
          </a:p>
        </p:txBody>
      </p:sp>
      <p:sp>
        <p:nvSpPr>
          <p:cNvPr id="63" name="Textebene 1…"/>
          <p:cNvSpPr txBox="1"/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Foliennummer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e &amp; Livevideo – 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olientitel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72" name="Folien-Untertitel"/>
          <p:cNvSpPr txBox="1"/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Folien-Untertitel</a:t>
            </a:r>
          </a:p>
        </p:txBody>
      </p:sp>
      <p:sp>
        <p:nvSpPr>
          <p:cNvPr id="73" name="Textebene 1…"/>
          <p:cNvSpPr txBox="1"/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Foliennummer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ufstel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ebene 1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0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Aufstellung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el, Punkte &amp; Livevideo –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olientitel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Folientitel</a:t>
            </a:r>
          </a:p>
        </p:txBody>
      </p:sp>
      <p:sp>
        <p:nvSpPr>
          <p:cNvPr id="90" name="Folien-Untertitel"/>
          <p:cNvSpPr txBox="1"/>
          <p:nvPr>
            <p:ph type="body" sz="quarter" idx="2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2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Folien-Untertitel</a:t>
            </a:r>
          </a:p>
        </p:txBody>
      </p:sp>
      <p:sp>
        <p:nvSpPr>
          <p:cNvPr id="91" name="Textebene 1…"/>
          <p:cNvSpPr txBox="1"/>
          <p:nvPr>
            <p:ph type="body" sz="half" idx="1" hasCustomPrompt="1"/>
          </p:nvPr>
        </p:nvSpPr>
        <p:spPr>
          <a:xfrm>
            <a:off x="1219200" y="4023221"/>
            <a:ext cx="9757569" cy="8384679"/>
          </a:xfrm>
          <a:prstGeom prst="rect">
            <a:avLst/>
          </a:prstGeom>
        </p:spPr>
        <p:txBody>
          <a:bodyPr/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2" name="Foliennummer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titel"/>
          <p:cNvSpPr txBox="1"/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Folientitel</a:t>
            </a:r>
          </a:p>
        </p:txBody>
      </p:sp>
      <p:sp>
        <p:nvSpPr>
          <p:cNvPr id="3" name="Textebene 1…"/>
          <p:cNvSpPr txBox="1"/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Text für Folienpunkt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Foliennummer"/>
          <p:cNvSpPr txBox="1"/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1pPr>
      <a:lvl2pPr marL="0" marR="0" indent="457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2pPr>
      <a:lvl3pPr marL="0" marR="0" indent="914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3pPr>
      <a:lvl4pPr marL="0" marR="0" indent="1371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4pPr>
      <a:lvl5pPr marL="0" marR="0" indent="18288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5pPr>
      <a:lvl6pPr marL="0" marR="0" indent="22860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6pPr>
      <a:lvl7pPr marL="0" marR="0" indent="27432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7pPr>
      <a:lvl8pPr marL="0" marR="0" indent="32004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8pPr>
      <a:lvl9pPr marL="0" marR="0" indent="365760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+mn-lt"/>
          <a:ea typeface="+mn-ea"/>
          <a:cs typeface="+mn-cs"/>
          <a:sym typeface="Canela Bold"/>
        </a:defRPr>
      </a:lvl9pPr>
    </p:titleStyle>
    <p:bodyStyle>
      <a:lvl1pPr marL="5461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8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016E8F"/>
            </a:gs>
            <a:gs pos="100000">
              <a:srgbClr val="76BB40"/>
            </a:gs>
          </a:gsLst>
          <a:lin ang="17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Autor:in und Datum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Wiederholungsfragen I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Wiederholungsfragen I</a:t>
            </a:r>
          </a:p>
        </p:txBody>
      </p:sp>
      <p:sp>
        <p:nvSpPr>
          <p:cNvPr id="173" name="Präsentationsuntertitel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Was steht am Ende des Erkenntnisverfahrens und ist eine Voraussetzung für die Zwangsvollstreckung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Was steht am Ende des Erkenntnisverfahrens und ist eine Voraussetzung für die Zwangsvollstreckung?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el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6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Titel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Welcher Titel ist die Ausnahme im Erkenntnisverfahren? Wie wird dieser erwirkt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Welcher Titel ist die Ausnahme im Erkenntnisverfahren? Wie wird dieser erwirkt?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Vollstreckungsbescheid im Mahnverfahre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Vollstreckungsbescheid </a:t>
            </a:r>
            <a:r>
              <a:t>im</a:t>
            </a:r>
            <a:r>
              <a:rPr b="0">
                <a:latin typeface="Symbol"/>
                <a:ea typeface="Symbol"/>
                <a:cs typeface="Symbol"/>
                <a:sym typeface="Symbol"/>
              </a:rPr>
              <a:t> </a:t>
            </a:r>
            <a:r>
              <a:t>Mahnverfahren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64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Wo ist das Erkenntnisverfahren geregelt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Wo ist das Erkenntnisverfahren geregelt?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58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1.-7. Buch der ZP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 1.-7. Buch der ZPO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Wo ist die ZV geregelt 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Wo ist die ZV geregelt 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64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8. Buch der ZPO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8. Buch der ZPO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egen wen hat der Gläubiger einen vollstreckbaren Anspruch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Gegen wen hat der Gläubiger einen</a:t>
            </a:r>
            <a:r>
              <a:rPr i="1"/>
              <a:t> vollstreckbaren Anspruch?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58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chuldner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6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>
                <a:solidFill>
                  <a:srgbClr val="FFFFFF"/>
                </a:solidFill>
              </a:rPr>
              <a:t>Schuldner</a:t>
            </a:r>
            <a: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82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Wie heißen die Beteiligten im ZV-Verfahre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Wie heißen die Beteiligten im ZV-Verfahren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52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arf der Gläubiger im Alleingang vollstrecken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Darf der Gläubiger im Alleingang vollstrecken?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Nein, Selbstjustiz ist in Deutschland verboten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Nein, Selbstjustiz ist in Deutschland verboten.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Wessen Hilfe muss der Gläubiger in Anspruch nehmen?Gegen wen hat der Gläubiger einen Vollstreckungsanspruch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Wessen Hilfe muss der Gläubiger in Anspruch nehmen?Gegen wen hat der Gläubiger einen </a:t>
            </a:r>
            <a:r>
              <a:rPr i="1"/>
              <a:t>Vollstreckungsanspruch</a:t>
            </a:r>
            <a: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taat -&gt; Vollstreckungsorgane (GV, GB-Amt, VG, PG, Verst.G, Vollstr.Beh)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Staat</a:t>
            </a:r>
            <a:r>
              <a:rPr b="0">
                <a:latin typeface="Symbol"/>
                <a:ea typeface="Symbol"/>
                <a:cs typeface="Symbol"/>
                <a:sym typeface="Symbol"/>
              </a:rPr>
              <a:t> -&gt;</a:t>
            </a:r>
            <a:r>
              <a:t> Vollstreckungsorgane (GV, GB-Amt, VG, PG, Verst.G, Vollstr.Beh)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Was unterscheidet die Vollstreckungsbehörden von den anderen Vollstreckungsorganen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Was unterscheidet die Vollstreckungsbehörden von den anderen Vollstreckungsorganen?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88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autark, d.h. eigene Bescheide, Vorschriften und Vollziehungsbeamte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autark, d.h. eigene Bescheide, Vorschriften und Vollziehungsbeamte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Was sind die allgemeinen Voraussetzungen der ZV? Vorschrift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Was sind die allgemeinen Voraussetzungen der ZV? Vorschrift?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58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§ 750 ZPO Titel, Klausel, Zustellung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B51A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§ 750 ZPO Titel, Klausel, Zustellung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⇨ Gläubiger und Schuldner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Gläubiger und Schuldner</a:t>
            </a:r>
          </a:p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Drittschuldner</a:t>
            </a:r>
          </a:p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Vollstreckungsorgan, z.B. Gerichtsvollzieher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4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Welche Bedeutung hat die ZV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Welche Bedeutung hat die ZV?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64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⇨ Durchsetzung und Sicherung von privat- und öffentlich-rechtlichen Ansprüchen des Gläubigers gegen den Schuldner mit Hilfe staatlicher Gewalt.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57200">
              <a:lnSpc>
                <a:spcPct val="100000"/>
              </a:lnSpc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Durchsetzung und Sicherung von privat- und öffentlich-rechtlichen Ansprüchen des Gläubigers gegen den Schuldner mit Hilfe staatlicher Gewalt.</a:t>
            </a:r>
          </a:p>
          <a:p>
            <a:pPr marL="457200" indent="-457200" algn="l" defTabSz="457200">
              <a:lnSpc>
                <a:spcPct val="100000"/>
              </a:lnSpc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94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Welches Verfahren geht dem ZV-Verfahren voraus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Welches Verfahren geht dem ZV-Verfahren voraus?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64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Erkenntnisverfahren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b="1"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Erkenntnisverfahren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82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Wozu dient das Erkenntnisverfahren?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defTabSz="457200">
              <a:lnSpc>
                <a:spcPct val="100000"/>
              </a:lnSpc>
              <a:defRPr b="1" sz="6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Wozu dient das Erkenntnisverfahren?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76BB40"/>
            </a:gs>
            <a:gs pos="100000">
              <a:srgbClr val="016E8F"/>
            </a:gs>
          </a:gsLst>
          <a:lin ang="1746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⇨ „was von wem in welcher Höhe“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„was von wem in welcher Höhe“</a:t>
            </a:r>
          </a:p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ob ein Anspruch besteht</a:t>
            </a:r>
          </a:p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Höhe des Anspruchs</a:t>
            </a:r>
          </a:p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ob der Anspruch von Bedingungen abhängt</a:t>
            </a:r>
          </a:p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Fälligkeit</a:t>
            </a:r>
          </a:p>
          <a:p>
            <a:pPr defTabSz="434340">
              <a:lnSpc>
                <a:spcPct val="100000"/>
              </a:lnSpc>
              <a:defRPr b="1" sz="475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⇨ gegen wen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Canela Bold"/>
        <a:ea typeface="Canela Bold"/>
        <a:cs typeface="Canela Bold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Avenir Next Regular"/>
            <a:ea typeface="Avenir Next Regular"/>
            <a:cs typeface="Avenir Next Regular"/>
            <a:sym typeface="Avenir N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Text Regular"/>
            <a:ea typeface="Canela Text Regular"/>
            <a:cs typeface="Canela Text Regular"/>
            <a:sym typeface="Canela Text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