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36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13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92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88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89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82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00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02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97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2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34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38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9054D-4DEF-4F19-A4C7-F7C8E094F7B5}" type="datetimeFigureOut">
              <a:rPr lang="de-DE" smtClean="0"/>
              <a:t>18.04.2024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A663C-B8DF-40AC-8A85-8FC5A1E2C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67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eck 38"/>
          <p:cNvSpPr/>
          <p:nvPr/>
        </p:nvSpPr>
        <p:spPr>
          <a:xfrm>
            <a:off x="9830803" y="4100668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67,20 EUR</a:t>
            </a:r>
            <a:endParaRPr lang="de-DE" sz="2000" b="1" dirty="0"/>
          </a:p>
        </p:txBody>
      </p:sp>
      <p:sp>
        <p:nvSpPr>
          <p:cNvPr id="38" name="Rechteck 37"/>
          <p:cNvSpPr/>
          <p:nvPr/>
        </p:nvSpPr>
        <p:spPr>
          <a:xfrm>
            <a:off x="9847736" y="5900140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100,80 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9471363" y="5090991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420,00 EUR</a:t>
            </a:r>
            <a:endParaRPr lang="de-DE" sz="2000" dirty="0"/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4457184" y="5096602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4000,00 EUR</a:t>
            </a:r>
            <a:endParaRPr lang="de-DE" sz="2000" dirty="0"/>
          </a:p>
        </p:txBody>
      </p:sp>
      <p:sp>
        <p:nvSpPr>
          <p:cNvPr id="31" name="Rechteck 30"/>
          <p:cNvSpPr/>
          <p:nvPr/>
        </p:nvSpPr>
        <p:spPr>
          <a:xfrm>
            <a:off x="9496448" y="3360736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546,00 EUR</a:t>
            </a:r>
            <a:endParaRPr lang="de-DE" sz="2000" dirty="0"/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4457184" y="3381350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6000,00 EUR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Verfahrenstrennung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013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9693738" y="1982705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798,00 EUR</a:t>
            </a:r>
            <a:endParaRPr lang="de-DE" sz="2000" dirty="0"/>
          </a:p>
        </p:txBody>
      </p:sp>
      <p:sp>
        <p:nvSpPr>
          <p:cNvPr id="4" name="Pfeil nach rechts 3"/>
          <p:cNvSpPr/>
          <p:nvPr/>
        </p:nvSpPr>
        <p:spPr>
          <a:xfrm>
            <a:off x="8548535" y="1742174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6264492" y="1871901"/>
            <a:ext cx="2209801" cy="53340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Gesamtstreitwert:</a:t>
            </a:r>
          </a:p>
          <a:p>
            <a:pPr algn="ctr"/>
            <a:r>
              <a:rPr lang="de-DE" dirty="0" smtClean="0"/>
              <a:t>10.000,00 EUR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5641997" y="1580605"/>
            <a:ext cx="682154" cy="44604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052176" y="1504451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6000,00 EUR</a:t>
            </a:r>
            <a:endParaRPr lang="de-DE" sz="2000" dirty="0"/>
          </a:p>
        </p:txBody>
      </p:sp>
      <p:sp>
        <p:nvSpPr>
          <p:cNvPr id="2" name="Flussdiagramm: Verbinder 1"/>
          <p:cNvSpPr/>
          <p:nvPr/>
        </p:nvSpPr>
        <p:spPr>
          <a:xfrm>
            <a:off x="209662" y="1360357"/>
            <a:ext cx="2569828" cy="666289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Kläger </a:t>
            </a:r>
            <a:r>
              <a:rPr lang="de-DE" sz="2800" b="1" dirty="0" smtClean="0"/>
              <a:t>A</a:t>
            </a:r>
            <a:endParaRPr lang="de-DE" sz="2800" b="1" dirty="0"/>
          </a:p>
        </p:txBody>
      </p:sp>
      <p:cxnSp>
        <p:nvCxnSpPr>
          <p:cNvPr id="22" name="Gerade Verbindung mit Pfeil 21"/>
          <p:cNvCxnSpPr/>
          <p:nvPr/>
        </p:nvCxnSpPr>
        <p:spPr>
          <a:xfrm flipV="1">
            <a:off x="5625629" y="2252481"/>
            <a:ext cx="710000" cy="24324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2052176" y="226802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4000,00 EUR</a:t>
            </a:r>
            <a:endParaRPr lang="de-DE" sz="2000" dirty="0"/>
          </a:p>
        </p:txBody>
      </p:sp>
      <p:sp>
        <p:nvSpPr>
          <p:cNvPr id="17" name="Flussdiagramm: Verbinder 16"/>
          <p:cNvSpPr/>
          <p:nvPr/>
        </p:nvSpPr>
        <p:spPr>
          <a:xfrm>
            <a:off x="216636" y="2179141"/>
            <a:ext cx="2569828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Kläger </a:t>
            </a:r>
            <a:r>
              <a:rPr lang="de-DE" sz="2800" b="1" dirty="0" smtClean="0"/>
              <a:t>B</a:t>
            </a:r>
            <a:endParaRPr lang="de-DE" sz="2800" b="1" dirty="0"/>
          </a:p>
        </p:txBody>
      </p:sp>
      <p:sp>
        <p:nvSpPr>
          <p:cNvPr id="24" name="Ellipse 23"/>
          <p:cNvSpPr/>
          <p:nvPr/>
        </p:nvSpPr>
        <p:spPr>
          <a:xfrm>
            <a:off x="118631" y="2973837"/>
            <a:ext cx="2667834" cy="1126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800" b="1" dirty="0" smtClean="0"/>
              <a:t>A</a:t>
            </a:r>
            <a:endParaRPr lang="de-DE" b="1" dirty="0"/>
          </a:p>
        </p:txBody>
      </p:sp>
      <p:sp>
        <p:nvSpPr>
          <p:cNvPr id="25" name="Ellipse 24"/>
          <p:cNvSpPr/>
          <p:nvPr/>
        </p:nvSpPr>
        <p:spPr>
          <a:xfrm>
            <a:off x="178628" y="4693950"/>
            <a:ext cx="2590688" cy="111251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800" b="1" dirty="0" smtClean="0"/>
              <a:t>B</a:t>
            </a:r>
          </a:p>
        </p:txBody>
      </p:sp>
      <p:sp>
        <p:nvSpPr>
          <p:cNvPr id="26" name="Ellipse 25"/>
          <p:cNvSpPr/>
          <p:nvPr/>
        </p:nvSpPr>
        <p:spPr>
          <a:xfrm>
            <a:off x="935780" y="3774255"/>
            <a:ext cx="2376488" cy="71687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entspricht </a:t>
            </a:r>
            <a:r>
              <a:rPr lang="de-DE" b="1" dirty="0" smtClean="0"/>
              <a:t>60 %</a:t>
            </a:r>
          </a:p>
          <a:p>
            <a:pPr algn="ctr"/>
            <a:r>
              <a:rPr lang="de-DE" b="1" dirty="0" smtClean="0"/>
              <a:t>478,80 EUR</a:t>
            </a:r>
            <a:endParaRPr lang="de-DE" b="1" dirty="0"/>
          </a:p>
        </p:txBody>
      </p:sp>
      <p:sp>
        <p:nvSpPr>
          <p:cNvPr id="27" name="Ellipse 26"/>
          <p:cNvSpPr/>
          <p:nvPr/>
        </p:nvSpPr>
        <p:spPr>
          <a:xfrm>
            <a:off x="1114034" y="5578442"/>
            <a:ext cx="2376488" cy="716873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entspricht </a:t>
            </a:r>
            <a:r>
              <a:rPr lang="de-DE" b="1" dirty="0" smtClean="0"/>
              <a:t>40 %</a:t>
            </a:r>
          </a:p>
          <a:p>
            <a:pPr algn="ctr"/>
            <a:r>
              <a:rPr lang="de-DE" b="1" dirty="0" smtClean="0"/>
              <a:t>319,20 EUR</a:t>
            </a:r>
            <a:endParaRPr lang="de-DE" b="1" dirty="0"/>
          </a:p>
        </p:txBody>
      </p:sp>
      <p:sp>
        <p:nvSpPr>
          <p:cNvPr id="28" name="Flussdiagramm: Verbinder 27"/>
          <p:cNvSpPr/>
          <p:nvPr/>
        </p:nvSpPr>
        <p:spPr>
          <a:xfrm>
            <a:off x="2786464" y="3263967"/>
            <a:ext cx="2569828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Verfahren </a:t>
            </a:r>
            <a:r>
              <a:rPr lang="de-DE" sz="2800" b="1" dirty="0" smtClean="0"/>
              <a:t>A</a:t>
            </a:r>
            <a:endParaRPr lang="de-DE" sz="2800" b="1" dirty="0"/>
          </a:p>
        </p:txBody>
      </p:sp>
      <p:sp>
        <p:nvSpPr>
          <p:cNvPr id="30" name="Pfeil nach rechts 29"/>
          <p:cNvSpPr/>
          <p:nvPr/>
        </p:nvSpPr>
        <p:spPr>
          <a:xfrm>
            <a:off x="8303589" y="3156382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2786464" y="4957902"/>
            <a:ext cx="2569828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Verfahren </a:t>
            </a:r>
            <a:r>
              <a:rPr lang="de-DE" sz="2800" b="1" dirty="0" smtClean="0"/>
              <a:t>B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8303589" y="4902158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6" name="Pfeil nach rechts 35"/>
          <p:cNvSpPr/>
          <p:nvPr/>
        </p:nvSpPr>
        <p:spPr>
          <a:xfrm>
            <a:off x="7838762" y="3880856"/>
            <a:ext cx="2228851" cy="87592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Nachforderung =</a:t>
            </a:r>
            <a:endParaRPr lang="de-DE" dirty="0"/>
          </a:p>
        </p:txBody>
      </p:sp>
      <p:sp>
        <p:nvSpPr>
          <p:cNvPr id="37" name="Pfeil nach rechts 36"/>
          <p:cNvSpPr/>
          <p:nvPr/>
        </p:nvSpPr>
        <p:spPr>
          <a:xfrm>
            <a:off x="7835657" y="5657298"/>
            <a:ext cx="2228851" cy="87592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Nachforderung =</a:t>
            </a:r>
            <a:endParaRPr lang="de-DE" dirty="0"/>
          </a:p>
        </p:txBody>
      </p:sp>
      <p:sp>
        <p:nvSpPr>
          <p:cNvPr id="40" name="Gefaltete Ecke 39"/>
          <p:cNvSpPr/>
          <p:nvPr/>
        </p:nvSpPr>
        <p:spPr>
          <a:xfrm rot="21339544">
            <a:off x="5911470" y="3791302"/>
            <a:ext cx="1608510" cy="112832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546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-478,80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 rot="406757">
            <a:off x="4891652" y="5504915"/>
            <a:ext cx="1608510" cy="112832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420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-319,20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1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8" grpId="0" animBg="1"/>
      <p:bldP spid="35" grpId="0" animBg="1"/>
      <p:bldP spid="33" grpId="0" animBg="1"/>
      <p:bldP spid="31" grpId="0" animBg="1"/>
      <p:bldP spid="29" grpId="0" animBg="1"/>
      <p:bldP spid="3" grpId="0" animBg="1"/>
      <p:bldP spid="4" grpId="0" animBg="1"/>
      <p:bldP spid="5" grpId="0" animBg="1"/>
      <p:bldP spid="6" grpId="0" animBg="1"/>
      <p:bldP spid="2" grpId="0" animBg="1"/>
      <p:bldP spid="18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2" grpId="0" animBg="1"/>
      <p:bldP spid="34" grpId="0" animBg="1"/>
      <p:bldP spid="36" grpId="0" animBg="1"/>
      <p:bldP spid="37" grpId="0" animBg="1"/>
      <p:bldP spid="40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eck 38"/>
          <p:cNvSpPr/>
          <p:nvPr/>
        </p:nvSpPr>
        <p:spPr>
          <a:xfrm>
            <a:off x="2407983" y="5140894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1029,00 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9139789" y="4463100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972,00 EUR</a:t>
            </a:r>
            <a:endParaRPr lang="de-DE" sz="2000" b="1" dirty="0"/>
          </a:p>
        </p:txBody>
      </p:sp>
      <p:sp>
        <p:nvSpPr>
          <p:cNvPr id="31" name="Rechteck 30"/>
          <p:cNvSpPr/>
          <p:nvPr/>
        </p:nvSpPr>
        <p:spPr>
          <a:xfrm>
            <a:off x="7190157" y="2630624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420,00 EUR</a:t>
            </a:r>
            <a:endParaRPr lang="de-DE" sz="2000" dirty="0"/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6540557" y="3995580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/>
              <a:t>n</a:t>
            </a:r>
            <a:r>
              <a:rPr lang="de-DE" sz="2000" dirty="0" smtClean="0"/>
              <a:t>euer Streitwert: 14.500,00 EUR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Verfahrensverbindung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013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7190158" y="1711491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609,00 EUR</a:t>
            </a:r>
            <a:endParaRPr lang="de-DE" sz="2000" dirty="0"/>
          </a:p>
        </p:txBody>
      </p:sp>
      <p:sp>
        <p:nvSpPr>
          <p:cNvPr id="4" name="Pfeil nach rechts 3"/>
          <p:cNvSpPr/>
          <p:nvPr/>
        </p:nvSpPr>
        <p:spPr>
          <a:xfrm>
            <a:off x="5890957" y="1484766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956055" y="170357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7000,00 EUR</a:t>
            </a:r>
            <a:endParaRPr lang="de-DE" sz="2000" dirty="0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964685" y="259671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3500,00 EUR</a:t>
            </a:r>
            <a:endParaRPr lang="de-DE" sz="2000" dirty="0"/>
          </a:p>
        </p:txBody>
      </p:sp>
      <p:sp>
        <p:nvSpPr>
          <p:cNvPr id="24" name="Ellipse 23"/>
          <p:cNvSpPr/>
          <p:nvPr/>
        </p:nvSpPr>
        <p:spPr>
          <a:xfrm>
            <a:off x="71734" y="1308485"/>
            <a:ext cx="2667834" cy="112683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800" b="1" dirty="0"/>
              <a:t>C</a:t>
            </a:r>
            <a:endParaRPr lang="de-DE" b="1" dirty="0"/>
          </a:p>
        </p:txBody>
      </p:sp>
      <p:sp>
        <p:nvSpPr>
          <p:cNvPr id="25" name="Ellipse 24"/>
          <p:cNvSpPr/>
          <p:nvPr/>
        </p:nvSpPr>
        <p:spPr>
          <a:xfrm>
            <a:off x="119525" y="2316484"/>
            <a:ext cx="2590688" cy="111251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Verfahren </a:t>
            </a:r>
            <a:r>
              <a:rPr lang="de-DE" sz="2800" b="1" dirty="0"/>
              <a:t>D</a:t>
            </a:r>
            <a:endParaRPr lang="de-DE" sz="2800" b="1" dirty="0" smtClean="0"/>
          </a:p>
        </p:txBody>
      </p:sp>
      <p:sp>
        <p:nvSpPr>
          <p:cNvPr id="28" name="Flussdiagramm: Verbinder 27"/>
          <p:cNvSpPr/>
          <p:nvPr/>
        </p:nvSpPr>
        <p:spPr>
          <a:xfrm>
            <a:off x="185223" y="3691853"/>
            <a:ext cx="4271961" cy="962827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Klageerweiterung C+D</a:t>
            </a:r>
            <a:endParaRPr lang="de-DE" sz="2800" b="1" dirty="0"/>
          </a:p>
        </p:txBody>
      </p:sp>
      <p:sp>
        <p:nvSpPr>
          <p:cNvPr id="30" name="Pfeil nach rechts 29"/>
          <p:cNvSpPr/>
          <p:nvPr/>
        </p:nvSpPr>
        <p:spPr>
          <a:xfrm>
            <a:off x="5890957" y="2393729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3637180" y="3862926"/>
            <a:ext cx="3017587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u</a:t>
            </a:r>
            <a:r>
              <a:rPr lang="de-DE" sz="2400" b="1" dirty="0" smtClean="0"/>
              <a:t>m 4000,00 EUR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7909141" y="4263956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7" name="Ovale Legende 6"/>
          <p:cNvSpPr/>
          <p:nvPr/>
        </p:nvSpPr>
        <p:spPr>
          <a:xfrm>
            <a:off x="9385109" y="1750438"/>
            <a:ext cx="2602104" cy="1678561"/>
          </a:xfrm>
          <a:prstGeom prst="wedgeEllipseCallout">
            <a:avLst>
              <a:gd name="adj1" fmla="val -68731"/>
              <a:gd name="adj2" fmla="val -18018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 Gebühren-ermäßigung durch Verbindung!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1" name="Gerade Verbindung mit Pfeil 40"/>
          <p:cNvCxnSpPr/>
          <p:nvPr/>
        </p:nvCxnSpPr>
        <p:spPr>
          <a:xfrm flipV="1">
            <a:off x="2028467" y="1926367"/>
            <a:ext cx="5314950" cy="316945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V="1">
            <a:off x="2281238" y="2857500"/>
            <a:ext cx="5291137" cy="240745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feil nach rechts 35"/>
          <p:cNvSpPr/>
          <p:nvPr/>
        </p:nvSpPr>
        <p:spPr>
          <a:xfrm>
            <a:off x="185223" y="4642002"/>
            <a:ext cx="2228851" cy="1385217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Gezahlte</a:t>
            </a:r>
          </a:p>
          <a:p>
            <a:pPr algn="ctr"/>
            <a:r>
              <a:rPr lang="de-DE" b="1" dirty="0" smtClean="0"/>
              <a:t>Gebühr C + D =</a:t>
            </a:r>
            <a:endParaRPr lang="de-DE" b="1" dirty="0"/>
          </a:p>
        </p:txBody>
      </p:sp>
      <p:sp>
        <p:nvSpPr>
          <p:cNvPr id="26" name="Gefaltete Ecke 25"/>
          <p:cNvSpPr/>
          <p:nvPr/>
        </p:nvSpPr>
        <p:spPr>
          <a:xfrm rot="21354417">
            <a:off x="4558914" y="5054381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609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+420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=1029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25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5" grpId="0" animBg="1"/>
      <p:bldP spid="31" grpId="0" animBg="1"/>
      <p:bldP spid="29" grpId="0" animBg="1"/>
      <p:bldP spid="3" grpId="0" animBg="1"/>
      <p:bldP spid="4" grpId="0" animBg="1"/>
      <p:bldP spid="6" grpId="0" animBg="1"/>
      <p:bldP spid="18" grpId="0" animBg="1"/>
      <p:bldP spid="24" grpId="0" animBg="1"/>
      <p:bldP spid="25" grpId="0" animBg="1"/>
      <p:bldP spid="28" grpId="0" animBg="1"/>
      <p:bldP spid="30" grpId="0" animBg="1"/>
      <p:bldP spid="32" grpId="0" animBg="1"/>
      <p:bldP spid="34" grpId="0" animBg="1"/>
      <p:bldP spid="7" grpId="0" animBg="1"/>
      <p:bldP spid="36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eck 38"/>
          <p:cNvSpPr/>
          <p:nvPr/>
        </p:nvSpPr>
        <p:spPr>
          <a:xfrm>
            <a:off x="2874072" y="3433473"/>
            <a:ext cx="171279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1029,00 EUR</a:t>
            </a:r>
            <a:endParaRPr lang="de-DE" sz="2000" b="1" dirty="0"/>
          </a:p>
        </p:txBody>
      </p:sp>
      <p:sp>
        <p:nvSpPr>
          <p:cNvPr id="38" name="Rechteck 37"/>
          <p:cNvSpPr/>
          <p:nvPr/>
        </p:nvSpPr>
        <p:spPr>
          <a:xfrm>
            <a:off x="9633515" y="3978438"/>
            <a:ext cx="171279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885,00 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7951649" y="2234822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972,00 EUR</a:t>
            </a:r>
            <a:endParaRPr lang="de-DE" sz="2000" dirty="0"/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6147159" y="3426575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Streitwert: 10.500,00 EUR</a:t>
            </a:r>
            <a:endParaRPr lang="de-DE" sz="2000" dirty="0"/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6663035" y="1753431"/>
            <a:ext cx="3791411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/>
              <a:t>n</a:t>
            </a:r>
            <a:r>
              <a:rPr lang="de-DE" sz="2000" dirty="0" smtClean="0"/>
              <a:t>euer Streitwert: 14.500,00 EUR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Verfahrensverbindung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013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Flussdiagramm: Verbinder 27"/>
          <p:cNvSpPr/>
          <p:nvPr/>
        </p:nvSpPr>
        <p:spPr>
          <a:xfrm>
            <a:off x="272002" y="1510290"/>
            <a:ext cx="4271961" cy="962827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Klageerweiterung C+D</a:t>
            </a:r>
            <a:endParaRPr lang="de-DE" sz="2800" b="1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3730467" y="1620342"/>
            <a:ext cx="3017587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u</a:t>
            </a:r>
            <a:r>
              <a:rPr lang="de-DE" sz="2400" b="1" dirty="0" smtClean="0"/>
              <a:t>m 4000,00 EUR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6652448" y="2059599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7" name="Pfeil nach rechts 36"/>
          <p:cNvSpPr/>
          <p:nvPr/>
        </p:nvSpPr>
        <p:spPr>
          <a:xfrm>
            <a:off x="4528910" y="2556537"/>
            <a:ext cx="2523093" cy="215183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a</a:t>
            </a:r>
            <a:r>
              <a:rPr lang="de-DE" b="1" dirty="0" smtClean="0"/>
              <a:t>bzüglich  Verfahrensgebühr aus Streitwert AB</a:t>
            </a:r>
            <a:endParaRPr lang="de-DE" b="1" dirty="0"/>
          </a:p>
        </p:txBody>
      </p:sp>
      <p:sp>
        <p:nvSpPr>
          <p:cNvPr id="40" name="Pfeil nach rechts 39"/>
          <p:cNvSpPr/>
          <p:nvPr/>
        </p:nvSpPr>
        <p:spPr>
          <a:xfrm>
            <a:off x="8295508" y="3758002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6" name="Pfeil nach rechts 35"/>
          <p:cNvSpPr/>
          <p:nvPr/>
        </p:nvSpPr>
        <p:spPr>
          <a:xfrm>
            <a:off x="556698" y="2886634"/>
            <a:ext cx="2228851" cy="1385217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Gezahlte</a:t>
            </a:r>
          </a:p>
          <a:p>
            <a:pPr algn="ctr"/>
            <a:r>
              <a:rPr lang="de-DE" b="1" dirty="0" smtClean="0"/>
              <a:t>Gebühr C + D =</a:t>
            </a:r>
            <a:endParaRPr lang="de-DE" b="1" dirty="0"/>
          </a:p>
        </p:txBody>
      </p:sp>
      <p:sp>
        <p:nvSpPr>
          <p:cNvPr id="16" name="Ellipse 15"/>
          <p:cNvSpPr/>
          <p:nvPr/>
        </p:nvSpPr>
        <p:spPr>
          <a:xfrm>
            <a:off x="4907279" y="4923393"/>
            <a:ext cx="3044370" cy="14287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Vorteil für die Landeskasse 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7604340" y="4885327"/>
            <a:ext cx="3044370" cy="14287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= 144,00 EUR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9" name="Gefaltete Ecke 18"/>
          <p:cNvSpPr/>
          <p:nvPr/>
        </p:nvSpPr>
        <p:spPr>
          <a:xfrm rot="21354417">
            <a:off x="10418769" y="4594314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1029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-885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=144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1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3" grpId="0" animBg="1"/>
      <p:bldP spid="37" grpId="0" animBg="1"/>
      <p:bldP spid="40" grpId="0" animBg="1"/>
      <p:bldP spid="16" grpId="0" animBg="1"/>
      <p:bldP spid="43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>
            <a:off x="8346304" y="5282284"/>
            <a:ext cx="1712790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1029,00 EUR</a:t>
            </a:r>
            <a:endParaRPr lang="de-DE" sz="2000" b="1" dirty="0"/>
          </a:p>
        </p:txBody>
      </p:sp>
      <p:sp>
        <p:nvSpPr>
          <p:cNvPr id="38" name="Rechteck 37"/>
          <p:cNvSpPr/>
          <p:nvPr/>
        </p:nvSpPr>
        <p:spPr>
          <a:xfrm>
            <a:off x="8348373" y="3297688"/>
            <a:ext cx="171279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144,00 EUR</a:t>
            </a:r>
            <a:endParaRPr lang="de-DE" sz="2000" b="1" dirty="0"/>
          </a:p>
        </p:txBody>
      </p:sp>
      <p:sp>
        <p:nvSpPr>
          <p:cNvPr id="35" name="Rechteck 34"/>
          <p:cNvSpPr/>
          <p:nvPr/>
        </p:nvSpPr>
        <p:spPr>
          <a:xfrm>
            <a:off x="8211308" y="2017058"/>
            <a:ext cx="1986921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972,00 EUR</a:t>
            </a:r>
            <a:endParaRPr lang="de-DE" sz="2000" b="1" dirty="0"/>
          </a:p>
        </p:txBody>
      </p:sp>
      <p:sp>
        <p:nvSpPr>
          <p:cNvPr id="8" name="Rechteck 7"/>
          <p:cNvSpPr/>
          <p:nvPr/>
        </p:nvSpPr>
        <p:spPr>
          <a:xfrm>
            <a:off x="1466388" y="818483"/>
            <a:ext cx="10148340" cy="4254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Verfahrensverbindung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013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Flussdiagramm: Verbinder 27"/>
          <p:cNvSpPr/>
          <p:nvPr/>
        </p:nvSpPr>
        <p:spPr>
          <a:xfrm>
            <a:off x="272002" y="1510290"/>
            <a:ext cx="4271961" cy="153740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Gesamtstreitwert C+D+ Klageerweiterung</a:t>
            </a:r>
            <a:endParaRPr lang="de-DE" sz="2800" b="1" dirty="0"/>
          </a:p>
        </p:txBody>
      </p:sp>
      <p:sp>
        <p:nvSpPr>
          <p:cNvPr id="32" name="Flussdiagramm: Verbinder 31"/>
          <p:cNvSpPr/>
          <p:nvPr/>
        </p:nvSpPr>
        <p:spPr>
          <a:xfrm>
            <a:off x="3874526" y="1977263"/>
            <a:ext cx="3017587" cy="666289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 14.500,00 EUR</a:t>
            </a:r>
            <a:endParaRPr lang="de-DE" sz="2800" b="1" dirty="0"/>
          </a:p>
        </p:txBody>
      </p:sp>
      <p:sp>
        <p:nvSpPr>
          <p:cNvPr id="34" name="Pfeil nach rechts 33"/>
          <p:cNvSpPr/>
          <p:nvPr/>
        </p:nvSpPr>
        <p:spPr>
          <a:xfrm>
            <a:off x="6896896" y="1841188"/>
            <a:ext cx="1299201" cy="82703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Gebühr:</a:t>
            </a:r>
            <a:endParaRPr lang="de-DE" dirty="0"/>
          </a:p>
        </p:txBody>
      </p:sp>
      <p:sp>
        <p:nvSpPr>
          <p:cNvPr id="37" name="Pfeil nach rechts 36"/>
          <p:cNvSpPr/>
          <p:nvPr/>
        </p:nvSpPr>
        <p:spPr>
          <a:xfrm>
            <a:off x="4043362" y="2779673"/>
            <a:ext cx="4410177" cy="153024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Zuzüglich Vorteil für die Landeskasse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8346304" y="4183882"/>
            <a:ext cx="1712790" cy="6522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1116,00 EUR</a:t>
            </a:r>
            <a:endParaRPr lang="de-DE" sz="2000" b="1" dirty="0"/>
          </a:p>
        </p:txBody>
      </p:sp>
      <p:sp>
        <p:nvSpPr>
          <p:cNvPr id="20" name="Pfeil nach rechts 19"/>
          <p:cNvSpPr/>
          <p:nvPr/>
        </p:nvSpPr>
        <p:spPr>
          <a:xfrm>
            <a:off x="4016924" y="4121034"/>
            <a:ext cx="4410177" cy="92158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Gesamtgebühr =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Pfeil nach rechts 21"/>
          <p:cNvSpPr/>
          <p:nvPr/>
        </p:nvSpPr>
        <p:spPr>
          <a:xfrm>
            <a:off x="4039357" y="5075767"/>
            <a:ext cx="4410177" cy="92158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a</a:t>
            </a:r>
            <a:r>
              <a:rPr lang="de-DE" b="1" dirty="0" smtClean="0">
                <a:solidFill>
                  <a:schemeClr val="tx1"/>
                </a:solidFill>
              </a:rPr>
              <a:t>bzüglich bereits gezahlt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4" name="Pfeil nach rechts 23"/>
          <p:cNvSpPr/>
          <p:nvPr/>
        </p:nvSpPr>
        <p:spPr>
          <a:xfrm>
            <a:off x="4005332" y="5950361"/>
            <a:ext cx="4410177" cy="92158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Nachforderung =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8427101" y="6115958"/>
            <a:ext cx="1712790" cy="5276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87,00 EUR</a:t>
            </a:r>
            <a:endParaRPr lang="de-DE" sz="2400" b="1" dirty="0"/>
          </a:p>
        </p:txBody>
      </p:sp>
      <p:sp>
        <p:nvSpPr>
          <p:cNvPr id="18" name="Gefaltete Ecke 17"/>
          <p:cNvSpPr/>
          <p:nvPr/>
        </p:nvSpPr>
        <p:spPr>
          <a:xfrm rot="21354417">
            <a:off x="10247054" y="2907935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972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+144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=1116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1354417">
            <a:off x="10247054" y="5070112"/>
            <a:ext cx="1552690" cy="142356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1116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-1029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=87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80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37" grpId="0" animBg="1"/>
      <p:bldP spid="21" grpId="0" animBg="1"/>
      <p:bldP spid="20" grpId="0" animBg="1"/>
      <p:bldP spid="22" grpId="0" animBg="1"/>
      <p:bldP spid="24" grpId="0" animBg="1"/>
      <p:bldP spid="25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Breitbild</PresentationFormat>
  <Paragraphs>101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</cp:revision>
  <dcterms:created xsi:type="dcterms:W3CDTF">2024-04-17T14:36:14Z</dcterms:created>
  <dcterms:modified xsi:type="dcterms:W3CDTF">2024-04-18T06:29:24Z</dcterms:modified>
</cp:coreProperties>
</file>