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544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4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83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84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09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00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196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071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264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86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8154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FDFCD-5A6E-4EA7-88AF-04B650ED808E}" type="datetimeFigureOut">
              <a:rPr lang="de-DE" smtClean="0"/>
              <a:t>08.08.2023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8FF38-2616-428C-8975-FDF045424C7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04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Termine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973419" y="2602470"/>
            <a:ext cx="4565617" cy="3403640"/>
            <a:chOff x="1209826" y="1553277"/>
            <a:chExt cx="4565617" cy="3403640"/>
          </a:xfrm>
        </p:grpSpPr>
        <p:sp>
          <p:nvSpPr>
            <p:cNvPr id="14" name="Abgerundetes Rechteck 13"/>
            <p:cNvSpPr/>
            <p:nvPr/>
          </p:nvSpPr>
          <p:spPr>
            <a:xfrm>
              <a:off x="1295599" y="1911718"/>
              <a:ext cx="4394069" cy="304519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000" dirty="0" smtClean="0"/>
            </a:p>
            <a:p>
              <a:endPara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Ladungsfrist:</a:t>
              </a:r>
              <a:endParaRPr lang="de-DE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  Ehesachen:</a:t>
              </a:r>
              <a:r>
                <a:rPr lang="de-DE" sz="2000" baseline="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2</a:t>
              </a:r>
              <a:r>
                <a:rPr lang="de-DE" sz="2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Wochen</a:t>
              </a:r>
              <a:endParaRPr lang="de-DE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  Familienstreitsachen: 1 Woche</a:t>
              </a:r>
              <a:endParaRPr lang="de-DE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11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r>
                <a:rPr lang="de-DE" sz="2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persönliches Erscheinen und Anhörung </a:t>
              </a:r>
              <a:r>
                <a:rPr lang="de-DE" sz="16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(§ 128 I </a:t>
              </a:r>
              <a:r>
                <a:rPr lang="de-DE" sz="1600" dirty="0" err="1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FamFG</a:t>
              </a:r>
              <a:r>
                <a:rPr lang="de-DE" sz="16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 141 ZPO)</a:t>
              </a:r>
              <a:endParaRPr lang="de-DE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sz="2000" dirty="0"/>
            </a:p>
            <a:p>
              <a:pPr algn="ctr"/>
              <a:endParaRPr lang="de-DE" sz="2000" dirty="0" smtClean="0"/>
            </a:p>
            <a:p>
              <a:pPr algn="ctr"/>
              <a:endParaRPr lang="de-DE" sz="2000" dirty="0"/>
            </a:p>
            <a:p>
              <a:pPr algn="ctr"/>
              <a:endParaRPr lang="de-DE" sz="2000" dirty="0" smtClean="0"/>
            </a:p>
            <a:p>
              <a:pPr algn="ctr"/>
              <a:endParaRPr lang="de-DE" sz="2000" dirty="0"/>
            </a:p>
          </p:txBody>
        </p:sp>
        <p:sp>
          <p:nvSpPr>
            <p:cNvPr id="5" name="Abgerundetes Rechteck 4"/>
            <p:cNvSpPr/>
            <p:nvPr/>
          </p:nvSpPr>
          <p:spPr>
            <a:xfrm>
              <a:off x="1209826" y="1553277"/>
              <a:ext cx="4565617" cy="75424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Ehe- und Familienstreitsachen</a:t>
              </a:r>
              <a:endParaRPr lang="de-DE" sz="2400" b="1" dirty="0"/>
            </a:p>
          </p:txBody>
        </p:sp>
      </p:grpSp>
      <p:grpSp>
        <p:nvGrpSpPr>
          <p:cNvPr id="7" name="Gruppieren 6"/>
          <p:cNvGrpSpPr/>
          <p:nvPr/>
        </p:nvGrpSpPr>
        <p:grpSpPr>
          <a:xfrm>
            <a:off x="6505941" y="2602470"/>
            <a:ext cx="4543781" cy="3826904"/>
            <a:chOff x="6931655" y="1597104"/>
            <a:chExt cx="4543781" cy="3826904"/>
          </a:xfrm>
        </p:grpSpPr>
        <p:sp>
          <p:nvSpPr>
            <p:cNvPr id="12" name="Abgerundetes Rechteck 11"/>
            <p:cNvSpPr/>
            <p:nvPr/>
          </p:nvSpPr>
          <p:spPr>
            <a:xfrm>
              <a:off x="6931655" y="1974223"/>
              <a:ext cx="4507171" cy="344978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0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Erörterungstermin </a:t>
              </a:r>
              <a:r>
                <a:rPr lang="de-DE" sz="16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(§ 32 I S. 1 </a:t>
              </a:r>
              <a:r>
                <a:rPr lang="de-DE" sz="1600" dirty="0" err="1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FamFG</a:t>
              </a:r>
              <a:r>
                <a:rPr lang="de-DE" sz="16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de-DE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11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r>
                <a:rPr lang="de-DE" sz="2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Ladungsfrist: angemessene Frist </a:t>
              </a:r>
            </a:p>
            <a:p>
              <a:r>
                <a:rPr lang="de-DE" sz="16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(§ 32 II </a:t>
              </a:r>
              <a:r>
                <a:rPr lang="de-DE" sz="1600" dirty="0" err="1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FamFG</a:t>
              </a:r>
              <a:r>
                <a:rPr lang="de-DE" sz="16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de-DE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11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r>
                <a:rPr lang="de-DE" sz="2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persönliches Erscheinen </a:t>
              </a:r>
            </a:p>
            <a:p>
              <a:r>
                <a:rPr lang="de-DE" sz="16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(§ 33 I S. 1 </a:t>
              </a:r>
              <a:r>
                <a:rPr lang="de-DE" sz="1600" dirty="0" err="1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FamFG</a:t>
              </a:r>
              <a:r>
                <a:rPr lang="de-DE" sz="16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de-DE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2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Anhörung (§ 34 </a:t>
              </a:r>
              <a:r>
                <a:rPr lang="de-DE" sz="2000" dirty="0" err="1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FamFG</a:t>
              </a:r>
              <a:r>
                <a:rPr lang="de-DE" sz="2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de-DE" sz="11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11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r>
                <a:rPr lang="de-DE" sz="2000" dirty="0" smtClean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Kind &gt; 14 Jahre immer persönliche Anhörung </a:t>
              </a:r>
              <a:endParaRPr lang="de-DE" sz="1100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Abgerundetes Rechteck 12"/>
            <p:cNvSpPr/>
            <p:nvPr/>
          </p:nvSpPr>
          <p:spPr>
            <a:xfrm>
              <a:off x="6940508" y="1597104"/>
              <a:ext cx="4534928" cy="75706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Angelegenheiten der freiwilligen Gerichtsbarkeit</a:t>
              </a:r>
              <a:endParaRPr lang="de-DE" sz="2400" b="1" dirty="0"/>
            </a:p>
          </p:txBody>
        </p:sp>
      </p:grpSp>
      <p:sp>
        <p:nvSpPr>
          <p:cNvPr id="21" name="Abgerundetes Rechteck 20"/>
          <p:cNvSpPr/>
          <p:nvPr/>
        </p:nvSpPr>
        <p:spPr>
          <a:xfrm>
            <a:off x="895350" y="1476139"/>
            <a:ext cx="10401300" cy="71437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nicht öffentlich (§ 170 I S. 1 GVG) - Entscheidungsverkündung öffentlich (§ 173 I GVG)</a:t>
            </a:r>
            <a:endParaRPr lang="de-DE" sz="2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3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670836" y="1621264"/>
            <a:ext cx="9109139" cy="3936574"/>
            <a:chOff x="1642261" y="1483063"/>
            <a:chExt cx="9109139" cy="3936574"/>
          </a:xfrm>
        </p:grpSpPr>
        <p:sp>
          <p:nvSpPr>
            <p:cNvPr id="16" name="Abgerundetes Rechteck 15"/>
            <p:cNvSpPr/>
            <p:nvPr/>
          </p:nvSpPr>
          <p:spPr>
            <a:xfrm>
              <a:off x="1642261" y="3135785"/>
              <a:ext cx="9109139" cy="228385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u="sng" dirty="0"/>
                <a:t>Angelegenheiten der freiwilligen Gerichtsbarkeit (§ 34 III </a:t>
              </a:r>
              <a:r>
                <a:rPr lang="de-DE" sz="2000" b="1" u="sng" dirty="0" err="1"/>
                <a:t>FamFG</a:t>
              </a:r>
              <a:r>
                <a:rPr lang="de-DE" sz="2000" b="1" u="sng" dirty="0"/>
                <a:t>)</a:t>
              </a:r>
              <a:endParaRPr lang="de-DE" sz="2000" b="1" dirty="0" smtClean="0">
                <a:effectLst/>
              </a:endParaRPr>
            </a:p>
            <a:p>
              <a:pPr algn="ctr"/>
              <a:r>
                <a:rPr lang="de-DE" sz="2000" dirty="0"/>
                <a:t>bleibt der Beteiligte im anberaumten Anhörungstermin unentschuldigt aus, kann das Verfahren ohne seine persönliche Anhörung beendet werden</a:t>
              </a:r>
            </a:p>
            <a:p>
              <a:pPr lvl="0" algn="ctr"/>
              <a:r>
                <a:rPr lang="de-DE" sz="2000" dirty="0"/>
                <a:t>der Beteiligte ist auf die Folgen seines Ausbleibens hinzuweisen 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1755558" y="1483063"/>
              <a:ext cx="8615362" cy="146052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u="sng" dirty="0"/>
                <a:t>Säumnis beider Beteiligten</a:t>
              </a:r>
            </a:p>
            <a:p>
              <a:pPr marL="342900" lvl="0" indent="-342900" algn="ctr">
                <a:buFont typeface="Arial" panose="020B0604020202020204" pitchFamily="34" charset="0"/>
                <a:buChar char="•"/>
              </a:pPr>
              <a:r>
                <a:rPr lang="de-DE" sz="2000" dirty="0"/>
                <a:t>Entscheidung nach Aktenlage gemäß § 251a ZPO kann ergehen</a:t>
              </a:r>
            </a:p>
            <a:p>
              <a:pPr marL="342900" lvl="0" indent="-342900" algn="ctr">
                <a:buFont typeface="Arial" panose="020B0604020202020204" pitchFamily="34" charset="0"/>
                <a:buChar char="•"/>
              </a:pPr>
              <a:r>
                <a:rPr lang="de-DE" sz="2000" dirty="0"/>
                <a:t>das Ruhen des Verfahrens soll </a:t>
              </a:r>
              <a:r>
                <a:rPr lang="de-DE" sz="2000" dirty="0" smtClean="0"/>
                <a:t>angeordnet </a:t>
              </a:r>
              <a:r>
                <a:rPr lang="de-DE" sz="2000" dirty="0"/>
                <a:t>werden </a:t>
              </a: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Termine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464380">
            <a:off x="9802273" y="4703160"/>
            <a:ext cx="1735507" cy="175618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34 III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681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65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871538" y="1464099"/>
            <a:ext cx="9494100" cy="4430412"/>
            <a:chOff x="1214438" y="972100"/>
            <a:chExt cx="9494100" cy="4430412"/>
          </a:xfrm>
        </p:grpSpPr>
        <p:sp>
          <p:nvSpPr>
            <p:cNvPr id="16" name="Abgerundetes Rechteck 15"/>
            <p:cNvSpPr/>
            <p:nvPr/>
          </p:nvSpPr>
          <p:spPr>
            <a:xfrm>
              <a:off x="1599399" y="1336801"/>
              <a:ext cx="9109139" cy="406571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000" dirty="0" smtClean="0"/>
            </a:p>
            <a:p>
              <a:endParaRPr lang="de-DE" sz="2000" dirty="0" smtClean="0"/>
            </a:p>
            <a:p>
              <a:r>
                <a:rPr lang="de-DE" sz="2000" dirty="0" smtClean="0"/>
                <a:t>Protokollaufnahme </a:t>
              </a:r>
              <a:r>
                <a:rPr lang="de-DE" sz="2000" dirty="0"/>
                <a:t>notwendig (§§ 113 I S. 2 </a:t>
              </a:r>
              <a:r>
                <a:rPr lang="de-DE" sz="2000" dirty="0" err="1"/>
                <a:t>FamFG</a:t>
              </a:r>
              <a:r>
                <a:rPr lang="de-DE" sz="2000" dirty="0"/>
                <a:t> i. V. m. § 159 ZPO)</a:t>
              </a:r>
            </a:p>
            <a:p>
              <a:r>
                <a:rPr lang="de-DE" sz="2000" dirty="0"/>
                <a:t> </a:t>
              </a:r>
            </a:p>
            <a:p>
              <a:r>
                <a:rPr lang="de-DE" sz="2000" dirty="0"/>
                <a:t>es gelten die gleichen Vorschriften wie im Zivilprozess </a:t>
              </a:r>
            </a:p>
            <a:p>
              <a:r>
                <a:rPr lang="de-DE" sz="2000" dirty="0"/>
                <a:t> </a:t>
              </a:r>
              <a:endParaRPr lang="de-DE" sz="2000" dirty="0" smtClean="0">
                <a:effectLst/>
              </a:endParaRPr>
            </a:p>
            <a:p>
              <a:r>
                <a:rPr lang="de-DE" sz="2000" dirty="0"/>
                <a:t>i. d. R. ist die Protokollaufnahme ohne Protokollführer, der Richter kann gemäß § 159 I ZPO einen Protokollführer anfordern 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Vermerk im Scheidungsverfahren bei Anordnung der Protokollführung: „Die Hinzuziehung eines Urkundsbeamten der Geschäftsstelle für die Protokollführung nach § 159 I ZPO wird angeordnet.“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Verzicht auf Hinzuziehung des Protokollführers im Scheidungsverfahrens: „Von der Zuziehung eines Protokollführers wurde gemäß §§ 113 </a:t>
              </a:r>
              <a:r>
                <a:rPr lang="de-DE" sz="2000" dirty="0" err="1"/>
                <a:t>FamFG</a:t>
              </a:r>
              <a:r>
                <a:rPr lang="de-DE" sz="2000" dirty="0"/>
                <a:t>, 159 I ZPO abgesehen.“</a:t>
              </a:r>
            </a:p>
            <a:p>
              <a:r>
                <a:rPr lang="de-DE" sz="2000" dirty="0"/>
                <a:t> 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1214438" y="972100"/>
              <a:ext cx="4402355" cy="51096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Ehe- und Familienstreitsachen</a:t>
              </a:r>
              <a:endParaRPr lang="de-DE" sz="2400" dirty="0">
                <a:effectLst/>
              </a:endParaRP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Protokoll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21354312">
            <a:off x="9529628" y="991349"/>
            <a:ext cx="1971088" cy="19674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113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97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71500" y="1464099"/>
            <a:ext cx="9837000" cy="5087637"/>
            <a:chOff x="914400" y="972100"/>
            <a:chExt cx="9837000" cy="5087637"/>
          </a:xfrm>
        </p:grpSpPr>
        <p:sp>
          <p:nvSpPr>
            <p:cNvPr id="16" name="Abgerundetes Rechteck 15"/>
            <p:cNvSpPr/>
            <p:nvPr/>
          </p:nvSpPr>
          <p:spPr>
            <a:xfrm>
              <a:off x="1642261" y="1322514"/>
              <a:ext cx="9109139" cy="473722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de-DE" sz="2000" dirty="0" smtClean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de-DE" sz="2000" dirty="0" smtClean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 smtClean="0"/>
                <a:t>über </a:t>
              </a:r>
              <a:r>
                <a:rPr lang="de-DE" sz="2000" dirty="0"/>
                <a:t>die Termine und persönlichen Anhörungen hat das Gericht einen Vermerk zu fertigen </a:t>
              </a:r>
              <a:br>
                <a:rPr lang="de-DE" sz="2000" dirty="0"/>
              </a:br>
              <a:r>
                <a:rPr lang="de-DE" sz="2000" dirty="0"/>
                <a:t>(§ 28 IV S. 1 </a:t>
              </a:r>
              <a:r>
                <a:rPr lang="de-DE" sz="2000" dirty="0" err="1"/>
                <a:t>FamFG</a:t>
              </a:r>
              <a:r>
                <a:rPr lang="de-DE" sz="2000" dirty="0" smtClean="0"/>
                <a:t>)</a:t>
              </a:r>
              <a:r>
                <a:rPr lang="de-DE" sz="2000" dirty="0"/>
                <a:t> 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wesentliche Vorgänge über die Termine und persönliche Anhörungen sind aufzunehmen </a:t>
              </a:r>
              <a:br>
                <a:rPr lang="de-DE" sz="2000" dirty="0"/>
              </a:br>
              <a:r>
                <a:rPr lang="de-DE" sz="2000" dirty="0"/>
                <a:t>(§ 28 IV S. 2 </a:t>
              </a:r>
              <a:r>
                <a:rPr lang="de-DE" sz="2000" dirty="0" err="1"/>
                <a:t>FamFG</a:t>
              </a:r>
              <a:r>
                <a:rPr lang="de-DE" sz="2000" dirty="0"/>
                <a:t>)  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für die Dokumentation darf ein </a:t>
              </a:r>
              <a:r>
                <a:rPr lang="de-DE" sz="2000" dirty="0" err="1"/>
                <a:t>UdG</a:t>
              </a:r>
              <a:r>
                <a:rPr lang="de-DE" sz="2000" dirty="0"/>
                <a:t> hinzugezogen werden, wenn dies aufgrund des zu erwartenden Umfangs des Vermerks, in Anbetracht der Schwierigkeit der Sache oder aus einem sonstigen wichtigen Grund erforderlich ist (§ 28 IV S. 1 </a:t>
              </a:r>
              <a:r>
                <a:rPr lang="de-DE" sz="2000" dirty="0" err="1"/>
                <a:t>FamFG</a:t>
              </a:r>
              <a:r>
                <a:rPr lang="de-DE" sz="2000" dirty="0" smtClean="0"/>
                <a:t>)</a:t>
              </a:r>
              <a:r>
                <a:rPr lang="de-DE" sz="2000" dirty="0"/>
                <a:t> 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in </a:t>
              </a:r>
              <a:r>
                <a:rPr lang="de-DE" sz="2000" dirty="0" err="1"/>
                <a:t>Kindschaftssachen</a:t>
              </a:r>
              <a:r>
                <a:rPr lang="de-DE" sz="2000" dirty="0"/>
                <a:t>: Vermerk: Von der Zuziehung eines Urkundsbeamten der Geschäftsstelle wurde gemäß § 28 IV S. 1 </a:t>
              </a:r>
              <a:r>
                <a:rPr lang="de-DE" sz="2000" dirty="0" err="1"/>
                <a:t>FamFG</a:t>
              </a:r>
              <a:r>
                <a:rPr lang="de-DE" sz="2000" dirty="0"/>
                <a:t> abgesehen</a:t>
              </a:r>
              <a:r>
                <a:rPr lang="de-DE" sz="2000" dirty="0" smtClean="0"/>
                <a:t>.</a:t>
              </a:r>
              <a:r>
                <a:rPr lang="de-DE" sz="2000" dirty="0"/>
                <a:t> 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de-DE" sz="2000" dirty="0"/>
                <a:t>die Herstellung durch Aufzeichnung auf Datenträger ist möglich (§ 28 IV S. 4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endParaRPr lang="de-DE" sz="2000" dirty="0"/>
            </a:p>
            <a:p>
              <a:r>
                <a:rPr lang="de-DE" sz="2000" dirty="0"/>
                <a:t> 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914400" y="972100"/>
              <a:ext cx="6674068" cy="51096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Familiensachen der freiwilligen Gerichtsbarkeit</a:t>
              </a:r>
              <a:endParaRPr lang="de-DE" sz="2400" dirty="0"/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Protokoll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21354312">
            <a:off x="9951041" y="2696898"/>
            <a:ext cx="1971088" cy="19674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28 IV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333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2043113" y="2187463"/>
            <a:ext cx="8851964" cy="436427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der Termin wird durch den Richter unter Einhaltung der Ladungsfrist festgelegt</a:t>
            </a:r>
          </a:p>
          <a:p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u="sng" dirty="0"/>
              <a:t>Ladungsfrist:</a:t>
            </a:r>
            <a:r>
              <a:rPr lang="de-DE" sz="2000" dirty="0"/>
              <a:t> 1 Woche (Ladungsfrist = in anhängigen Sache zwischen der Zustellung der Ladung und dem </a:t>
            </a:r>
            <a:r>
              <a:rPr lang="de-DE" sz="2000" dirty="0" err="1"/>
              <a:t>Terminstag</a:t>
            </a:r>
            <a:r>
              <a:rPr lang="de-DE" sz="2000" dirty="0"/>
              <a:t> (§ 113 </a:t>
            </a:r>
            <a:r>
              <a:rPr lang="de-DE" sz="2000" dirty="0" err="1"/>
              <a:t>FamFG</a:t>
            </a:r>
            <a:r>
              <a:rPr lang="de-DE" sz="2000" dirty="0"/>
              <a:t> i. V. m. § 217 ZPO)</a:t>
            </a:r>
          </a:p>
          <a:p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Ehesachen: Frist zur Einlegung von Folgesachen ist zu berücksichtigen </a:t>
            </a:r>
            <a:endParaRPr lang="de-DE" sz="2000" dirty="0" smtClean="0"/>
          </a:p>
          <a:p>
            <a:r>
              <a:rPr lang="de-DE" sz="2000" dirty="0"/>
              <a:t> </a:t>
            </a:r>
            <a:r>
              <a:rPr lang="de-DE" sz="2000" dirty="0" smtClean="0"/>
              <a:t>    (§ </a:t>
            </a:r>
            <a:r>
              <a:rPr lang="de-DE" sz="2000" dirty="0"/>
              <a:t>137 II </a:t>
            </a:r>
            <a:r>
              <a:rPr lang="de-DE" sz="2000" dirty="0" err="1"/>
              <a:t>FamFG</a:t>
            </a:r>
            <a:r>
              <a:rPr lang="de-DE" sz="2000" dirty="0"/>
              <a:t>) – also 2 Wochen </a:t>
            </a:r>
          </a:p>
          <a:p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das Gericht soll das persönliche Erscheinen der Beteiligten anordnen und sie anhören (§§ 128 I </a:t>
            </a:r>
            <a:r>
              <a:rPr lang="de-DE" sz="2000" dirty="0" err="1"/>
              <a:t>FamFG</a:t>
            </a:r>
            <a:r>
              <a:rPr lang="de-DE" sz="2000" dirty="0"/>
              <a:t>, 141 ZPO)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56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57223" y="1750958"/>
            <a:ext cx="6572252" cy="714375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/>
              <a:t>Termine in Ehesachen und Familienstreitsachen </a:t>
            </a:r>
            <a:endParaRPr lang="de-DE" sz="2400"/>
          </a:p>
        </p:txBody>
      </p:sp>
      <p:sp>
        <p:nvSpPr>
          <p:cNvPr id="12" name="Abgerundetes Rechteck 11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Termine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8939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bgerundetes Rechteck 15"/>
          <p:cNvSpPr/>
          <p:nvPr/>
        </p:nvSpPr>
        <p:spPr>
          <a:xfrm>
            <a:off x="2043113" y="2187463"/>
            <a:ext cx="8851964" cy="261313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/>
              <a:t>das Gericht kann die Sache mit den Beteiligten in einem Termin erörtern </a:t>
            </a:r>
            <a:endParaRPr lang="de-DE" sz="2000" dirty="0" smtClean="0"/>
          </a:p>
          <a:p>
            <a:r>
              <a:rPr lang="de-DE" sz="2000" dirty="0"/>
              <a:t> </a:t>
            </a:r>
            <a:r>
              <a:rPr lang="de-DE" sz="2000" dirty="0" smtClean="0"/>
              <a:t>     (§ </a:t>
            </a:r>
            <a:r>
              <a:rPr lang="de-DE" sz="2000" dirty="0"/>
              <a:t>32 I S. 1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u="sng" dirty="0"/>
              <a:t>Ladungsfrist</a:t>
            </a:r>
            <a:endParaRPr lang="de-DE" sz="2000" dirty="0"/>
          </a:p>
          <a:p>
            <a:r>
              <a:rPr lang="de-DE" sz="2000" dirty="0" smtClean="0"/>
              <a:t>	zwischen </a:t>
            </a:r>
            <a:r>
              <a:rPr lang="de-DE" sz="2000" dirty="0"/>
              <a:t>der Ladung + dem Termin soll eine angemessene Frist liegen </a:t>
            </a:r>
            <a:r>
              <a:rPr lang="de-DE" sz="2000" dirty="0" smtClean="0"/>
              <a:t>	(§ </a:t>
            </a:r>
            <a:r>
              <a:rPr lang="de-DE" sz="2000" dirty="0"/>
              <a:t>32 II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57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71509" y="1830275"/>
            <a:ext cx="7758115" cy="7143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Termine in Familiensachen der freiwilligen Gerichtsbarkeit </a:t>
            </a:r>
            <a:endParaRPr lang="de-DE" sz="2400" dirty="0"/>
          </a:p>
        </p:txBody>
      </p:sp>
      <p:sp>
        <p:nvSpPr>
          <p:cNvPr id="12" name="Abgerundetes Rechteck 11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Termine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Gefaltete Ecke 7"/>
          <p:cNvSpPr/>
          <p:nvPr/>
        </p:nvSpPr>
        <p:spPr>
          <a:xfrm rot="297437">
            <a:off x="6473420" y="4418519"/>
            <a:ext cx="1971088" cy="19674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32 III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8476356" y="4543075"/>
            <a:ext cx="1971088" cy="1967427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Video-konferenz möglich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46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71510" y="1503881"/>
            <a:ext cx="10252142" cy="1797745"/>
            <a:chOff x="671510" y="1830275"/>
            <a:chExt cx="10252142" cy="1797745"/>
          </a:xfrm>
        </p:grpSpPr>
        <p:sp>
          <p:nvSpPr>
            <p:cNvPr id="16" name="Abgerundetes Rechteck 15"/>
            <p:cNvSpPr/>
            <p:nvPr/>
          </p:nvSpPr>
          <p:spPr>
            <a:xfrm>
              <a:off x="2071688" y="2386483"/>
              <a:ext cx="8851964" cy="124153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/>
                <a:t>wenn dies zur Aufklärung des Sachverhalts sachdienlich erscheint </a:t>
              </a:r>
              <a:endParaRPr lang="de-DE" sz="2000" dirty="0" smtClean="0"/>
            </a:p>
            <a:p>
              <a:pPr algn="ctr"/>
              <a:r>
                <a:rPr lang="de-DE" sz="2000" dirty="0" smtClean="0"/>
                <a:t>(§ </a:t>
              </a:r>
              <a:r>
                <a:rPr lang="de-DE" sz="2000" dirty="0"/>
                <a:t>33 I S. 1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5715004" cy="71437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persönliches Erscheinen der Beteiligten</a:t>
              </a:r>
              <a:endParaRPr lang="de-DE" sz="2400" dirty="0"/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Termine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671510" y="3429000"/>
            <a:ext cx="10252142" cy="1797745"/>
            <a:chOff x="671510" y="1830275"/>
            <a:chExt cx="10252142" cy="1797745"/>
          </a:xfrm>
        </p:grpSpPr>
        <p:sp>
          <p:nvSpPr>
            <p:cNvPr id="14" name="Abgerundetes Rechteck 13"/>
            <p:cNvSpPr/>
            <p:nvPr/>
          </p:nvSpPr>
          <p:spPr>
            <a:xfrm>
              <a:off x="2071688" y="2386483"/>
              <a:ext cx="8851964" cy="1241537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dirty="0"/>
                <a:t>wenn dies zur Gewährleistung des rechtlichen Gehörs des Beteiligten erforderlich ist und dies in einem Gesetz vorgeschrieben ist (§ 34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</p:txBody>
        </p:sp>
        <p:sp>
          <p:nvSpPr>
            <p:cNvPr id="15" name="Abgerundetes Rechteck 14"/>
            <p:cNvSpPr/>
            <p:nvPr/>
          </p:nvSpPr>
          <p:spPr>
            <a:xfrm>
              <a:off x="671510" y="1830275"/>
              <a:ext cx="4672015" cy="71437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persönliche Anhörung</a:t>
              </a:r>
              <a:endParaRPr lang="de-DE" sz="2400" dirty="0"/>
            </a:p>
          </p:txBody>
        </p:sp>
      </p:grpSp>
      <p:sp>
        <p:nvSpPr>
          <p:cNvPr id="4" name="Abgerundetes Rechteck 3"/>
          <p:cNvSpPr/>
          <p:nvPr/>
        </p:nvSpPr>
        <p:spPr>
          <a:xfrm>
            <a:off x="1314451" y="5432040"/>
            <a:ext cx="9609202" cy="9144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/>
              <a:t>Verzicht auf persönliche Anhörung: </a:t>
            </a:r>
          </a:p>
          <a:p>
            <a:pPr lvl="0"/>
            <a:r>
              <a:rPr lang="de-DE" sz="2000"/>
              <a:t>bei erhebliche Nachteilen für die Gesundheit des Beteiligten bzw. er ist offensichtlich nicht in der Lage, seinen Willen kundzutun (§ 34 II FamFG)</a:t>
            </a:r>
          </a:p>
        </p:txBody>
      </p:sp>
      <p:sp>
        <p:nvSpPr>
          <p:cNvPr id="17" name="Gefaltete Ecke 16"/>
          <p:cNvSpPr/>
          <p:nvPr/>
        </p:nvSpPr>
        <p:spPr>
          <a:xfrm rot="21354312">
            <a:off x="9886304" y="392793"/>
            <a:ext cx="1971088" cy="19674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33 + 34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469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59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71510" y="1503881"/>
            <a:ext cx="10252142" cy="2259843"/>
            <a:chOff x="671510" y="1830275"/>
            <a:chExt cx="10252142" cy="2259843"/>
          </a:xfrm>
        </p:grpSpPr>
        <p:sp>
          <p:nvSpPr>
            <p:cNvPr id="16" name="Abgerundetes Rechteck 15"/>
            <p:cNvSpPr/>
            <p:nvPr/>
          </p:nvSpPr>
          <p:spPr>
            <a:xfrm>
              <a:off x="2071688" y="2389959"/>
              <a:ext cx="8851964" cy="1700159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000" dirty="0"/>
                <a:t>Vollendung des 14. </a:t>
              </a:r>
              <a:r>
                <a:rPr lang="de-DE" sz="2000" dirty="0" err="1"/>
                <a:t>Lj</a:t>
              </a:r>
              <a:r>
                <a:rPr lang="de-DE" sz="2000" dirty="0"/>
                <a:t>.: grundsätzlich persönlich anzuhören</a:t>
              </a:r>
            </a:p>
            <a:p>
              <a:pPr lvl="0"/>
              <a:r>
                <a:rPr lang="de-DE" sz="2000" dirty="0"/>
                <a:t>&lt; 14 Jahren: persönliche Anhörung, wenn die Neigung, Bindung oder der Wille des Kindes für die Entscheidung von Bedeutung sind / wenn sie aus sonstigen Gründen angebracht ist (§ 159 II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3071815" cy="71437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 smtClean="0"/>
                <a:t>Kinder</a:t>
              </a:r>
              <a:endParaRPr lang="de-DE" sz="2400" dirty="0"/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Termine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071688" y="4695862"/>
            <a:ext cx="8851964" cy="124153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de-DE" sz="2000" dirty="0" err="1"/>
              <a:t>Kindschaftssachen</a:t>
            </a:r>
            <a:r>
              <a:rPr lang="de-DE" sz="2000" dirty="0"/>
              <a:t> (§ 151 </a:t>
            </a:r>
            <a:r>
              <a:rPr lang="de-DE" sz="2000" dirty="0" err="1"/>
              <a:t>FamFG</a:t>
            </a:r>
            <a:r>
              <a:rPr lang="de-DE" sz="2000" dirty="0"/>
              <a:t>) </a:t>
            </a:r>
          </a:p>
          <a:p>
            <a:pPr lvl="1"/>
            <a:r>
              <a:rPr lang="de-DE" sz="2000" dirty="0"/>
              <a:t>VB bestellt – Anhörung in dessen Anwesenheit (§ 159 IV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  <a:p>
            <a:pPr lvl="1"/>
            <a:r>
              <a:rPr lang="de-DE" sz="2000" dirty="0"/>
              <a:t>Kindeseltern sollen auch angehört werden (§ 160 </a:t>
            </a:r>
            <a:r>
              <a:rPr lang="de-DE" sz="2000" dirty="0" err="1"/>
              <a:t>FamFG</a:t>
            </a:r>
            <a:r>
              <a:rPr lang="de-DE" sz="2000" dirty="0"/>
              <a:t>)</a:t>
            </a:r>
          </a:p>
        </p:txBody>
      </p:sp>
      <p:sp>
        <p:nvSpPr>
          <p:cNvPr id="17" name="Abgerundetes Rechteck 16"/>
          <p:cNvSpPr/>
          <p:nvPr/>
        </p:nvSpPr>
        <p:spPr>
          <a:xfrm>
            <a:off x="671510" y="4245109"/>
            <a:ext cx="3071815" cy="52005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/>
              <a:t>Pflicht zur </a:t>
            </a:r>
            <a:r>
              <a:rPr lang="de-DE" sz="2400" b="1" dirty="0" smtClean="0"/>
              <a:t>Anhörung</a:t>
            </a:r>
            <a:endParaRPr lang="de-DE" sz="2400" b="1" dirty="0"/>
          </a:p>
        </p:txBody>
      </p:sp>
      <p:sp>
        <p:nvSpPr>
          <p:cNvPr id="13" name="Gefaltete Ecke 12"/>
          <p:cNvSpPr/>
          <p:nvPr/>
        </p:nvSpPr>
        <p:spPr>
          <a:xfrm>
            <a:off x="9522308" y="4010441"/>
            <a:ext cx="1848641" cy="18504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151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376100">
            <a:off x="9666708" y="759340"/>
            <a:ext cx="1952807" cy="186970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159 II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68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noProof="0" dirty="0" smtClean="0">
                <a:solidFill>
                  <a:prstClr val="black"/>
                </a:solidFill>
                <a:latin typeface="Calibri" panose="020F0502020204030204"/>
              </a:rPr>
              <a:t>60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700085" y="1968476"/>
            <a:ext cx="10180704" cy="2769226"/>
            <a:chOff x="671510" y="1830275"/>
            <a:chExt cx="10180704" cy="2769226"/>
          </a:xfrm>
        </p:grpSpPr>
        <p:sp>
          <p:nvSpPr>
            <p:cNvPr id="16" name="Abgerundetes Rechteck 15"/>
            <p:cNvSpPr/>
            <p:nvPr/>
          </p:nvSpPr>
          <p:spPr>
            <a:xfrm>
              <a:off x="2000250" y="2394928"/>
              <a:ext cx="8851964" cy="220457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Adoptionssachen (§ 192 I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Abstammungssachen (§ 175 I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Ehewohnungs- und Haushaltssachen (§ 207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Versorgungsausgleich (§ 221 I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dirty="0"/>
                <a:t>Verfahren nach §§ 1666 und 1666a BGB (§ 157 </a:t>
              </a:r>
              <a:r>
                <a:rPr lang="de-DE" sz="2000" dirty="0" err="1"/>
                <a:t>FamFG</a:t>
              </a:r>
              <a:r>
                <a:rPr lang="de-DE" sz="2000" dirty="0"/>
                <a:t>)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4053153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Anhörung soll erfolgen</a:t>
              </a: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Termine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5289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700085" y="1968476"/>
            <a:ext cx="10194991" cy="3485656"/>
            <a:chOff x="671510" y="1830275"/>
            <a:chExt cx="10194991" cy="3485656"/>
          </a:xfrm>
        </p:grpSpPr>
        <p:sp>
          <p:nvSpPr>
            <p:cNvPr id="16" name="Abgerundetes Rechteck 15"/>
            <p:cNvSpPr/>
            <p:nvPr/>
          </p:nvSpPr>
          <p:spPr>
            <a:xfrm>
              <a:off x="1757362" y="2405522"/>
              <a:ext cx="9109139" cy="2910409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000" b="1" u="sng" dirty="0"/>
                <a:t>FG-Verfahren</a:t>
              </a:r>
              <a:endParaRPr lang="de-DE" sz="2000" b="1" dirty="0"/>
            </a:p>
            <a:p>
              <a:r>
                <a:rPr lang="de-DE" dirty="0"/>
                <a:t>der verfahrensfähige Beteiligte ist selbst zu laden, auch wenn er einen Bevollmächtigten hat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der Bevollmächtigte ist von der Ladung zu benachrichtigen (§ 33 II S. 1 </a:t>
              </a:r>
              <a:r>
                <a:rPr lang="de-DE" dirty="0" err="1"/>
                <a:t>FamFG</a:t>
              </a:r>
              <a:r>
                <a:rPr lang="de-DE" dirty="0"/>
                <a:t>)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wenn das Erscheinen des Beteiligten ungewiss ist, soll das Gericht die Zustellung anordnen </a:t>
              </a:r>
              <a:endParaRPr lang="de-DE" dirty="0" smtClean="0"/>
            </a:p>
            <a:p>
              <a:pPr lvl="0"/>
              <a:r>
                <a:rPr lang="de-DE" dirty="0" smtClean="0"/>
                <a:t>     (§ </a:t>
              </a:r>
              <a:r>
                <a:rPr lang="de-DE" dirty="0"/>
                <a:t>33 II S. 2 </a:t>
              </a:r>
              <a:r>
                <a:rPr lang="de-DE" dirty="0" err="1"/>
                <a:t>FamFG</a:t>
              </a:r>
              <a:r>
                <a:rPr lang="de-DE" dirty="0"/>
                <a:t>)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der Beteiligte ist auf die Folgen seines Ausbleibens in der Ladung hinzuweisen </a:t>
              </a:r>
              <a:endParaRPr lang="de-DE" dirty="0" smtClean="0"/>
            </a:p>
            <a:p>
              <a:pPr lvl="0"/>
              <a:r>
                <a:rPr lang="de-DE" dirty="0" smtClean="0"/>
                <a:t>     (§ </a:t>
              </a:r>
              <a:r>
                <a:rPr lang="de-DE" dirty="0"/>
                <a:t>33 IV </a:t>
              </a:r>
              <a:r>
                <a:rPr lang="de-DE" dirty="0" err="1"/>
                <a:t>FamFG</a:t>
              </a:r>
              <a:r>
                <a:rPr lang="de-DE" dirty="0"/>
                <a:t>)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5900740" cy="71437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Ladung der Beteiligten / Bevollmächtigten</a:t>
              </a:r>
              <a:endParaRPr lang="de-DE" sz="2400" dirty="0"/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Termine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21354312">
            <a:off x="9909532" y="3967644"/>
            <a:ext cx="1971088" cy="196742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33 II und IV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32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700085" y="1968476"/>
            <a:ext cx="10194991" cy="4432324"/>
            <a:chOff x="671510" y="1830275"/>
            <a:chExt cx="10194991" cy="4432324"/>
          </a:xfrm>
        </p:grpSpPr>
        <p:sp>
          <p:nvSpPr>
            <p:cNvPr id="16" name="Abgerundetes Rechteck 15"/>
            <p:cNvSpPr/>
            <p:nvPr/>
          </p:nvSpPr>
          <p:spPr>
            <a:xfrm>
              <a:off x="1757362" y="2405522"/>
              <a:ext cx="9109139" cy="385707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/>
                <a:t>trotz ordnungsgemäßer Ladung ist ein Beteiligter nicht zum Termin/Anhörung erschienen</a:t>
              </a:r>
            </a:p>
            <a:p>
              <a:r>
                <a:rPr lang="de-DE" dirty="0"/>
                <a:t> </a:t>
              </a:r>
              <a:endParaRPr lang="de-DE" dirty="0" smtClean="0">
                <a:effectLst/>
              </a:endParaRPr>
            </a:p>
            <a:p>
              <a:r>
                <a:rPr lang="de-DE" u="sng" dirty="0"/>
                <a:t>Ehesachen und Familienstreitsachen (§ 130 </a:t>
              </a:r>
              <a:r>
                <a:rPr lang="de-DE" u="sng" dirty="0" err="1"/>
                <a:t>FamFG</a:t>
              </a:r>
              <a:r>
                <a:rPr lang="de-DE" u="sng" dirty="0"/>
                <a:t>)</a:t>
              </a:r>
              <a:endParaRPr lang="de-DE" dirty="0" smtClean="0">
                <a:effectLst/>
              </a:endParaRPr>
            </a:p>
            <a:p>
              <a:r>
                <a:rPr lang="de-DE" dirty="0"/>
                <a:t>Säumnis des Antragstellers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Versäumnisentscheidung – der Antrag gilt als zurückgenommen</a:t>
              </a:r>
            </a:p>
            <a:p>
              <a:r>
                <a:rPr lang="de-DE" dirty="0"/>
                <a:t> </a:t>
              </a:r>
              <a:endParaRPr lang="de-DE" dirty="0" smtClean="0">
                <a:effectLst/>
              </a:endParaRPr>
            </a:p>
            <a:p>
              <a:r>
                <a:rPr lang="de-DE" dirty="0"/>
                <a:t>Säumnis des Antragsgegners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eine Versäumnisentscheidung sowie eine Entscheidung nach Aktenlage ist unzulässig (gilt für Ehesachen, nicht für Folgesachen im Verbundverfahren)</a:t>
              </a:r>
            </a:p>
            <a:p>
              <a:pPr marL="742950" lvl="1" indent="-285750">
                <a:buFont typeface="Arial" panose="020B0604020202020204" pitchFamily="34" charset="0"/>
                <a:buChar char="•"/>
              </a:pPr>
              <a:r>
                <a:rPr lang="de-DE" dirty="0"/>
                <a:t>es darf also keine Entscheidung nur auf den Sachvortrag des Antragstellers gestützt werden</a:t>
              </a:r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dirty="0"/>
                <a:t>es wird immer wieder ein neuer Termin anberaumt </a:t>
              </a:r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10" y="1830275"/>
              <a:ext cx="4700590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dirty="0"/>
                <a:t>Säumnis der Beteiligten</a:t>
              </a:r>
              <a:endParaRPr lang="de-DE" sz="2400" dirty="0">
                <a:effectLst/>
              </a:endParaRP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Termine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3" name="Gefaltete Ecke 12"/>
          <p:cNvSpPr/>
          <p:nvPr/>
        </p:nvSpPr>
        <p:spPr>
          <a:xfrm rot="21432748">
            <a:off x="9714995" y="3100461"/>
            <a:ext cx="1659550" cy="158879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§ 130 </a:t>
            </a:r>
            <a:r>
              <a:rPr kumimoji="0" lang="de-DE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FamFG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84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69375"/>
            <a:ext cx="6472988" cy="6775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Familiensachen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63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700084" y="1968476"/>
            <a:ext cx="10194992" cy="3660800"/>
            <a:chOff x="671509" y="1830275"/>
            <a:chExt cx="10194992" cy="3660800"/>
          </a:xfrm>
        </p:grpSpPr>
        <p:sp>
          <p:nvSpPr>
            <p:cNvPr id="16" name="Abgerundetes Rechteck 15"/>
            <p:cNvSpPr/>
            <p:nvPr/>
          </p:nvSpPr>
          <p:spPr>
            <a:xfrm>
              <a:off x="1757362" y="2405523"/>
              <a:ext cx="9109139" cy="3085552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i="1" dirty="0"/>
                <a:t>es gelten die Vorschriften wie bei Zeugen</a:t>
              </a:r>
              <a:endParaRPr lang="de-DE" sz="2000" dirty="0"/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i="1" dirty="0"/>
                <a:t>Ordnungsgeld ist möglich – Ordnungshaft ist nicht möglich </a:t>
              </a:r>
              <a:endParaRPr lang="de-DE" sz="2000" dirty="0"/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i="1" dirty="0"/>
                <a:t>zwangsweise Vorführung ist auch möglich</a:t>
              </a:r>
              <a:endParaRPr lang="de-DE" sz="2000" dirty="0"/>
            </a:p>
            <a:p>
              <a:pPr marL="285750" lvl="0" indent="-285750">
                <a:buFont typeface="Arial" panose="020B0604020202020204" pitchFamily="34" charset="0"/>
                <a:buChar char="•"/>
              </a:pPr>
              <a:r>
                <a:rPr lang="de-DE" sz="2000" i="1" dirty="0"/>
                <a:t>nach 4 – 5x Nichterscheinens, erlässt der Richter eine Sachentscheidung </a:t>
              </a:r>
              <a:endParaRPr lang="de-DE" sz="2000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2000" i="1" dirty="0"/>
                <a:t>vorher versucht der Richter alles, um die Ladung an den Antragsgegner zu übersenden – ggf. öffentliche Zustellung (wenn z. B. im Ausland die Ladung nicht zuging – ggf. ist eine entsprechende Mitteilung der Botschaft in den Akten)</a:t>
              </a:r>
              <a:endParaRPr lang="de-DE" sz="2000" dirty="0"/>
            </a:p>
          </p:txBody>
        </p:sp>
        <p:sp>
          <p:nvSpPr>
            <p:cNvPr id="11" name="Abgerundetes Rechteck 10"/>
            <p:cNvSpPr/>
            <p:nvPr/>
          </p:nvSpPr>
          <p:spPr>
            <a:xfrm>
              <a:off x="671509" y="1830275"/>
              <a:ext cx="7758115" cy="71437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400" b="1" i="1" dirty="0"/>
                <a:t>was passiert, wenn der Antragsgegner immer wieder im Scheidungstermin </a:t>
              </a:r>
              <a:r>
                <a:rPr lang="de-DE" sz="2400" b="1" i="1" dirty="0" smtClean="0"/>
                <a:t>fehlt?</a:t>
              </a:r>
              <a:endParaRPr lang="de-DE" sz="2400" b="1" dirty="0">
                <a:effectLst/>
              </a:endParaRPr>
            </a:p>
          </p:txBody>
        </p:sp>
      </p:grpSp>
      <p:sp>
        <p:nvSpPr>
          <p:cNvPr id="12" name="Abgerundetes Rechteck 11"/>
          <p:cNvSpPr/>
          <p:nvPr/>
        </p:nvSpPr>
        <p:spPr>
          <a:xfrm>
            <a:off x="4724663" y="722285"/>
            <a:ext cx="2734302" cy="59986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1" i="0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  <a:p>
            <a:pPr algn="ctr"/>
            <a:r>
              <a:rPr lang="de-DE" sz="2800" b="1" dirty="0" smtClean="0"/>
              <a:t>Termine</a:t>
            </a:r>
          </a:p>
          <a:p>
            <a:pPr algn="ctr"/>
            <a:endParaRPr kumimoji="0" lang="de-DE" sz="2800" b="1" i="0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7678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1045</Words>
  <Application>Microsoft Office PowerPoint</Application>
  <PresentationFormat>Breitbild</PresentationFormat>
  <Paragraphs>183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11</cp:revision>
  <dcterms:created xsi:type="dcterms:W3CDTF">2023-06-27T10:39:25Z</dcterms:created>
  <dcterms:modified xsi:type="dcterms:W3CDTF">2023-08-08T08:14:45Z</dcterms:modified>
</cp:coreProperties>
</file>