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1" r:id="rId3"/>
    <p:sldId id="272" r:id="rId4"/>
    <p:sldId id="273" r:id="rId5"/>
    <p:sldId id="274" r:id="rId6"/>
    <p:sldId id="258" r:id="rId7"/>
    <p:sldId id="259" r:id="rId8"/>
    <p:sldId id="264" r:id="rId9"/>
    <p:sldId id="260" r:id="rId10"/>
    <p:sldId id="261" r:id="rId11"/>
    <p:sldId id="262" r:id="rId12"/>
    <p:sldId id="265" r:id="rId13"/>
    <p:sldId id="263" r:id="rId14"/>
    <p:sldId id="266" r:id="rId15"/>
    <p:sldId id="268" r:id="rId16"/>
    <p:sldId id="269" r:id="rId17"/>
    <p:sldId id="270" r:id="rId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8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snapToGrid="0" showGuides="1">
      <p:cViewPr varScale="1">
        <p:scale>
          <a:sx n="67" d="100"/>
          <a:sy n="67" d="100"/>
        </p:scale>
        <p:origin x="64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379C439D-15AC-4FFC-9F62-D18CD1400196}" type="datetimeFigureOut">
              <a:rPr lang="de-DE" smtClean="0"/>
              <a:t>19.09.2024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7384296-A847-452A-B316-0FA416192875}" type="slidenum">
              <a:rPr lang="de-DE" smtClean="0"/>
              <a:t>‹Nr.›</a:t>
            </a:fld>
            <a:endParaRPr lang="de-DE"/>
          </a:p>
        </p:txBody>
      </p:sp>
    </p:spTree>
    <p:extLst>
      <p:ext uri="{BB962C8B-B14F-4D97-AF65-F5344CB8AC3E}">
        <p14:creationId xmlns:p14="http://schemas.microsoft.com/office/powerpoint/2010/main" val="583284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379C439D-15AC-4FFC-9F62-D18CD1400196}" type="datetimeFigureOut">
              <a:rPr lang="de-DE" smtClean="0"/>
              <a:t>19.09.2024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7384296-A847-452A-B316-0FA416192875}" type="slidenum">
              <a:rPr lang="de-DE" smtClean="0"/>
              <a:t>‹Nr.›</a:t>
            </a:fld>
            <a:endParaRPr lang="de-DE"/>
          </a:p>
        </p:txBody>
      </p:sp>
    </p:spTree>
    <p:extLst>
      <p:ext uri="{BB962C8B-B14F-4D97-AF65-F5344CB8AC3E}">
        <p14:creationId xmlns:p14="http://schemas.microsoft.com/office/powerpoint/2010/main" val="3728868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379C439D-15AC-4FFC-9F62-D18CD1400196}" type="datetimeFigureOut">
              <a:rPr lang="de-DE" smtClean="0"/>
              <a:t>19.09.2024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7384296-A847-452A-B316-0FA416192875}" type="slidenum">
              <a:rPr lang="de-DE" smtClean="0"/>
              <a:t>‹Nr.›</a:t>
            </a:fld>
            <a:endParaRPr lang="de-DE"/>
          </a:p>
        </p:txBody>
      </p:sp>
    </p:spTree>
    <p:extLst>
      <p:ext uri="{BB962C8B-B14F-4D97-AF65-F5344CB8AC3E}">
        <p14:creationId xmlns:p14="http://schemas.microsoft.com/office/powerpoint/2010/main" val="508155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379C439D-15AC-4FFC-9F62-D18CD1400196}" type="datetimeFigureOut">
              <a:rPr lang="de-DE" smtClean="0"/>
              <a:t>19.09.2024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7384296-A847-452A-B316-0FA416192875}" type="slidenum">
              <a:rPr lang="de-DE" smtClean="0"/>
              <a:t>‹Nr.›</a:t>
            </a:fld>
            <a:endParaRPr lang="de-DE"/>
          </a:p>
        </p:txBody>
      </p:sp>
    </p:spTree>
    <p:extLst>
      <p:ext uri="{BB962C8B-B14F-4D97-AF65-F5344CB8AC3E}">
        <p14:creationId xmlns:p14="http://schemas.microsoft.com/office/powerpoint/2010/main" val="1431323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379C439D-15AC-4FFC-9F62-D18CD1400196}" type="datetimeFigureOut">
              <a:rPr lang="de-DE" smtClean="0"/>
              <a:t>19.09.2024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7384296-A847-452A-B316-0FA416192875}" type="slidenum">
              <a:rPr lang="de-DE" smtClean="0"/>
              <a:t>‹Nr.›</a:t>
            </a:fld>
            <a:endParaRPr lang="de-DE"/>
          </a:p>
        </p:txBody>
      </p:sp>
    </p:spTree>
    <p:extLst>
      <p:ext uri="{BB962C8B-B14F-4D97-AF65-F5344CB8AC3E}">
        <p14:creationId xmlns:p14="http://schemas.microsoft.com/office/powerpoint/2010/main" val="1468437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379C439D-15AC-4FFC-9F62-D18CD1400196}" type="datetimeFigureOut">
              <a:rPr lang="de-DE" smtClean="0"/>
              <a:t>19.09.2024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7384296-A847-452A-B316-0FA416192875}" type="slidenum">
              <a:rPr lang="de-DE" smtClean="0"/>
              <a:t>‹Nr.›</a:t>
            </a:fld>
            <a:endParaRPr lang="de-DE"/>
          </a:p>
        </p:txBody>
      </p:sp>
    </p:spTree>
    <p:extLst>
      <p:ext uri="{BB962C8B-B14F-4D97-AF65-F5344CB8AC3E}">
        <p14:creationId xmlns:p14="http://schemas.microsoft.com/office/powerpoint/2010/main" val="906453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379C439D-15AC-4FFC-9F62-D18CD1400196}" type="datetimeFigureOut">
              <a:rPr lang="de-DE" smtClean="0"/>
              <a:t>19.09.2024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77384296-A847-452A-B316-0FA416192875}" type="slidenum">
              <a:rPr lang="de-DE" smtClean="0"/>
              <a:t>‹Nr.›</a:t>
            </a:fld>
            <a:endParaRPr lang="de-DE"/>
          </a:p>
        </p:txBody>
      </p:sp>
    </p:spTree>
    <p:extLst>
      <p:ext uri="{BB962C8B-B14F-4D97-AF65-F5344CB8AC3E}">
        <p14:creationId xmlns:p14="http://schemas.microsoft.com/office/powerpoint/2010/main" val="228583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379C439D-15AC-4FFC-9F62-D18CD1400196}" type="datetimeFigureOut">
              <a:rPr lang="de-DE" smtClean="0"/>
              <a:t>19.09.2024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77384296-A847-452A-B316-0FA416192875}" type="slidenum">
              <a:rPr lang="de-DE" smtClean="0"/>
              <a:t>‹Nr.›</a:t>
            </a:fld>
            <a:endParaRPr lang="de-DE"/>
          </a:p>
        </p:txBody>
      </p:sp>
    </p:spTree>
    <p:extLst>
      <p:ext uri="{BB962C8B-B14F-4D97-AF65-F5344CB8AC3E}">
        <p14:creationId xmlns:p14="http://schemas.microsoft.com/office/powerpoint/2010/main" val="1875451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79C439D-15AC-4FFC-9F62-D18CD1400196}" type="datetimeFigureOut">
              <a:rPr lang="de-DE" smtClean="0"/>
              <a:t>19.09.2024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77384296-A847-452A-B316-0FA416192875}" type="slidenum">
              <a:rPr lang="de-DE" smtClean="0"/>
              <a:t>‹Nr.›</a:t>
            </a:fld>
            <a:endParaRPr lang="de-DE"/>
          </a:p>
        </p:txBody>
      </p:sp>
    </p:spTree>
    <p:extLst>
      <p:ext uri="{BB962C8B-B14F-4D97-AF65-F5344CB8AC3E}">
        <p14:creationId xmlns:p14="http://schemas.microsoft.com/office/powerpoint/2010/main" val="391505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379C439D-15AC-4FFC-9F62-D18CD1400196}" type="datetimeFigureOut">
              <a:rPr lang="de-DE" smtClean="0"/>
              <a:t>19.09.2024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7384296-A847-452A-B316-0FA416192875}" type="slidenum">
              <a:rPr lang="de-DE" smtClean="0"/>
              <a:t>‹Nr.›</a:t>
            </a:fld>
            <a:endParaRPr lang="de-DE"/>
          </a:p>
        </p:txBody>
      </p:sp>
    </p:spTree>
    <p:extLst>
      <p:ext uri="{BB962C8B-B14F-4D97-AF65-F5344CB8AC3E}">
        <p14:creationId xmlns:p14="http://schemas.microsoft.com/office/powerpoint/2010/main" val="1859563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379C439D-15AC-4FFC-9F62-D18CD1400196}" type="datetimeFigureOut">
              <a:rPr lang="de-DE" smtClean="0"/>
              <a:t>19.09.2024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7384296-A847-452A-B316-0FA416192875}" type="slidenum">
              <a:rPr lang="de-DE" smtClean="0"/>
              <a:t>‹Nr.›</a:t>
            </a:fld>
            <a:endParaRPr lang="de-DE"/>
          </a:p>
        </p:txBody>
      </p:sp>
    </p:spTree>
    <p:extLst>
      <p:ext uri="{BB962C8B-B14F-4D97-AF65-F5344CB8AC3E}">
        <p14:creationId xmlns:p14="http://schemas.microsoft.com/office/powerpoint/2010/main" val="767509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C439D-15AC-4FFC-9F62-D18CD1400196}" type="datetimeFigureOut">
              <a:rPr lang="de-DE" smtClean="0"/>
              <a:t>19.09.2024</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384296-A847-452A-B316-0FA416192875}" type="slidenum">
              <a:rPr lang="de-DE" smtClean="0"/>
              <a:t>‹Nr.›</a:t>
            </a:fld>
            <a:endParaRPr lang="de-DE"/>
          </a:p>
        </p:txBody>
      </p:sp>
    </p:spTree>
    <p:extLst>
      <p:ext uri="{BB962C8B-B14F-4D97-AF65-F5344CB8AC3E}">
        <p14:creationId xmlns:p14="http://schemas.microsoft.com/office/powerpoint/2010/main" val="2424514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p:cNvSpPr/>
          <p:nvPr/>
        </p:nvSpPr>
        <p:spPr>
          <a:xfrm>
            <a:off x="5259900" y="3692496"/>
            <a:ext cx="2400302" cy="54882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LG – Tegeler Weg</a:t>
            </a:r>
            <a:endParaRPr lang="de-DE" sz="2400" dirty="0"/>
          </a:p>
        </p:txBody>
      </p:sp>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42</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4" name="Abgerundetes Rechteck 3"/>
          <p:cNvSpPr/>
          <p:nvPr/>
        </p:nvSpPr>
        <p:spPr>
          <a:xfrm>
            <a:off x="2971799" y="114301"/>
            <a:ext cx="5972175" cy="60007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Geschäftsgang</a:t>
            </a:r>
            <a:endParaRPr lang="de-DE" sz="3200" dirty="0"/>
          </a:p>
        </p:txBody>
      </p:sp>
      <p:sp>
        <p:nvSpPr>
          <p:cNvPr id="2" name="Abgerundetes Rechteck 1"/>
          <p:cNvSpPr/>
          <p:nvPr/>
        </p:nvSpPr>
        <p:spPr>
          <a:xfrm>
            <a:off x="407468" y="1172050"/>
            <a:ext cx="5471556" cy="548828"/>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Verfassungsgerichtshof des Landes Berlin </a:t>
            </a:r>
          </a:p>
        </p:txBody>
      </p:sp>
      <p:sp>
        <p:nvSpPr>
          <p:cNvPr id="5" name="Abgerundetes Rechteck 4"/>
          <p:cNvSpPr/>
          <p:nvPr/>
        </p:nvSpPr>
        <p:spPr>
          <a:xfrm>
            <a:off x="3143246" y="714376"/>
            <a:ext cx="5629278" cy="406427"/>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Die Gerichte des Landes Berlin </a:t>
            </a:r>
            <a:endParaRPr lang="de-DE" sz="2400" dirty="0"/>
          </a:p>
        </p:txBody>
      </p:sp>
      <p:sp>
        <p:nvSpPr>
          <p:cNvPr id="7" name="Abgerundetes Rechteck 6"/>
          <p:cNvSpPr/>
          <p:nvPr/>
        </p:nvSpPr>
        <p:spPr>
          <a:xfrm>
            <a:off x="407468" y="1787503"/>
            <a:ext cx="5471556" cy="54882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Anwaltsgerichtshof Berlin </a:t>
            </a:r>
            <a:endParaRPr lang="de-DE" sz="2400" dirty="0"/>
          </a:p>
        </p:txBody>
      </p:sp>
      <p:sp>
        <p:nvSpPr>
          <p:cNvPr id="8" name="Abgerundetes Rechteck 7"/>
          <p:cNvSpPr/>
          <p:nvPr/>
        </p:nvSpPr>
        <p:spPr>
          <a:xfrm>
            <a:off x="407468" y="2429930"/>
            <a:ext cx="5471556" cy="54882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Gerichte der ordentlichen Gerichtsbarkeit: </a:t>
            </a:r>
          </a:p>
        </p:txBody>
      </p:sp>
      <p:sp>
        <p:nvSpPr>
          <p:cNvPr id="10" name="Abgerundetes Rechteck 9"/>
          <p:cNvSpPr/>
          <p:nvPr/>
        </p:nvSpPr>
        <p:spPr>
          <a:xfrm>
            <a:off x="914400" y="3047585"/>
            <a:ext cx="3154882" cy="548828"/>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Kammergericht </a:t>
            </a:r>
            <a:endParaRPr lang="de-DE" sz="2400" dirty="0"/>
          </a:p>
        </p:txBody>
      </p:sp>
      <p:sp>
        <p:nvSpPr>
          <p:cNvPr id="11" name="Abgerundetes Rechteck 10"/>
          <p:cNvSpPr/>
          <p:nvPr/>
        </p:nvSpPr>
        <p:spPr>
          <a:xfrm>
            <a:off x="914400" y="3692496"/>
            <a:ext cx="4297881" cy="548828"/>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Landgericht (mit 3 Standorten) </a:t>
            </a:r>
          </a:p>
        </p:txBody>
      </p:sp>
      <p:sp>
        <p:nvSpPr>
          <p:cNvPr id="12" name="Abgerundetes Rechteck 11"/>
          <p:cNvSpPr/>
          <p:nvPr/>
        </p:nvSpPr>
        <p:spPr>
          <a:xfrm>
            <a:off x="914400" y="4343879"/>
            <a:ext cx="2411932" cy="548828"/>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Amtsgericht (</a:t>
            </a:r>
            <a:r>
              <a:rPr lang="de-DE" sz="2400" dirty="0" smtClean="0"/>
              <a:t>11) </a:t>
            </a:r>
            <a:endParaRPr lang="de-DE" sz="2400" dirty="0"/>
          </a:p>
        </p:txBody>
      </p:sp>
      <p:sp>
        <p:nvSpPr>
          <p:cNvPr id="13" name="Abgerundetes Rechteck 12"/>
          <p:cNvSpPr/>
          <p:nvPr/>
        </p:nvSpPr>
        <p:spPr>
          <a:xfrm>
            <a:off x="10155742" y="3676145"/>
            <a:ext cx="1714502" cy="54882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LG - Moabit</a:t>
            </a:r>
            <a:endParaRPr lang="de-DE" sz="2400" dirty="0"/>
          </a:p>
        </p:txBody>
      </p:sp>
      <p:sp>
        <p:nvSpPr>
          <p:cNvPr id="15" name="Abgerundetes Rechteck 14"/>
          <p:cNvSpPr/>
          <p:nvPr/>
        </p:nvSpPr>
        <p:spPr>
          <a:xfrm>
            <a:off x="7707821" y="3676145"/>
            <a:ext cx="2400302" cy="54882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LG - Littenstraße</a:t>
            </a:r>
            <a:endParaRPr lang="de-DE" sz="2400" dirty="0"/>
          </a:p>
        </p:txBody>
      </p:sp>
      <p:sp>
        <p:nvSpPr>
          <p:cNvPr id="16" name="Abgerundetes Rechteck 15"/>
          <p:cNvSpPr/>
          <p:nvPr/>
        </p:nvSpPr>
        <p:spPr>
          <a:xfrm>
            <a:off x="3581400" y="4532376"/>
            <a:ext cx="2514600" cy="36509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AG Charlottenburg</a:t>
            </a:r>
            <a:endParaRPr lang="de-DE" dirty="0"/>
          </a:p>
        </p:txBody>
      </p:sp>
      <p:sp>
        <p:nvSpPr>
          <p:cNvPr id="17" name="Abgerundetes Rechteck 16"/>
          <p:cNvSpPr/>
          <p:nvPr/>
        </p:nvSpPr>
        <p:spPr>
          <a:xfrm>
            <a:off x="4621724" y="5056203"/>
            <a:ext cx="2514600" cy="36509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Amtsgericht Kreuzberg</a:t>
            </a:r>
            <a:endParaRPr lang="de-DE" dirty="0"/>
          </a:p>
        </p:txBody>
      </p:sp>
      <p:sp>
        <p:nvSpPr>
          <p:cNvPr id="18" name="Abgerundetes Rechteck 17"/>
          <p:cNvSpPr/>
          <p:nvPr/>
        </p:nvSpPr>
        <p:spPr>
          <a:xfrm>
            <a:off x="7357502" y="5056202"/>
            <a:ext cx="2514600" cy="36509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Amtsgericht Mitte</a:t>
            </a:r>
            <a:endParaRPr lang="de-DE" dirty="0"/>
          </a:p>
        </p:txBody>
      </p:sp>
      <p:sp>
        <p:nvSpPr>
          <p:cNvPr id="19" name="Abgerundetes Rechteck 18"/>
          <p:cNvSpPr/>
          <p:nvPr/>
        </p:nvSpPr>
        <p:spPr>
          <a:xfrm>
            <a:off x="5259900" y="5571583"/>
            <a:ext cx="2514600" cy="36509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Amtsgericht Schöneberg</a:t>
            </a:r>
            <a:endParaRPr lang="de-DE" dirty="0"/>
          </a:p>
        </p:txBody>
      </p:sp>
      <p:sp>
        <p:nvSpPr>
          <p:cNvPr id="20" name="Abgerundetes Rechteck 19"/>
          <p:cNvSpPr/>
          <p:nvPr/>
        </p:nvSpPr>
        <p:spPr>
          <a:xfrm>
            <a:off x="2491841" y="5571584"/>
            <a:ext cx="2514600" cy="36509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Amtsgericht Spandau</a:t>
            </a:r>
            <a:endParaRPr lang="de-DE" dirty="0"/>
          </a:p>
        </p:txBody>
      </p:sp>
      <p:sp>
        <p:nvSpPr>
          <p:cNvPr id="21" name="Abgerundetes Rechteck 20"/>
          <p:cNvSpPr/>
          <p:nvPr/>
        </p:nvSpPr>
        <p:spPr>
          <a:xfrm>
            <a:off x="1885946" y="5046678"/>
            <a:ext cx="2514600" cy="36509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Amtsgericht Wedding</a:t>
            </a:r>
            <a:endParaRPr lang="de-DE" dirty="0"/>
          </a:p>
        </p:txBody>
      </p:sp>
      <p:sp>
        <p:nvSpPr>
          <p:cNvPr id="22" name="Abgerundetes Rechteck 21"/>
          <p:cNvSpPr/>
          <p:nvPr/>
        </p:nvSpPr>
        <p:spPr>
          <a:xfrm>
            <a:off x="6351068" y="4520470"/>
            <a:ext cx="2514600" cy="36509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Amtsgericht Köpenick</a:t>
            </a:r>
            <a:endParaRPr lang="de-DE" dirty="0"/>
          </a:p>
        </p:txBody>
      </p:sp>
      <p:sp>
        <p:nvSpPr>
          <p:cNvPr id="23" name="Abgerundetes Rechteck 22"/>
          <p:cNvSpPr/>
          <p:nvPr/>
        </p:nvSpPr>
        <p:spPr>
          <a:xfrm>
            <a:off x="9046630" y="4532376"/>
            <a:ext cx="2514600" cy="36509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Amtsgericht Lichtenberg</a:t>
            </a:r>
            <a:endParaRPr lang="de-DE" dirty="0"/>
          </a:p>
        </p:txBody>
      </p:sp>
      <p:sp>
        <p:nvSpPr>
          <p:cNvPr id="24" name="Abgerundetes Rechteck 23"/>
          <p:cNvSpPr/>
          <p:nvPr/>
        </p:nvSpPr>
        <p:spPr>
          <a:xfrm>
            <a:off x="6310305" y="6129027"/>
            <a:ext cx="2514600" cy="36509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Amtsgericht Tiergarten</a:t>
            </a:r>
            <a:endParaRPr lang="de-DE" dirty="0"/>
          </a:p>
        </p:txBody>
      </p:sp>
      <p:sp>
        <p:nvSpPr>
          <p:cNvPr id="25" name="Abgerundetes Rechteck 24"/>
          <p:cNvSpPr/>
          <p:nvPr/>
        </p:nvSpPr>
        <p:spPr>
          <a:xfrm>
            <a:off x="3578743" y="6126841"/>
            <a:ext cx="2514600" cy="36509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Amtsgericht Pankow</a:t>
            </a:r>
            <a:endParaRPr lang="de-DE" dirty="0"/>
          </a:p>
        </p:txBody>
      </p:sp>
      <p:sp>
        <p:nvSpPr>
          <p:cNvPr id="26" name="Abgerundetes Rechteck 25"/>
          <p:cNvSpPr/>
          <p:nvPr/>
        </p:nvSpPr>
        <p:spPr>
          <a:xfrm>
            <a:off x="8027959" y="5571582"/>
            <a:ext cx="2514600" cy="36509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Amtsgericht Neukölln</a:t>
            </a:r>
            <a:endParaRPr lang="de-DE" dirty="0"/>
          </a:p>
        </p:txBody>
      </p:sp>
    </p:spTree>
    <p:extLst>
      <p:ext uri="{BB962C8B-B14F-4D97-AF65-F5344CB8AC3E}">
        <p14:creationId xmlns:p14="http://schemas.microsoft.com/office/powerpoint/2010/main" val="224590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500" fill="hold"/>
                                        <p:tgtEl>
                                          <p:spTgt spid="18"/>
                                        </p:tgtEl>
                                        <p:attrNameLst>
                                          <p:attrName>ppt_x</p:attrName>
                                        </p:attrNameLst>
                                      </p:cBhvr>
                                      <p:tavLst>
                                        <p:tav tm="0">
                                          <p:val>
                                            <p:strVal val="#ppt_x"/>
                                          </p:val>
                                        </p:tav>
                                        <p:tav tm="100000">
                                          <p:val>
                                            <p:strVal val="#ppt_x"/>
                                          </p:val>
                                        </p:tav>
                                      </p:tavLst>
                                    </p:anim>
                                    <p:anim calcmode="lin" valueType="num">
                                      <p:cBhvr additive="base">
                                        <p:cTn id="9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additive="base">
                                        <p:cTn id="97" dur="500" fill="hold"/>
                                        <p:tgtEl>
                                          <p:spTgt spid="20"/>
                                        </p:tgtEl>
                                        <p:attrNameLst>
                                          <p:attrName>ppt_x</p:attrName>
                                        </p:attrNameLst>
                                      </p:cBhvr>
                                      <p:tavLst>
                                        <p:tav tm="0">
                                          <p:val>
                                            <p:strVal val="#ppt_x"/>
                                          </p:val>
                                        </p:tav>
                                        <p:tav tm="100000">
                                          <p:val>
                                            <p:strVal val="#ppt_x"/>
                                          </p:val>
                                        </p:tav>
                                      </p:tavLst>
                                    </p:anim>
                                    <p:anim calcmode="lin" valueType="num">
                                      <p:cBhvr additive="base">
                                        <p:cTn id="9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additive="base">
                                        <p:cTn id="103" dur="500" fill="hold"/>
                                        <p:tgtEl>
                                          <p:spTgt spid="19"/>
                                        </p:tgtEl>
                                        <p:attrNameLst>
                                          <p:attrName>ppt_x</p:attrName>
                                        </p:attrNameLst>
                                      </p:cBhvr>
                                      <p:tavLst>
                                        <p:tav tm="0">
                                          <p:val>
                                            <p:strVal val="#ppt_x"/>
                                          </p:val>
                                        </p:tav>
                                        <p:tav tm="100000">
                                          <p:val>
                                            <p:strVal val="#ppt_x"/>
                                          </p:val>
                                        </p:tav>
                                      </p:tavLst>
                                    </p:anim>
                                    <p:anim calcmode="lin" valueType="num">
                                      <p:cBhvr additive="base">
                                        <p:cTn id="10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6"/>
                                        </p:tgtEl>
                                        <p:attrNameLst>
                                          <p:attrName>style.visibility</p:attrName>
                                        </p:attrNameLst>
                                      </p:cBhvr>
                                      <p:to>
                                        <p:strVal val="visible"/>
                                      </p:to>
                                    </p:set>
                                    <p:anim calcmode="lin" valueType="num">
                                      <p:cBhvr additive="base">
                                        <p:cTn id="109" dur="500" fill="hold"/>
                                        <p:tgtEl>
                                          <p:spTgt spid="26"/>
                                        </p:tgtEl>
                                        <p:attrNameLst>
                                          <p:attrName>ppt_x</p:attrName>
                                        </p:attrNameLst>
                                      </p:cBhvr>
                                      <p:tavLst>
                                        <p:tav tm="0">
                                          <p:val>
                                            <p:strVal val="#ppt_x"/>
                                          </p:val>
                                        </p:tav>
                                        <p:tav tm="100000">
                                          <p:val>
                                            <p:strVal val="#ppt_x"/>
                                          </p:val>
                                        </p:tav>
                                      </p:tavLst>
                                    </p:anim>
                                    <p:anim calcmode="lin" valueType="num">
                                      <p:cBhvr additive="base">
                                        <p:cTn id="11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5"/>
                                        </p:tgtEl>
                                        <p:attrNameLst>
                                          <p:attrName>style.visibility</p:attrName>
                                        </p:attrNameLst>
                                      </p:cBhvr>
                                      <p:to>
                                        <p:strVal val="visible"/>
                                      </p:to>
                                    </p:set>
                                    <p:anim calcmode="lin" valueType="num">
                                      <p:cBhvr additive="base">
                                        <p:cTn id="115" dur="500" fill="hold"/>
                                        <p:tgtEl>
                                          <p:spTgt spid="25"/>
                                        </p:tgtEl>
                                        <p:attrNameLst>
                                          <p:attrName>ppt_x</p:attrName>
                                        </p:attrNameLst>
                                      </p:cBhvr>
                                      <p:tavLst>
                                        <p:tav tm="0">
                                          <p:val>
                                            <p:strVal val="#ppt_x"/>
                                          </p:val>
                                        </p:tav>
                                        <p:tav tm="100000">
                                          <p:val>
                                            <p:strVal val="#ppt_x"/>
                                          </p:val>
                                        </p:tav>
                                      </p:tavLst>
                                    </p:anim>
                                    <p:anim calcmode="lin" valueType="num">
                                      <p:cBhvr additive="base">
                                        <p:cTn id="1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24"/>
                                        </p:tgtEl>
                                        <p:attrNameLst>
                                          <p:attrName>style.visibility</p:attrName>
                                        </p:attrNameLst>
                                      </p:cBhvr>
                                      <p:to>
                                        <p:strVal val="visible"/>
                                      </p:to>
                                    </p:set>
                                    <p:anim calcmode="lin" valueType="num">
                                      <p:cBhvr additive="base">
                                        <p:cTn id="121" dur="500" fill="hold"/>
                                        <p:tgtEl>
                                          <p:spTgt spid="24"/>
                                        </p:tgtEl>
                                        <p:attrNameLst>
                                          <p:attrName>ppt_x</p:attrName>
                                        </p:attrNameLst>
                                      </p:cBhvr>
                                      <p:tavLst>
                                        <p:tav tm="0">
                                          <p:val>
                                            <p:strVal val="#ppt_x"/>
                                          </p:val>
                                        </p:tav>
                                        <p:tav tm="100000">
                                          <p:val>
                                            <p:strVal val="#ppt_x"/>
                                          </p:val>
                                        </p:tav>
                                      </p:tavLst>
                                    </p:anim>
                                    <p:anim calcmode="lin" valueType="num">
                                      <p:cBhvr additive="base">
                                        <p:cTn id="1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7" grpId="0" animBg="1"/>
      <p:bldP spid="8"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47</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5" name="Abgerundetes Rechteck 4"/>
          <p:cNvSpPr/>
          <p:nvPr/>
        </p:nvSpPr>
        <p:spPr>
          <a:xfrm>
            <a:off x="3143473" y="60806"/>
            <a:ext cx="5629278" cy="406427"/>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Grundlagen der Zuweisungsverordnung des Land Berlins </a:t>
            </a:r>
            <a:endParaRPr lang="de-DE" sz="2400" dirty="0"/>
          </a:p>
        </p:txBody>
      </p:sp>
      <p:graphicFrame>
        <p:nvGraphicFramePr>
          <p:cNvPr id="2" name="Tabelle 1"/>
          <p:cNvGraphicFramePr>
            <a:graphicFrameLocks noGrp="1"/>
          </p:cNvGraphicFramePr>
          <p:nvPr>
            <p:extLst>
              <p:ext uri="{D42A27DB-BD31-4B8C-83A1-F6EECF244321}">
                <p14:modId xmlns:p14="http://schemas.microsoft.com/office/powerpoint/2010/main" val="1885198752"/>
              </p:ext>
            </p:extLst>
          </p:nvPr>
        </p:nvGraphicFramePr>
        <p:xfrm>
          <a:off x="371474" y="467233"/>
          <a:ext cx="11544301" cy="6195354"/>
        </p:xfrm>
        <a:graphic>
          <a:graphicData uri="http://schemas.openxmlformats.org/drawingml/2006/table">
            <a:tbl>
              <a:tblPr firstRow="1" bandRow="1">
                <a:tableStyleId>{F5AB1C69-6EDB-4FF4-983F-18BD219EF322}</a:tableStyleId>
              </a:tblPr>
              <a:tblGrid>
                <a:gridCol w="2026318">
                  <a:extLst>
                    <a:ext uri="{9D8B030D-6E8A-4147-A177-3AD203B41FA5}">
                      <a16:colId xmlns:a16="http://schemas.microsoft.com/office/drawing/2014/main" val="1291524342"/>
                    </a:ext>
                  </a:extLst>
                </a:gridCol>
                <a:gridCol w="4880284">
                  <a:extLst>
                    <a:ext uri="{9D8B030D-6E8A-4147-A177-3AD203B41FA5}">
                      <a16:colId xmlns:a16="http://schemas.microsoft.com/office/drawing/2014/main" val="4044263089"/>
                    </a:ext>
                  </a:extLst>
                </a:gridCol>
                <a:gridCol w="2183286">
                  <a:extLst>
                    <a:ext uri="{9D8B030D-6E8A-4147-A177-3AD203B41FA5}">
                      <a16:colId xmlns:a16="http://schemas.microsoft.com/office/drawing/2014/main" val="3496046538"/>
                    </a:ext>
                  </a:extLst>
                </a:gridCol>
                <a:gridCol w="2454413">
                  <a:extLst>
                    <a:ext uri="{9D8B030D-6E8A-4147-A177-3AD203B41FA5}">
                      <a16:colId xmlns:a16="http://schemas.microsoft.com/office/drawing/2014/main" val="982724568"/>
                    </a:ext>
                  </a:extLst>
                </a:gridCol>
              </a:tblGrid>
              <a:tr h="6263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lt1"/>
                          </a:solidFill>
                          <a:latin typeface="+mn-lt"/>
                          <a:ea typeface="+mn-ea"/>
                          <a:cs typeface="+mn-cs"/>
                        </a:rPr>
                        <a:t>Gericht </a:t>
                      </a:r>
                      <a:r>
                        <a:rPr lang="de-DE" sz="1800" b="0" i="0" u="none" strike="noStrike" kern="1200" baseline="0" dirty="0" smtClean="0">
                          <a:solidFill>
                            <a:schemeClr val="lt1"/>
                          </a:solidFill>
                          <a:latin typeface="+mn-lt"/>
                          <a:ea typeface="+mn-ea"/>
                          <a:cs typeface="+mn-cs"/>
                        </a:rPr>
                        <a:t>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lt1"/>
                          </a:solidFill>
                          <a:latin typeface="+mn-lt"/>
                          <a:ea typeface="+mn-ea"/>
                          <a:cs typeface="+mn-cs"/>
                        </a:rPr>
                        <a:t>Zuständigkeiten </a:t>
                      </a:r>
                      <a:r>
                        <a:rPr lang="de-DE" sz="1800" b="0" i="0" u="none" strike="noStrike" kern="1200" baseline="0" dirty="0" smtClean="0">
                          <a:solidFill>
                            <a:schemeClr val="lt1"/>
                          </a:solidFill>
                          <a:latin typeface="+mn-lt"/>
                          <a:ea typeface="+mn-ea"/>
                          <a:cs typeface="+mn-cs"/>
                        </a:rPr>
                        <a:t>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lt1"/>
                          </a:solidFill>
                          <a:latin typeface="+mn-lt"/>
                          <a:ea typeface="+mn-ea"/>
                          <a:cs typeface="+mn-cs"/>
                        </a:rPr>
                        <a:t>Adresse </a:t>
                      </a:r>
                      <a:r>
                        <a:rPr lang="de-DE" sz="1800" b="0" i="0" u="none" strike="noStrike" kern="1200" baseline="0" dirty="0" smtClean="0">
                          <a:solidFill>
                            <a:schemeClr val="lt1"/>
                          </a:solidFill>
                          <a:latin typeface="+mn-lt"/>
                          <a:ea typeface="+mn-ea"/>
                          <a:cs typeface="+mn-cs"/>
                        </a:rPr>
                        <a:t>	</a:t>
                      </a:r>
                    </a:p>
                    <a:p>
                      <a:endParaRPr lang="de-DE" dirty="0"/>
                    </a:p>
                  </a:txBody>
                  <a:tcPr/>
                </a:tc>
                <a:tc>
                  <a:txBody>
                    <a:bodyPr/>
                    <a:lstStyle/>
                    <a:p>
                      <a:endParaRPr lang="de-DE" dirty="0"/>
                    </a:p>
                  </a:txBody>
                  <a:tcPr/>
                </a:tc>
                <a:extLst>
                  <a:ext uri="{0D108BD9-81ED-4DB2-BD59-A6C34878D82A}">
                    <a16:rowId xmlns:a16="http://schemas.microsoft.com/office/drawing/2014/main" val="599992380"/>
                  </a:ext>
                </a:extLst>
              </a:tr>
              <a:tr h="2028037">
                <a:tc>
                  <a:txBody>
                    <a:bodyPr/>
                    <a:lstStyle/>
                    <a:p>
                      <a:r>
                        <a:rPr lang="de-DE" sz="1800" b="1" i="0" u="none" strike="noStrike" kern="1200" baseline="0" dirty="0" smtClean="0">
                          <a:solidFill>
                            <a:schemeClr val="dk1"/>
                          </a:solidFill>
                          <a:latin typeface="+mn-lt"/>
                          <a:ea typeface="+mn-ea"/>
                          <a:cs typeface="+mn-cs"/>
                        </a:rPr>
                        <a:t>Amtsgericht Spandau </a:t>
                      </a:r>
                      <a:r>
                        <a:rPr lang="de-DE" sz="1800" b="0" i="0" u="none" strike="noStrike" kern="1200" baseline="0" dirty="0" smtClean="0">
                          <a:solidFill>
                            <a:schemeClr val="dk1"/>
                          </a:solidFill>
                          <a:latin typeface="+mn-lt"/>
                          <a:ea typeface="+mn-ea"/>
                          <a:cs typeface="+mn-cs"/>
                        </a:rPr>
                        <a:t>	</a:t>
                      </a:r>
                    </a:p>
                  </a:txBody>
                  <a:tcPr/>
                </a:tc>
                <a:tc>
                  <a:txBody>
                    <a:bodyPr/>
                    <a:lstStyle/>
                    <a:p>
                      <a:r>
                        <a:rPr lang="de-DE" sz="1400" b="0" i="0" u="none" strike="noStrike" kern="1200" baseline="0" dirty="0" smtClean="0">
                          <a:solidFill>
                            <a:schemeClr val="dk1"/>
                          </a:solidFill>
                          <a:latin typeface="+mn-lt"/>
                          <a:ea typeface="+mn-ea"/>
                          <a:cs typeface="+mn-cs"/>
                        </a:rPr>
                        <a:t>Die Zuweisungsverordnung trifft für das Amtsgericht Spandau keine genaue Regelung, jedoch besitzt es eine Sonderzuständigkeit: Kosteneinziehungsstelle der Justiz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i="0" u="none" strike="noStrike" kern="1200" baseline="0" dirty="0" smtClean="0">
                          <a:solidFill>
                            <a:schemeClr val="dk1"/>
                          </a:solidFill>
                          <a:latin typeface="+mn-lt"/>
                          <a:ea typeface="+mn-ea"/>
                          <a:cs typeface="+mn-cs"/>
                        </a:rPr>
                        <a:t>Sie ist für die Abwicklung der Einnahmen und Ausgaben aus den Verfahren der Gerichte und Staatsanwaltschaften zuständig, soweit diese nicht direkt von der Landeshauptkasse wahrgenommen werden.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i="0" u="none" strike="noStrike" kern="1200" baseline="0" dirty="0" smtClean="0">
                          <a:solidFill>
                            <a:schemeClr val="dk1"/>
                          </a:solidFill>
                          <a:latin typeface="+mn-lt"/>
                          <a:ea typeface="+mn-ea"/>
                          <a:cs typeface="+mn-cs"/>
                        </a:rPr>
                        <a:t>Darüber hinaus obliegt ihr die Einziehung der Gerichtskosten als Vollstreckungsbehörde. </a:t>
                      </a:r>
                      <a:r>
                        <a:rPr lang="de-DE" sz="1800" b="0" i="0" u="none" strike="noStrike" kern="1200" baseline="0" dirty="0" smtClean="0">
                          <a:solidFill>
                            <a:schemeClr val="dk1"/>
                          </a:solidFill>
                          <a:latin typeface="+mn-lt"/>
                          <a:ea typeface="+mn-ea"/>
                          <a:cs typeface="+mn-cs"/>
                        </a:rPr>
                        <a:t>	</a:t>
                      </a:r>
                      <a:endParaRPr lang="de-DE" sz="1400" dirty="0"/>
                    </a:p>
                  </a:txBody>
                  <a:tcPr/>
                </a:tc>
                <a:tc>
                  <a:txBody>
                    <a:bodyPr/>
                    <a:lstStyle/>
                    <a:p>
                      <a:r>
                        <a:rPr lang="de-DE" sz="1800" b="0" i="0" u="none" strike="noStrike" kern="1200" baseline="0" dirty="0" smtClean="0">
                          <a:solidFill>
                            <a:schemeClr val="dk1"/>
                          </a:solidFill>
                          <a:latin typeface="+mn-lt"/>
                          <a:ea typeface="+mn-ea"/>
                          <a:cs typeface="+mn-cs"/>
                        </a:rPr>
                        <a:t>Altstädter Ring 7 </a:t>
                      </a:r>
                    </a:p>
                    <a:p>
                      <a:r>
                        <a:rPr lang="de-DE" sz="1800" b="0" i="0" u="none" strike="noStrike" kern="1200" baseline="0" dirty="0" smtClean="0">
                          <a:solidFill>
                            <a:schemeClr val="dk1"/>
                          </a:solidFill>
                          <a:latin typeface="+mn-lt"/>
                          <a:ea typeface="+mn-ea"/>
                          <a:cs typeface="+mn-cs"/>
                        </a:rPr>
                        <a:t>13597 Berlin 	</a:t>
                      </a:r>
                    </a:p>
                  </a:txBody>
                  <a:tcPr/>
                </a:tc>
                <a:tc>
                  <a:txBody>
                    <a:bodyPr/>
                    <a:lstStyle/>
                    <a:p>
                      <a:r>
                        <a:rPr lang="de-DE" sz="1800" b="0" i="0" u="none" strike="noStrike" kern="1200" baseline="0" dirty="0" smtClean="0">
                          <a:solidFill>
                            <a:schemeClr val="dk1"/>
                          </a:solidFill>
                          <a:latin typeface="+mn-lt"/>
                          <a:ea typeface="+mn-ea"/>
                          <a:cs typeface="+mn-cs"/>
                        </a:rPr>
                        <a:t>	</a:t>
                      </a:r>
                    </a:p>
                    <a:p>
                      <a:endParaRPr lang="de-DE" dirty="0"/>
                    </a:p>
                  </a:txBody>
                  <a:tcPr/>
                </a:tc>
                <a:extLst>
                  <a:ext uri="{0D108BD9-81ED-4DB2-BD59-A6C34878D82A}">
                    <a16:rowId xmlns:a16="http://schemas.microsoft.com/office/drawing/2014/main" val="292252941"/>
                  </a:ext>
                </a:extLst>
              </a:tr>
              <a:tr h="10442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dk1"/>
                          </a:solidFill>
                          <a:latin typeface="+mn-lt"/>
                          <a:ea typeface="+mn-ea"/>
                          <a:cs typeface="+mn-cs"/>
                        </a:rPr>
                        <a:t>Amtsgericht Kreuzberg </a:t>
                      </a:r>
                      <a:r>
                        <a:rPr lang="de-DE" sz="1800" b="0" i="0" u="none" strike="noStrike" kern="1200" baseline="0" dirty="0" smtClean="0">
                          <a:solidFill>
                            <a:schemeClr val="dk1"/>
                          </a:solidFill>
                          <a:latin typeface="+mn-lt"/>
                          <a:ea typeface="+mn-ea"/>
                          <a:cs typeface="+mn-cs"/>
                        </a:rPr>
                        <a:t>	</a:t>
                      </a:r>
                    </a:p>
                    <a:p>
                      <a:endParaRPr lang="de-DE" sz="1800" b="0" i="0" u="none" strike="noStrike" kern="1200" baseline="0" dirty="0" smtClean="0">
                        <a:solidFill>
                          <a:schemeClr val="dk1"/>
                        </a:solidFill>
                        <a:latin typeface="+mn-lt"/>
                        <a:ea typeface="+mn-ea"/>
                        <a:cs typeface="+mn-cs"/>
                      </a:endParaRPr>
                    </a:p>
                  </a:txBody>
                  <a:tcPr/>
                </a:tc>
                <a:tc>
                  <a:txBody>
                    <a:bodyPr/>
                    <a:lstStyle/>
                    <a:p>
                      <a:r>
                        <a:rPr lang="de-DE" sz="1400" b="0" i="0" u="none" strike="noStrike" kern="1200" baseline="0" dirty="0" smtClean="0">
                          <a:solidFill>
                            <a:schemeClr val="dk1"/>
                          </a:solidFill>
                          <a:latin typeface="+mn-lt"/>
                          <a:ea typeface="+mn-ea"/>
                          <a:cs typeface="+mn-cs"/>
                        </a:rPr>
                        <a:t>Familiengericht </a:t>
                      </a:r>
                    </a:p>
                    <a:p>
                      <a:r>
                        <a:rPr lang="de-DE" sz="1400" b="0" i="0" u="none" strike="noStrike" kern="1200" baseline="0" dirty="0" smtClean="0">
                          <a:solidFill>
                            <a:schemeClr val="dk1"/>
                          </a:solidFill>
                          <a:latin typeface="+mn-lt"/>
                          <a:ea typeface="+mn-ea"/>
                          <a:cs typeface="+mn-cs"/>
                        </a:rPr>
                        <a:t>- (zuständig für alle anderen Bezirke Berlins) 	</a:t>
                      </a:r>
                    </a:p>
                    <a:p>
                      <a:endParaRPr lang="de-DE" sz="1400" b="0" i="0" u="none" strike="noStrike" kern="1200" baseline="0" dirty="0" smtClean="0">
                        <a:solidFill>
                          <a:schemeClr val="dk1"/>
                        </a:solidFill>
                        <a:latin typeface="+mn-lt"/>
                        <a:ea typeface="+mn-ea"/>
                        <a:cs typeface="+mn-cs"/>
                      </a:endParaRPr>
                    </a:p>
                  </a:txBody>
                  <a:tcPr/>
                </a:tc>
                <a:tc>
                  <a:txBody>
                    <a:bodyPr/>
                    <a:lstStyle/>
                    <a:p>
                      <a:r>
                        <a:rPr lang="de-DE" sz="1800" b="0" i="0" u="none" strike="noStrike" kern="1200" baseline="0" dirty="0" err="1" smtClean="0">
                          <a:solidFill>
                            <a:schemeClr val="dk1"/>
                          </a:solidFill>
                          <a:latin typeface="+mn-lt"/>
                          <a:ea typeface="+mn-ea"/>
                          <a:cs typeface="+mn-cs"/>
                        </a:rPr>
                        <a:t>Möckernstraße</a:t>
                      </a:r>
                      <a:r>
                        <a:rPr lang="de-DE" sz="1800" b="0" i="0" u="none" strike="noStrike" kern="1200" baseline="0" dirty="0" smtClean="0">
                          <a:solidFill>
                            <a:schemeClr val="dk1"/>
                          </a:solidFill>
                          <a:latin typeface="+mn-lt"/>
                          <a:ea typeface="+mn-ea"/>
                          <a:cs typeface="+mn-cs"/>
                        </a:rPr>
                        <a:t> 130 </a:t>
                      </a:r>
                    </a:p>
                    <a:p>
                      <a:r>
                        <a:rPr lang="de-DE" sz="1800" b="0" i="0" u="none" strike="noStrike" kern="1200" baseline="0" dirty="0" smtClean="0">
                          <a:solidFill>
                            <a:schemeClr val="dk1"/>
                          </a:solidFill>
                          <a:latin typeface="+mn-lt"/>
                          <a:ea typeface="+mn-ea"/>
                          <a:cs typeface="+mn-cs"/>
                        </a:rPr>
                        <a:t>10963 Berlin 	</a:t>
                      </a:r>
                    </a:p>
                    <a:p>
                      <a:endParaRPr lang="de-DE" dirty="0"/>
                    </a:p>
                  </a:txBody>
                  <a:tcPr/>
                </a:tc>
                <a:tc>
                  <a:txBody>
                    <a:bodyPr/>
                    <a:lstStyle/>
                    <a:p>
                      <a:r>
                        <a:rPr lang="de-DE" sz="1800" b="0" i="0" u="sng" strike="noStrike" kern="1200" baseline="0" dirty="0" smtClean="0">
                          <a:solidFill>
                            <a:schemeClr val="dk1"/>
                          </a:solidFill>
                          <a:latin typeface="+mn-lt"/>
                          <a:ea typeface="+mn-ea"/>
                          <a:cs typeface="+mn-cs"/>
                        </a:rPr>
                        <a:t>Familiengericht </a:t>
                      </a:r>
                    </a:p>
                    <a:p>
                      <a:r>
                        <a:rPr lang="de-DE" sz="1800" b="0" i="0" u="none" strike="noStrike" kern="1200" baseline="0" dirty="0" smtClean="0">
                          <a:solidFill>
                            <a:schemeClr val="dk1"/>
                          </a:solidFill>
                          <a:latin typeface="+mn-lt"/>
                          <a:ea typeface="+mn-ea"/>
                          <a:cs typeface="+mn-cs"/>
                        </a:rPr>
                        <a:t>Hallesches Ufer 62 </a:t>
                      </a:r>
                    </a:p>
                    <a:p>
                      <a:r>
                        <a:rPr lang="de-DE" sz="1800" b="0" i="0" u="none" strike="noStrike" kern="1200" baseline="0" dirty="0" smtClean="0">
                          <a:solidFill>
                            <a:schemeClr val="dk1"/>
                          </a:solidFill>
                          <a:latin typeface="+mn-lt"/>
                          <a:ea typeface="+mn-ea"/>
                          <a:cs typeface="+mn-cs"/>
                        </a:rPr>
                        <a:t>10963 Berlin 	</a:t>
                      </a:r>
                      <a:endParaRPr lang="de-DE" dirty="0"/>
                    </a:p>
                  </a:txBody>
                  <a:tcPr/>
                </a:tc>
                <a:extLst>
                  <a:ext uri="{0D108BD9-81ED-4DB2-BD59-A6C34878D82A}">
                    <a16:rowId xmlns:a16="http://schemas.microsoft.com/office/drawing/2014/main" val="3339202577"/>
                  </a:ext>
                </a:extLst>
              </a:tr>
              <a:tr h="23859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dk1"/>
                          </a:solidFill>
                          <a:latin typeface="+mn-lt"/>
                          <a:ea typeface="+mn-ea"/>
                          <a:cs typeface="+mn-cs"/>
                        </a:rPr>
                        <a:t>Amtsgericht Tiergarten </a:t>
                      </a:r>
                      <a:r>
                        <a:rPr lang="de-DE" sz="1800" b="0" i="0" u="none" strike="noStrike" kern="1200" baseline="0" dirty="0" smtClean="0">
                          <a:solidFill>
                            <a:schemeClr val="dk1"/>
                          </a:solidFill>
                          <a:latin typeface="+mn-lt"/>
                          <a:ea typeface="+mn-ea"/>
                          <a:cs typeface="+mn-cs"/>
                        </a:rPr>
                        <a:t>	</a:t>
                      </a:r>
                    </a:p>
                    <a:p>
                      <a:endParaRPr lang="de-DE" sz="1800" b="0" i="0" u="none" strike="noStrike" kern="1200" baseline="0" dirty="0" smtClean="0">
                        <a:solidFill>
                          <a:schemeClr val="dk1"/>
                        </a:solidFill>
                        <a:latin typeface="+mn-lt"/>
                        <a:ea typeface="+mn-ea"/>
                        <a:cs typeface="+mn-cs"/>
                      </a:endParaRPr>
                    </a:p>
                  </a:txBody>
                  <a:tcPr/>
                </a:tc>
                <a:tc>
                  <a:txBody>
                    <a:bodyPr/>
                    <a:lstStyle/>
                    <a:p>
                      <a:r>
                        <a:rPr lang="de-DE" sz="1400" b="0" i="0" u="none" strike="noStrike" kern="1200" baseline="0" dirty="0" smtClean="0">
                          <a:solidFill>
                            <a:schemeClr val="dk1"/>
                          </a:solidFill>
                          <a:latin typeface="+mn-lt"/>
                          <a:ea typeface="+mn-ea"/>
                          <a:cs typeface="+mn-cs"/>
                        </a:rPr>
                        <a:t>- zentrales Gericht für Strafsachen </a:t>
                      </a:r>
                    </a:p>
                    <a:p>
                      <a:r>
                        <a:rPr lang="de-DE" sz="1400" b="0" i="0" u="none" strike="noStrike" kern="1200" baseline="0" dirty="0" smtClean="0">
                          <a:solidFill>
                            <a:schemeClr val="dk1"/>
                          </a:solidFill>
                          <a:latin typeface="+mn-lt"/>
                          <a:ea typeface="+mn-ea"/>
                          <a:cs typeface="+mn-cs"/>
                        </a:rPr>
                        <a:t>- Bußgeldsachen </a:t>
                      </a:r>
                    </a:p>
                    <a:p>
                      <a:r>
                        <a:rPr lang="de-DE" sz="1400" b="0" i="0" u="none" strike="noStrike" kern="1200" baseline="0" dirty="0" smtClean="0">
                          <a:solidFill>
                            <a:schemeClr val="dk1"/>
                          </a:solidFill>
                          <a:latin typeface="+mn-lt"/>
                          <a:ea typeface="+mn-ea"/>
                          <a:cs typeface="+mn-cs"/>
                        </a:rPr>
                        <a:t>- Hinterlegungsstelle </a:t>
                      </a:r>
                    </a:p>
                    <a:p>
                      <a:r>
                        <a:rPr lang="de-DE" sz="1400" b="0" i="0" u="none" strike="noStrike" kern="1200" baseline="0" dirty="0" smtClean="0">
                          <a:solidFill>
                            <a:schemeClr val="dk1"/>
                          </a:solidFill>
                          <a:latin typeface="+mn-lt"/>
                          <a:ea typeface="+mn-ea"/>
                          <a:cs typeface="+mn-cs"/>
                        </a:rPr>
                        <a:t>Privatklagesachen und beschleunigte Verfahren (sog. Schnellrichter), wenn der Strafrichter, das Schöffengericht oder das erweiterte Schöffengericht entscheiden, </a:t>
                      </a:r>
                    </a:p>
                    <a:p>
                      <a:r>
                        <a:rPr lang="de-DE" sz="1400" b="0" i="0" u="none" strike="noStrike" kern="1200" baseline="0" dirty="0" smtClean="0">
                          <a:solidFill>
                            <a:schemeClr val="dk1"/>
                          </a:solidFill>
                          <a:latin typeface="+mn-lt"/>
                          <a:ea typeface="+mn-ea"/>
                          <a:cs typeface="+mn-cs"/>
                        </a:rPr>
                        <a:t>Verfahren gegen Jugendliche und Heranwachsende, wenn der Strafrichter als Jugendrichter oder das Jugendschöffengericht entscheiden, </a:t>
                      </a:r>
                    </a:p>
                    <a:p>
                      <a:r>
                        <a:rPr lang="de-DE" sz="1400" b="0" i="0" u="none" strike="noStrike" kern="1200" baseline="0" dirty="0" smtClean="0">
                          <a:solidFill>
                            <a:schemeClr val="dk1"/>
                          </a:solidFill>
                          <a:latin typeface="+mn-lt"/>
                          <a:ea typeface="+mn-ea"/>
                          <a:cs typeface="+mn-cs"/>
                        </a:rPr>
                        <a:t>richterliche Tätigkeiten im Ermittlungsverfahren und Jugendstraf- und Jugendarrestvollstreckung </a:t>
                      </a:r>
                      <a:endParaRPr lang="de-DE" sz="1400" dirty="0"/>
                    </a:p>
                  </a:txBody>
                  <a:tcPr/>
                </a:tc>
                <a:tc>
                  <a:txBody>
                    <a:bodyPr/>
                    <a:lstStyle/>
                    <a:p>
                      <a:endParaRPr lang="de-DE" sz="1800" b="0" i="0" u="none" strike="noStrike" kern="1200" baseline="0" dirty="0" smtClean="0">
                        <a:solidFill>
                          <a:schemeClr val="dk1"/>
                        </a:solidFill>
                        <a:latin typeface="+mn-lt"/>
                        <a:ea typeface="+mn-ea"/>
                        <a:cs typeface="+mn-cs"/>
                      </a:endParaRPr>
                    </a:p>
                  </a:txBody>
                  <a:tcPr/>
                </a:tc>
                <a:tc>
                  <a:txBody>
                    <a:bodyPr/>
                    <a:lstStyle/>
                    <a:p>
                      <a:endParaRPr lang="de-DE" dirty="0"/>
                    </a:p>
                  </a:txBody>
                  <a:tcPr/>
                </a:tc>
                <a:extLst>
                  <a:ext uri="{0D108BD9-81ED-4DB2-BD59-A6C34878D82A}">
                    <a16:rowId xmlns:a16="http://schemas.microsoft.com/office/drawing/2014/main" val="487823783"/>
                  </a:ext>
                </a:extLst>
              </a:tr>
            </a:tbl>
          </a:graphicData>
        </a:graphic>
      </p:graphicFrame>
      <p:sp>
        <p:nvSpPr>
          <p:cNvPr id="7" name="Gefaltete Ecke 6"/>
          <p:cNvSpPr/>
          <p:nvPr/>
        </p:nvSpPr>
        <p:spPr>
          <a:xfrm rot="21337871">
            <a:off x="8618117" y="4956008"/>
            <a:ext cx="1525998" cy="1478948"/>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r>
              <a:rPr lang="de-DE" sz="20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Strafsachen</a:t>
            </a:r>
          </a:p>
          <a:p>
            <a:pPr algn="ctr"/>
            <a:r>
              <a:rPr lang="de-DE" sz="16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Hinter-</a:t>
            </a:r>
            <a:r>
              <a:rPr lang="de-DE" sz="1600" b="1" dirty="0" err="1"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legungsstelle</a:t>
            </a:r>
            <a:endParaRPr lang="de-DE" sz="16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endParaRPr lang="de-DE" sz="1600" b="1" dirty="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
        <p:nvSpPr>
          <p:cNvPr id="8" name="Gefaltete Ecke 7"/>
          <p:cNvSpPr/>
          <p:nvPr/>
        </p:nvSpPr>
        <p:spPr>
          <a:xfrm rot="21337871">
            <a:off x="9885820" y="1286182"/>
            <a:ext cx="1525998" cy="1478948"/>
          </a:xfrm>
          <a:prstGeom prst="foldedCorner">
            <a:avLst/>
          </a:prstGeom>
          <a:solidFill>
            <a:schemeClr val="tx2">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r>
              <a:rPr lang="de-DE" sz="20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KEJ</a:t>
            </a:r>
            <a:endParaRPr lang="de-DE" sz="1600" b="1" dirty="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
        <p:nvSpPr>
          <p:cNvPr id="9" name="Gefaltete Ecke 8"/>
          <p:cNvSpPr/>
          <p:nvPr/>
        </p:nvSpPr>
        <p:spPr>
          <a:xfrm>
            <a:off x="8409279" y="3188174"/>
            <a:ext cx="1525998" cy="1478948"/>
          </a:xfrm>
          <a:prstGeom prst="foldedCorner">
            <a:avLst/>
          </a:prstGeom>
          <a:solidFill>
            <a:schemeClr val="accent6">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r>
              <a:rPr lang="de-DE" sz="20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Familien-sachen</a:t>
            </a:r>
          </a:p>
          <a:p>
            <a:pPr algn="ctr"/>
            <a:endParaRPr lang="de-DE" sz="1600" b="1" dirty="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60335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48</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5" name="Abgerundetes Rechteck 4"/>
          <p:cNvSpPr/>
          <p:nvPr/>
        </p:nvSpPr>
        <p:spPr>
          <a:xfrm>
            <a:off x="3114445" y="29029"/>
            <a:ext cx="5629278" cy="406427"/>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Grundlagen der Zuweisungsverordnung des Land Berlins </a:t>
            </a:r>
            <a:endParaRPr lang="de-DE" sz="2400" dirty="0"/>
          </a:p>
        </p:txBody>
      </p:sp>
      <p:graphicFrame>
        <p:nvGraphicFramePr>
          <p:cNvPr id="2" name="Tabelle 1"/>
          <p:cNvGraphicFramePr>
            <a:graphicFrameLocks noGrp="1"/>
          </p:cNvGraphicFramePr>
          <p:nvPr>
            <p:extLst>
              <p:ext uri="{D42A27DB-BD31-4B8C-83A1-F6EECF244321}">
                <p14:modId xmlns:p14="http://schemas.microsoft.com/office/powerpoint/2010/main" val="3331372551"/>
              </p:ext>
            </p:extLst>
          </p:nvPr>
        </p:nvGraphicFramePr>
        <p:xfrm>
          <a:off x="240803" y="464512"/>
          <a:ext cx="11710393" cy="5804692"/>
        </p:xfrm>
        <a:graphic>
          <a:graphicData uri="http://schemas.openxmlformats.org/drawingml/2006/table">
            <a:tbl>
              <a:tblPr firstRow="1" bandRow="1">
                <a:tableStyleId>{F5AB1C69-6EDB-4FF4-983F-18BD219EF322}</a:tableStyleId>
              </a:tblPr>
              <a:tblGrid>
                <a:gridCol w="2055472">
                  <a:extLst>
                    <a:ext uri="{9D8B030D-6E8A-4147-A177-3AD203B41FA5}">
                      <a16:colId xmlns:a16="http://schemas.microsoft.com/office/drawing/2014/main" val="1291524342"/>
                    </a:ext>
                  </a:extLst>
                </a:gridCol>
                <a:gridCol w="4950497">
                  <a:extLst>
                    <a:ext uri="{9D8B030D-6E8A-4147-A177-3AD203B41FA5}">
                      <a16:colId xmlns:a16="http://schemas.microsoft.com/office/drawing/2014/main" val="4044263089"/>
                    </a:ext>
                  </a:extLst>
                </a:gridCol>
                <a:gridCol w="2318142">
                  <a:extLst>
                    <a:ext uri="{9D8B030D-6E8A-4147-A177-3AD203B41FA5}">
                      <a16:colId xmlns:a16="http://schemas.microsoft.com/office/drawing/2014/main" val="3496046538"/>
                    </a:ext>
                  </a:extLst>
                </a:gridCol>
                <a:gridCol w="2386282">
                  <a:extLst>
                    <a:ext uri="{9D8B030D-6E8A-4147-A177-3AD203B41FA5}">
                      <a16:colId xmlns:a16="http://schemas.microsoft.com/office/drawing/2014/main" val="982724568"/>
                    </a:ext>
                  </a:extLst>
                </a:gridCol>
              </a:tblGrid>
              <a:tr h="5657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lt1"/>
                          </a:solidFill>
                          <a:latin typeface="+mn-lt"/>
                          <a:ea typeface="+mn-ea"/>
                          <a:cs typeface="+mn-cs"/>
                        </a:rPr>
                        <a:t>Gericht </a:t>
                      </a:r>
                      <a:r>
                        <a:rPr lang="de-DE" sz="1800" b="0" i="0" u="none" strike="noStrike" kern="1200" baseline="0" dirty="0" smtClean="0">
                          <a:solidFill>
                            <a:schemeClr val="lt1"/>
                          </a:solidFill>
                          <a:latin typeface="+mn-lt"/>
                          <a:ea typeface="+mn-ea"/>
                          <a:cs typeface="+mn-cs"/>
                        </a:rPr>
                        <a:t>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lt1"/>
                          </a:solidFill>
                          <a:latin typeface="+mn-lt"/>
                          <a:ea typeface="+mn-ea"/>
                          <a:cs typeface="+mn-cs"/>
                        </a:rPr>
                        <a:t>Zuständigkeiten </a:t>
                      </a:r>
                      <a:r>
                        <a:rPr lang="de-DE" sz="1800" b="0" i="0" u="none" strike="noStrike" kern="1200" baseline="0" dirty="0" smtClean="0">
                          <a:solidFill>
                            <a:schemeClr val="lt1"/>
                          </a:solidFill>
                          <a:latin typeface="+mn-lt"/>
                          <a:ea typeface="+mn-ea"/>
                          <a:cs typeface="+mn-cs"/>
                        </a:rPr>
                        <a:t>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lt1"/>
                          </a:solidFill>
                          <a:latin typeface="+mn-lt"/>
                          <a:ea typeface="+mn-ea"/>
                          <a:cs typeface="+mn-cs"/>
                        </a:rPr>
                        <a:t>Adresse </a:t>
                      </a:r>
                      <a:r>
                        <a:rPr lang="de-DE" sz="1800" b="0" i="0" u="none" strike="noStrike" kern="1200" baseline="0" dirty="0" smtClean="0">
                          <a:solidFill>
                            <a:schemeClr val="lt1"/>
                          </a:solidFill>
                          <a:latin typeface="+mn-lt"/>
                          <a:ea typeface="+mn-ea"/>
                          <a:cs typeface="+mn-cs"/>
                        </a:rPr>
                        <a:t>	</a:t>
                      </a:r>
                    </a:p>
                    <a:p>
                      <a:endParaRPr lang="de-DE" dirty="0"/>
                    </a:p>
                  </a:txBody>
                  <a:tcPr/>
                </a:tc>
                <a:tc>
                  <a:txBody>
                    <a:bodyPr/>
                    <a:lstStyle/>
                    <a:p>
                      <a:endParaRPr lang="de-DE" dirty="0"/>
                    </a:p>
                  </a:txBody>
                  <a:tcPr/>
                </a:tc>
                <a:extLst>
                  <a:ext uri="{0D108BD9-81ED-4DB2-BD59-A6C34878D82A}">
                    <a16:rowId xmlns:a16="http://schemas.microsoft.com/office/drawing/2014/main" val="599992380"/>
                  </a:ext>
                </a:extLst>
              </a:tr>
              <a:tr h="1966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dk1"/>
                          </a:solidFill>
                          <a:latin typeface="+mn-lt"/>
                          <a:ea typeface="+mn-ea"/>
                          <a:cs typeface="+mn-cs"/>
                        </a:rPr>
                        <a:t>Amtsgericht Wedding </a:t>
                      </a:r>
                      <a:r>
                        <a:rPr lang="de-DE" sz="1800" b="0" i="0" u="none" strike="noStrike" kern="1200" baseline="0" dirty="0" smtClean="0">
                          <a:solidFill>
                            <a:schemeClr val="dk1"/>
                          </a:solidFill>
                          <a:latin typeface="+mn-lt"/>
                          <a:ea typeface="+mn-ea"/>
                          <a:cs typeface="+mn-cs"/>
                        </a:rPr>
                        <a:t>	</a:t>
                      </a:r>
                    </a:p>
                    <a:p>
                      <a:r>
                        <a:rPr lang="de-DE" sz="1800" b="0" i="0" u="none" strike="noStrike" kern="1200" baseline="0" dirty="0" smtClean="0">
                          <a:solidFill>
                            <a:schemeClr val="dk1"/>
                          </a:solidFill>
                          <a:latin typeface="+mn-lt"/>
                          <a:ea typeface="+mn-ea"/>
                          <a:cs typeface="+mn-cs"/>
                        </a:rPr>
                        <a:t>	</a:t>
                      </a:r>
                    </a:p>
                  </a:txBody>
                  <a:tcPr/>
                </a:tc>
                <a:tc>
                  <a:txBody>
                    <a:bodyPr/>
                    <a:lstStyle/>
                    <a:p>
                      <a:r>
                        <a:rPr lang="de-DE" sz="1400" b="0" i="0" u="none" strike="noStrike" kern="1200" baseline="0" dirty="0" smtClean="0">
                          <a:solidFill>
                            <a:schemeClr val="dk1"/>
                          </a:solidFill>
                          <a:latin typeface="+mn-lt"/>
                          <a:ea typeface="+mn-ea"/>
                          <a:cs typeface="+mn-cs"/>
                        </a:rPr>
                        <a:t>Die Zuweisungsverordnung trifft für das Amtsgericht Wedding keine genaue Regelung, jedoch besitzt es eine Sonderzuständigkeit nach dem „Staatsvertrag über die Errichtung des Zentralen Mahngerichts Berlin-Brandenburg sowie zur Änderung des Staatsvertrages zwischen dem Land Berlin und dem Land Brandenburg vom 20. November 1995 über die Zuständigkeit des Landgerichts Berlin für Rechtsstreitigkeiten über technische Schutzrechte - Mahngerichtsvertrag – „- zentrales Mahngericht in Berlin und Brandenburg (ebenfalls: Europäisches Mahngericht) 	</a:t>
                      </a:r>
                    </a:p>
                  </a:txBody>
                  <a:tcPr/>
                </a:tc>
                <a:tc>
                  <a:txBody>
                    <a:bodyPr/>
                    <a:lstStyle/>
                    <a:p>
                      <a:r>
                        <a:rPr lang="de-DE" sz="1800" b="0" i="0" u="none" strike="noStrike" kern="1200" baseline="0" dirty="0" smtClean="0">
                          <a:solidFill>
                            <a:schemeClr val="dk1"/>
                          </a:solidFill>
                          <a:latin typeface="+mn-lt"/>
                          <a:ea typeface="+mn-ea"/>
                          <a:cs typeface="+mn-cs"/>
                        </a:rPr>
                        <a:t>Brunnenplatz 1 </a:t>
                      </a:r>
                    </a:p>
                    <a:p>
                      <a:r>
                        <a:rPr lang="de-DE" sz="1800" b="0" i="0" u="none" strike="noStrike" kern="1200" baseline="0" dirty="0" smtClean="0">
                          <a:solidFill>
                            <a:schemeClr val="dk1"/>
                          </a:solidFill>
                          <a:latin typeface="+mn-lt"/>
                          <a:ea typeface="+mn-ea"/>
                          <a:cs typeface="+mn-cs"/>
                        </a:rPr>
                        <a:t>13357 Berlin 	</a:t>
                      </a:r>
                    </a:p>
                    <a:p>
                      <a:r>
                        <a:rPr lang="de-DE" sz="1800" b="0" i="0" u="none" strike="noStrike" kern="1200" baseline="0" dirty="0" smtClean="0">
                          <a:solidFill>
                            <a:schemeClr val="dk1"/>
                          </a:solidFill>
                          <a:latin typeface="+mn-lt"/>
                          <a:ea typeface="+mn-ea"/>
                          <a:cs typeface="+mn-cs"/>
                        </a:rPr>
                        <a:t>	</a:t>
                      </a:r>
                    </a:p>
                  </a:txBody>
                  <a:tcPr/>
                </a:tc>
                <a:tc>
                  <a:txBody>
                    <a:bodyPr/>
                    <a:lstStyle/>
                    <a:p>
                      <a:r>
                        <a:rPr lang="de-DE" sz="1800" b="0" i="0" u="none" strike="noStrike" kern="1200" baseline="0" dirty="0" smtClean="0">
                          <a:solidFill>
                            <a:schemeClr val="dk1"/>
                          </a:solidFill>
                          <a:latin typeface="+mn-lt"/>
                          <a:ea typeface="+mn-ea"/>
                          <a:cs typeface="+mn-cs"/>
                        </a:rPr>
                        <a:t>	</a:t>
                      </a:r>
                    </a:p>
                    <a:p>
                      <a:endParaRPr lang="de-DE" dirty="0"/>
                    </a:p>
                  </a:txBody>
                  <a:tcPr/>
                </a:tc>
                <a:extLst>
                  <a:ext uri="{0D108BD9-81ED-4DB2-BD59-A6C34878D82A}">
                    <a16:rowId xmlns:a16="http://schemas.microsoft.com/office/drawing/2014/main" val="292252941"/>
                  </a:ext>
                </a:extLst>
              </a:tr>
              <a:tr h="649083">
                <a:tc>
                  <a:txBody>
                    <a:bodyPr/>
                    <a:lstStyle/>
                    <a:p>
                      <a:r>
                        <a:rPr lang="de-DE" sz="1800" b="1" i="0" u="none" strike="noStrike" kern="1200" baseline="0" dirty="0" smtClean="0">
                          <a:solidFill>
                            <a:schemeClr val="dk1"/>
                          </a:solidFill>
                          <a:latin typeface="+mn-lt"/>
                          <a:ea typeface="+mn-ea"/>
                          <a:cs typeface="+mn-cs"/>
                        </a:rPr>
                        <a:t>Landgericht Berlin </a:t>
                      </a:r>
                      <a:r>
                        <a:rPr lang="de-DE" sz="1800" b="0" i="0" u="none" strike="noStrike" kern="1200" baseline="0" dirty="0" smtClean="0">
                          <a:solidFill>
                            <a:schemeClr val="dk1"/>
                          </a:solidFill>
                          <a:latin typeface="+mn-lt"/>
                          <a:ea typeface="+mn-ea"/>
                          <a:cs typeface="+mn-cs"/>
                        </a:rPr>
                        <a:t>	</a:t>
                      </a:r>
                    </a:p>
                  </a:txBody>
                  <a:tcPr/>
                </a:tc>
                <a:tc>
                  <a:txBody>
                    <a:bodyPr/>
                    <a:lstStyle/>
                    <a:p>
                      <a:endParaRPr lang="de-DE" sz="1400" b="0" i="0" u="none" strike="noStrike" kern="1200" baseline="0" dirty="0" smtClean="0">
                        <a:solidFill>
                          <a:schemeClr val="dk1"/>
                        </a:solidFill>
                        <a:latin typeface="+mn-lt"/>
                        <a:ea typeface="+mn-ea"/>
                        <a:cs typeface="+mn-cs"/>
                      </a:endParaRPr>
                    </a:p>
                  </a:txBody>
                  <a:tcPr/>
                </a:tc>
                <a:tc>
                  <a:txBody>
                    <a:bodyPr/>
                    <a:lstStyle/>
                    <a:p>
                      <a:r>
                        <a:rPr lang="de-DE" sz="1800" b="0" i="0" u="none" strike="noStrike" kern="1200" baseline="0" dirty="0" smtClean="0">
                          <a:solidFill>
                            <a:schemeClr val="dk1"/>
                          </a:solidFill>
                          <a:latin typeface="+mn-lt"/>
                          <a:ea typeface="+mn-ea"/>
                          <a:cs typeface="+mn-cs"/>
                        </a:rPr>
                        <a:t>Littenstraße 12 – 17 </a:t>
                      </a:r>
                    </a:p>
                    <a:p>
                      <a:r>
                        <a:rPr lang="de-DE" sz="1800" b="0" i="0" u="none" strike="noStrike" kern="1200" baseline="0" dirty="0" smtClean="0">
                          <a:solidFill>
                            <a:schemeClr val="dk1"/>
                          </a:solidFill>
                          <a:latin typeface="+mn-lt"/>
                          <a:ea typeface="+mn-ea"/>
                          <a:cs typeface="+mn-cs"/>
                        </a:rPr>
                        <a:t>10179 Berlin </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dirty="0" smtClean="0">
                          <a:solidFill>
                            <a:schemeClr val="dk1"/>
                          </a:solidFill>
                          <a:latin typeface="+mn-lt"/>
                          <a:ea typeface="+mn-ea"/>
                          <a:cs typeface="+mn-cs"/>
                        </a:rPr>
                        <a:t>Tegeler Weg 17 – 21 10589 Berlin </a:t>
                      </a:r>
                      <a:endParaRPr lang="de-DE" dirty="0"/>
                    </a:p>
                  </a:txBody>
                  <a:tcPr/>
                </a:tc>
                <a:extLst>
                  <a:ext uri="{0D108BD9-81ED-4DB2-BD59-A6C34878D82A}">
                    <a16:rowId xmlns:a16="http://schemas.microsoft.com/office/drawing/2014/main" val="3339202577"/>
                  </a:ext>
                </a:extLst>
              </a:tr>
              <a:tr h="2290489">
                <a:tc>
                  <a:txBody>
                    <a:bodyPr/>
                    <a:lstStyle/>
                    <a:p>
                      <a:r>
                        <a:rPr lang="de-DE" sz="1800" b="1" i="0" u="none" strike="noStrike" kern="1200" baseline="0" dirty="0" smtClean="0">
                          <a:solidFill>
                            <a:schemeClr val="dk1"/>
                          </a:solidFill>
                          <a:latin typeface="+mn-lt"/>
                          <a:ea typeface="+mn-ea"/>
                          <a:cs typeface="+mn-cs"/>
                        </a:rPr>
                        <a:t>Kammergericht </a:t>
                      </a:r>
                      <a:r>
                        <a:rPr lang="de-DE" sz="1800" b="0" i="0" u="none" strike="noStrike" kern="1200" baseline="0" dirty="0" smtClean="0">
                          <a:solidFill>
                            <a:schemeClr val="dk1"/>
                          </a:solidFill>
                          <a:latin typeface="+mn-lt"/>
                          <a:ea typeface="+mn-ea"/>
                          <a:cs typeface="+mn-cs"/>
                        </a:rPr>
                        <a:t>	</a:t>
                      </a:r>
                    </a:p>
                    <a:p>
                      <a:endParaRPr lang="de-DE" sz="1800" b="0" i="0" u="none" strike="noStrike" kern="1200" baseline="0" dirty="0" smtClean="0">
                        <a:solidFill>
                          <a:schemeClr val="dk1"/>
                        </a:solidFill>
                        <a:latin typeface="+mn-lt"/>
                        <a:ea typeface="+mn-ea"/>
                        <a:cs typeface="+mn-cs"/>
                      </a:endParaRPr>
                    </a:p>
                  </a:txBody>
                  <a:tcPr/>
                </a:tc>
                <a:tc>
                  <a:txBody>
                    <a:bodyPr/>
                    <a:lstStyle/>
                    <a:p>
                      <a:endParaRPr lang="de-DE" sz="1400" dirty="0"/>
                    </a:p>
                  </a:txBody>
                  <a:tcPr/>
                </a:tc>
                <a:tc>
                  <a:txBody>
                    <a:bodyPr/>
                    <a:lstStyle/>
                    <a:p>
                      <a:r>
                        <a:rPr lang="de-DE" sz="1800" b="0" i="0" u="none" strike="noStrike" kern="1200" baseline="0" dirty="0" err="1" smtClean="0">
                          <a:solidFill>
                            <a:schemeClr val="dk1"/>
                          </a:solidFill>
                          <a:latin typeface="+mn-lt"/>
                          <a:ea typeface="+mn-ea"/>
                          <a:cs typeface="+mn-cs"/>
                        </a:rPr>
                        <a:t>Elßholzstraße</a:t>
                      </a:r>
                      <a:r>
                        <a:rPr lang="de-DE" sz="1800" b="0" i="0" u="none" strike="noStrike" kern="1200" baseline="0" dirty="0" smtClean="0">
                          <a:solidFill>
                            <a:schemeClr val="dk1"/>
                          </a:solidFill>
                          <a:latin typeface="+mn-lt"/>
                          <a:ea typeface="+mn-ea"/>
                          <a:cs typeface="+mn-cs"/>
                        </a:rPr>
                        <a:t>. 30 – 33 </a:t>
                      </a:r>
                    </a:p>
                    <a:p>
                      <a:r>
                        <a:rPr lang="de-DE" sz="1800" b="0" i="0" u="none" strike="noStrike" kern="1200" baseline="0" dirty="0" smtClean="0">
                          <a:solidFill>
                            <a:schemeClr val="dk1"/>
                          </a:solidFill>
                          <a:latin typeface="+mn-lt"/>
                          <a:ea typeface="+mn-ea"/>
                          <a:cs typeface="+mn-cs"/>
                        </a:rPr>
                        <a:t>10781 Berlin 	</a:t>
                      </a:r>
                    </a:p>
                    <a:p>
                      <a:endParaRPr lang="de-DE" sz="1800" b="0" i="0" u="none" strike="noStrike" kern="1200" baseline="0" dirty="0" smtClean="0">
                        <a:solidFill>
                          <a:schemeClr val="dk1"/>
                        </a:solidFill>
                        <a:latin typeface="+mn-lt"/>
                        <a:ea typeface="+mn-ea"/>
                        <a:cs typeface="+mn-cs"/>
                      </a:endParaRPr>
                    </a:p>
                  </a:txBody>
                  <a:tcPr/>
                </a:tc>
                <a:tc>
                  <a:txBody>
                    <a:bodyPr/>
                    <a:lstStyle/>
                    <a:p>
                      <a:endParaRPr lang="de-DE" dirty="0"/>
                    </a:p>
                  </a:txBody>
                  <a:tcPr/>
                </a:tc>
                <a:extLst>
                  <a:ext uri="{0D108BD9-81ED-4DB2-BD59-A6C34878D82A}">
                    <a16:rowId xmlns:a16="http://schemas.microsoft.com/office/drawing/2014/main" val="487823783"/>
                  </a:ext>
                </a:extLst>
              </a:tr>
            </a:tbl>
          </a:graphicData>
        </a:graphic>
      </p:graphicFrame>
      <p:sp>
        <p:nvSpPr>
          <p:cNvPr id="7" name="Gefaltete Ecke 6"/>
          <p:cNvSpPr/>
          <p:nvPr/>
        </p:nvSpPr>
        <p:spPr>
          <a:xfrm rot="314269">
            <a:off x="9018879" y="1286802"/>
            <a:ext cx="1591064" cy="1572512"/>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r>
              <a:rPr lang="de-DE"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Zentrales Mahngericht</a:t>
            </a:r>
          </a:p>
          <a:p>
            <a:pPr algn="ctr"/>
            <a:endParaRPr lang="de-DE" sz="1600" b="1" dirty="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60060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49</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5" name="Abgerundetes Rechteck 4"/>
          <p:cNvSpPr/>
          <p:nvPr/>
        </p:nvSpPr>
        <p:spPr>
          <a:xfrm>
            <a:off x="2955776" y="871969"/>
            <a:ext cx="5629278" cy="406427"/>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Strafverfolgungsbehörden </a:t>
            </a:r>
            <a:endParaRPr lang="de-DE" sz="2400" dirty="0"/>
          </a:p>
        </p:txBody>
      </p:sp>
      <p:sp>
        <p:nvSpPr>
          <p:cNvPr id="20" name="Abgerundetes Rechteck 19"/>
          <p:cNvSpPr/>
          <p:nvPr/>
        </p:nvSpPr>
        <p:spPr>
          <a:xfrm>
            <a:off x="2784328" y="136779"/>
            <a:ext cx="5972175" cy="60007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Geschäftsgang</a:t>
            </a:r>
            <a:endParaRPr lang="de-DE" sz="3200" dirty="0"/>
          </a:p>
        </p:txBody>
      </p:sp>
      <p:sp>
        <p:nvSpPr>
          <p:cNvPr id="8" name="Abgerundetes Rechteck 7"/>
          <p:cNvSpPr/>
          <p:nvPr/>
        </p:nvSpPr>
        <p:spPr>
          <a:xfrm>
            <a:off x="2148114" y="2220686"/>
            <a:ext cx="7487864" cy="332377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t>Die Staatsanwaltschaft ist eine selbstständige Institution mit gesetzlich vorgeschriebenen Aufgaben. </a:t>
            </a:r>
            <a:endParaRPr lang="de-DE" sz="2400" dirty="0" smtClean="0"/>
          </a:p>
          <a:p>
            <a:r>
              <a:rPr lang="de-DE" sz="2400" dirty="0" smtClean="0"/>
              <a:t>Diese </a:t>
            </a:r>
            <a:r>
              <a:rPr lang="de-DE" sz="2400" dirty="0"/>
              <a:t>werden durch </a:t>
            </a:r>
          </a:p>
          <a:p>
            <a:pPr marL="342900" indent="-342900">
              <a:buFont typeface="Arial" panose="020B0604020202020204" pitchFamily="34" charset="0"/>
              <a:buChar char="•"/>
            </a:pPr>
            <a:r>
              <a:rPr lang="de-DE" sz="2400" dirty="0" smtClean="0"/>
              <a:t>die </a:t>
            </a:r>
            <a:r>
              <a:rPr lang="de-DE" sz="2400" dirty="0"/>
              <a:t>Generalstaatsanwaltschaft, </a:t>
            </a:r>
          </a:p>
          <a:p>
            <a:pPr marL="342900" indent="-342900">
              <a:buFont typeface="Arial" panose="020B0604020202020204" pitchFamily="34" charset="0"/>
              <a:buChar char="•"/>
            </a:pPr>
            <a:r>
              <a:rPr lang="de-DE" sz="2400" dirty="0" smtClean="0"/>
              <a:t>die </a:t>
            </a:r>
            <a:r>
              <a:rPr lang="de-DE" sz="2400" dirty="0"/>
              <a:t>Staatsanwaltschaft und </a:t>
            </a:r>
          </a:p>
          <a:p>
            <a:pPr marL="342900" indent="-342900">
              <a:buFont typeface="Arial" panose="020B0604020202020204" pitchFamily="34" charset="0"/>
              <a:buChar char="•"/>
            </a:pPr>
            <a:r>
              <a:rPr lang="de-DE" sz="2400" dirty="0" smtClean="0"/>
              <a:t>die </a:t>
            </a:r>
            <a:r>
              <a:rPr lang="de-DE" sz="2400" dirty="0"/>
              <a:t>Amtsanwaltschaft </a:t>
            </a:r>
            <a:endParaRPr lang="de-DE" sz="2400" dirty="0" smtClean="0"/>
          </a:p>
          <a:p>
            <a:r>
              <a:rPr lang="de-DE" sz="2400" dirty="0" smtClean="0"/>
              <a:t>Ausgeführt.</a:t>
            </a:r>
            <a:endParaRPr lang="de-DE" sz="2400" dirty="0"/>
          </a:p>
        </p:txBody>
      </p:sp>
    </p:spTree>
    <p:extLst>
      <p:ext uri="{BB962C8B-B14F-4D97-AF65-F5344CB8AC3E}">
        <p14:creationId xmlns:p14="http://schemas.microsoft.com/office/powerpoint/2010/main" val="28080620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50</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5" name="Abgerundetes Rechteck 4"/>
          <p:cNvSpPr/>
          <p:nvPr/>
        </p:nvSpPr>
        <p:spPr>
          <a:xfrm>
            <a:off x="3114445" y="29029"/>
            <a:ext cx="5629278" cy="406427"/>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smtClean="0"/>
              <a:t>Strafverfolgungsbehörden </a:t>
            </a:r>
            <a:endParaRPr lang="de-DE" sz="2400" dirty="0"/>
          </a:p>
        </p:txBody>
      </p:sp>
      <p:graphicFrame>
        <p:nvGraphicFramePr>
          <p:cNvPr id="2" name="Tabelle 1"/>
          <p:cNvGraphicFramePr>
            <a:graphicFrameLocks noGrp="1"/>
          </p:cNvGraphicFramePr>
          <p:nvPr>
            <p:extLst>
              <p:ext uri="{D42A27DB-BD31-4B8C-83A1-F6EECF244321}">
                <p14:modId xmlns:p14="http://schemas.microsoft.com/office/powerpoint/2010/main" val="4148777989"/>
              </p:ext>
            </p:extLst>
          </p:nvPr>
        </p:nvGraphicFramePr>
        <p:xfrm>
          <a:off x="240803" y="464512"/>
          <a:ext cx="11817847" cy="6141297"/>
        </p:xfrm>
        <a:graphic>
          <a:graphicData uri="http://schemas.openxmlformats.org/drawingml/2006/table">
            <a:tbl>
              <a:tblPr firstRow="1" bandRow="1">
                <a:tableStyleId>{F5AB1C69-6EDB-4FF4-983F-18BD219EF322}</a:tableStyleId>
              </a:tblPr>
              <a:tblGrid>
                <a:gridCol w="2074333">
                  <a:extLst>
                    <a:ext uri="{9D8B030D-6E8A-4147-A177-3AD203B41FA5}">
                      <a16:colId xmlns:a16="http://schemas.microsoft.com/office/drawing/2014/main" val="1291524342"/>
                    </a:ext>
                  </a:extLst>
                </a:gridCol>
                <a:gridCol w="4995923">
                  <a:extLst>
                    <a:ext uri="{9D8B030D-6E8A-4147-A177-3AD203B41FA5}">
                      <a16:colId xmlns:a16="http://schemas.microsoft.com/office/drawing/2014/main" val="4044263089"/>
                    </a:ext>
                  </a:extLst>
                </a:gridCol>
                <a:gridCol w="2339413">
                  <a:extLst>
                    <a:ext uri="{9D8B030D-6E8A-4147-A177-3AD203B41FA5}">
                      <a16:colId xmlns:a16="http://schemas.microsoft.com/office/drawing/2014/main" val="3496046538"/>
                    </a:ext>
                  </a:extLst>
                </a:gridCol>
                <a:gridCol w="2408178">
                  <a:extLst>
                    <a:ext uri="{9D8B030D-6E8A-4147-A177-3AD203B41FA5}">
                      <a16:colId xmlns:a16="http://schemas.microsoft.com/office/drawing/2014/main" val="982724568"/>
                    </a:ext>
                  </a:extLst>
                </a:gridCol>
              </a:tblGrid>
              <a:tr h="5954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lt1"/>
                          </a:solidFill>
                          <a:latin typeface="+mn-lt"/>
                          <a:ea typeface="+mn-ea"/>
                          <a:cs typeface="+mn-cs"/>
                        </a:rPr>
                        <a:t>Gericht </a:t>
                      </a:r>
                      <a:r>
                        <a:rPr lang="de-DE" sz="1800" b="0" i="0" u="none" strike="noStrike" kern="1200" baseline="0" dirty="0" smtClean="0">
                          <a:solidFill>
                            <a:schemeClr val="lt1"/>
                          </a:solidFill>
                          <a:latin typeface="+mn-lt"/>
                          <a:ea typeface="+mn-ea"/>
                          <a:cs typeface="+mn-cs"/>
                        </a:rPr>
                        <a:t>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lt1"/>
                          </a:solidFill>
                          <a:latin typeface="+mn-lt"/>
                          <a:ea typeface="+mn-ea"/>
                          <a:cs typeface="+mn-cs"/>
                        </a:rPr>
                        <a:t>Zuständigkeiten </a:t>
                      </a:r>
                      <a:r>
                        <a:rPr lang="de-DE" sz="1800" b="0" i="0" u="none" strike="noStrike" kern="1200" baseline="0" dirty="0" smtClean="0">
                          <a:solidFill>
                            <a:schemeClr val="lt1"/>
                          </a:solidFill>
                          <a:latin typeface="+mn-lt"/>
                          <a:ea typeface="+mn-ea"/>
                          <a:cs typeface="+mn-cs"/>
                        </a:rPr>
                        <a:t>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lt1"/>
                          </a:solidFill>
                          <a:latin typeface="+mn-lt"/>
                          <a:ea typeface="+mn-ea"/>
                          <a:cs typeface="+mn-cs"/>
                        </a:rPr>
                        <a:t>Adresse </a:t>
                      </a:r>
                      <a:r>
                        <a:rPr lang="de-DE" sz="1800" b="0" i="0" u="none" strike="noStrike" kern="1200" baseline="0" dirty="0" smtClean="0">
                          <a:solidFill>
                            <a:schemeClr val="lt1"/>
                          </a:solidFill>
                          <a:latin typeface="+mn-lt"/>
                          <a:ea typeface="+mn-ea"/>
                          <a:cs typeface="+mn-cs"/>
                        </a:rPr>
                        <a:t>	</a:t>
                      </a:r>
                    </a:p>
                    <a:p>
                      <a:endParaRPr lang="de-DE" dirty="0"/>
                    </a:p>
                  </a:txBody>
                  <a:tcPr/>
                </a:tc>
                <a:tc>
                  <a:txBody>
                    <a:bodyPr/>
                    <a:lstStyle/>
                    <a:p>
                      <a:endParaRPr lang="de-DE" dirty="0"/>
                    </a:p>
                  </a:txBody>
                  <a:tcPr/>
                </a:tc>
                <a:extLst>
                  <a:ext uri="{0D108BD9-81ED-4DB2-BD59-A6C34878D82A}">
                    <a16:rowId xmlns:a16="http://schemas.microsoft.com/office/drawing/2014/main" val="599992380"/>
                  </a:ext>
                </a:extLst>
              </a:tr>
              <a:tr h="5501217">
                <a:tc>
                  <a:txBody>
                    <a:bodyPr/>
                    <a:lstStyle/>
                    <a:p>
                      <a:r>
                        <a:rPr lang="de-DE" sz="1800" b="1" i="0" u="none" strike="noStrike" kern="1200" baseline="0" dirty="0" smtClean="0">
                          <a:solidFill>
                            <a:schemeClr val="dk1"/>
                          </a:solidFill>
                          <a:latin typeface="+mn-lt"/>
                          <a:ea typeface="+mn-ea"/>
                          <a:cs typeface="+mn-cs"/>
                        </a:rPr>
                        <a:t>Generalstaatsanwaltschaft </a:t>
                      </a:r>
                      <a:r>
                        <a:rPr lang="de-DE" sz="1800" b="0" i="0" u="none" strike="noStrike" kern="1200" baseline="0" dirty="0" smtClean="0">
                          <a:solidFill>
                            <a:schemeClr val="dk1"/>
                          </a:solidFill>
                          <a:latin typeface="+mn-lt"/>
                          <a:ea typeface="+mn-ea"/>
                          <a:cs typeface="+mn-cs"/>
                        </a:rPr>
                        <a:t>	</a:t>
                      </a:r>
                    </a:p>
                    <a:p>
                      <a:r>
                        <a:rPr lang="de-DE" sz="1800" b="0" i="0" u="none" strike="noStrike" kern="1200" baseline="0" dirty="0" smtClean="0">
                          <a:solidFill>
                            <a:schemeClr val="dk1"/>
                          </a:solidFill>
                          <a:latin typeface="+mn-lt"/>
                          <a:ea typeface="+mn-ea"/>
                          <a:cs typeface="+mn-cs"/>
                        </a:rPr>
                        <a:t>	</a:t>
                      </a:r>
                    </a:p>
                  </a:txBody>
                  <a:tcPr/>
                </a:tc>
                <a:tc>
                  <a:txBody>
                    <a:bodyPr/>
                    <a:lstStyle/>
                    <a:p>
                      <a:r>
                        <a:rPr lang="de-DE" sz="1400" b="0" i="0" u="none" strike="noStrike" kern="1200" baseline="0" dirty="0" smtClean="0">
                          <a:solidFill>
                            <a:schemeClr val="dk1"/>
                          </a:solidFill>
                          <a:latin typeface="+mn-lt"/>
                          <a:ea typeface="+mn-ea"/>
                          <a:cs typeface="+mn-cs"/>
                        </a:rPr>
                        <a:t>Die Generalstaatsanwaltschaft übt die Dienst- und Fachaufsicht über die Staatsanwaltschaft und die Amtsanwaltschaft aus und nimmt die den Strafverfolgungsbehörden obliegenden Aufgaben gegenüber dem Kammergericht durch Stellungnahmen und Anträge in Haft-, Revisions- und (Rechts-) Beschwerdesachen wahr. Ferner werden bei der Generalstaatsanwaltschaft betreffenden Ein-, Aus- und Durchlieferungssachen – also die Verbringung von Beschuldigten nach, von und durch Berlin – bearbeitet ebenso wie Angelegenheiten der internationalen Rechtshilfe, regelmäßig unter Zuhilfenahme des Europäischen Justiziellen Netzwerks (EJN), in welchem die Generalstaatsanwaltschaft innerhalb der Bundesrepublik Deutschland eine von vier herausgehobenen Positionen einnimmt. Darüber hinaus werden bei der Generalstaatsanwaltschaft berufsrechtliche Verfahren gegen in Berlin zugelassene Rechtsanwälte und Steuerberater sowie – bundesweit – gegen Wirtschaftsprüfer und vereidigte Buchprüfer bearbeitet. Ermittlungsverfahren in Staatsschutzsachen, die </a:t>
                      </a:r>
                      <a:r>
                        <a:rPr lang="de-DE" sz="1400" b="0" i="0" u="none" strike="noStrike" kern="1200" baseline="0" dirty="0" err="1" smtClean="0">
                          <a:solidFill>
                            <a:schemeClr val="dk1"/>
                          </a:solidFill>
                          <a:latin typeface="+mn-lt"/>
                          <a:ea typeface="+mn-ea"/>
                          <a:cs typeface="+mn-cs"/>
                        </a:rPr>
                        <a:t>vomGeneralbundesanwalt</a:t>
                      </a:r>
                      <a:r>
                        <a:rPr lang="de-DE" sz="1400" b="0" i="0" u="none" strike="noStrike" kern="1200" baseline="0" dirty="0" smtClean="0">
                          <a:solidFill>
                            <a:schemeClr val="dk1"/>
                          </a:solidFill>
                          <a:latin typeface="+mn-lt"/>
                          <a:ea typeface="+mn-ea"/>
                          <a:cs typeface="+mn-cs"/>
                        </a:rPr>
                        <a:t> gemäß § 142a Abs. 2 GVG nach Berlin abgegeben werden, werden ebenfalls hier geführt. </a:t>
                      </a:r>
                    </a:p>
                    <a:p>
                      <a:r>
                        <a:rPr lang="de-DE" sz="1400" b="0" i="0" u="none" strike="noStrike" kern="1200" baseline="0" dirty="0" smtClean="0">
                          <a:solidFill>
                            <a:schemeClr val="dk1"/>
                          </a:solidFill>
                          <a:latin typeface="+mn-lt"/>
                          <a:ea typeface="+mn-ea"/>
                          <a:cs typeface="+mn-cs"/>
                        </a:rPr>
                        <a:t>Die Generalstaatsanwaltschaft Berlin ist außerdem Zentral- und Kontaktstelle für die Korruptionsbekämpfung in Berlin und für die Bekämpfung der Organisierten Kriminalität. Darüber hinaus sind bei ihr die zentrale IT-Leitstelle und die Pressestelle der Strafverfolgungsbehörden Berlins angesiedelt. 	 	</a:t>
                      </a:r>
                    </a:p>
                  </a:txBody>
                  <a:tcPr/>
                </a:tc>
                <a:tc>
                  <a:txBody>
                    <a:bodyPr/>
                    <a:lstStyle/>
                    <a:p>
                      <a:r>
                        <a:rPr lang="de-DE" sz="1800" b="0" i="0" u="none" strike="noStrike" kern="1200" baseline="0" dirty="0" err="1" smtClean="0">
                          <a:solidFill>
                            <a:schemeClr val="dk1"/>
                          </a:solidFill>
                          <a:latin typeface="+mn-lt"/>
                          <a:ea typeface="+mn-ea"/>
                          <a:cs typeface="+mn-cs"/>
                        </a:rPr>
                        <a:t>Elßholzstraße</a:t>
                      </a:r>
                      <a:r>
                        <a:rPr lang="de-DE" sz="1800" b="0" i="0" u="none" strike="noStrike" kern="1200" baseline="0" dirty="0" smtClean="0">
                          <a:solidFill>
                            <a:schemeClr val="dk1"/>
                          </a:solidFill>
                          <a:latin typeface="+mn-lt"/>
                          <a:ea typeface="+mn-ea"/>
                          <a:cs typeface="+mn-cs"/>
                        </a:rPr>
                        <a:t>. 30 – 33 </a:t>
                      </a:r>
                    </a:p>
                    <a:p>
                      <a:r>
                        <a:rPr lang="de-DE" sz="1800" b="0" i="0" u="none" strike="noStrike" kern="1200" baseline="0" dirty="0" smtClean="0">
                          <a:solidFill>
                            <a:schemeClr val="dk1"/>
                          </a:solidFill>
                          <a:latin typeface="+mn-lt"/>
                          <a:ea typeface="+mn-ea"/>
                          <a:cs typeface="+mn-cs"/>
                        </a:rPr>
                        <a:t>10781 Berlin 	</a:t>
                      </a:r>
                    </a:p>
                    <a:p>
                      <a:r>
                        <a:rPr lang="de-DE" sz="1800" b="0" i="0" u="none" strike="noStrike" kern="1200" baseline="0" dirty="0" smtClean="0">
                          <a:solidFill>
                            <a:schemeClr val="dk1"/>
                          </a:solidFill>
                          <a:latin typeface="+mn-lt"/>
                          <a:ea typeface="+mn-ea"/>
                          <a:cs typeface="+mn-cs"/>
                        </a:rPr>
                        <a:t>	</a:t>
                      </a:r>
                    </a:p>
                    <a:p>
                      <a:r>
                        <a:rPr lang="de-DE" sz="1800" b="0" i="0" u="none" strike="noStrike" kern="1200" baseline="0" dirty="0" smtClean="0">
                          <a:solidFill>
                            <a:schemeClr val="dk1"/>
                          </a:solidFill>
                          <a:latin typeface="+mn-lt"/>
                          <a:ea typeface="+mn-ea"/>
                          <a:cs typeface="+mn-cs"/>
                        </a:rPr>
                        <a:t>	</a:t>
                      </a:r>
                    </a:p>
                  </a:txBody>
                  <a:tcPr/>
                </a:tc>
                <a:tc>
                  <a:txBody>
                    <a:bodyPr/>
                    <a:lstStyle/>
                    <a:p>
                      <a:r>
                        <a:rPr lang="de-DE" sz="1800" b="0" i="0" u="none" strike="noStrike" kern="1200" baseline="0" dirty="0" smtClean="0">
                          <a:solidFill>
                            <a:schemeClr val="dk1"/>
                          </a:solidFill>
                          <a:latin typeface="+mn-lt"/>
                          <a:ea typeface="+mn-ea"/>
                          <a:cs typeface="+mn-cs"/>
                        </a:rPr>
                        <a:t>	</a:t>
                      </a:r>
                    </a:p>
                    <a:p>
                      <a:endParaRPr lang="de-DE" dirty="0"/>
                    </a:p>
                  </a:txBody>
                  <a:tcPr/>
                </a:tc>
                <a:extLst>
                  <a:ext uri="{0D108BD9-81ED-4DB2-BD59-A6C34878D82A}">
                    <a16:rowId xmlns:a16="http://schemas.microsoft.com/office/drawing/2014/main" val="292252941"/>
                  </a:ext>
                </a:extLst>
              </a:tr>
            </a:tbl>
          </a:graphicData>
        </a:graphic>
      </p:graphicFrame>
      <p:sp>
        <p:nvSpPr>
          <p:cNvPr id="7" name="Gefaltete Ecke 6"/>
          <p:cNvSpPr/>
          <p:nvPr/>
        </p:nvSpPr>
        <p:spPr>
          <a:xfrm rot="21404483">
            <a:off x="8988359" y="4657692"/>
            <a:ext cx="1591064" cy="1572512"/>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r>
              <a:rPr lang="de-DE"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General-staatsanwalt-</a:t>
            </a:r>
            <a:r>
              <a:rPr lang="de-DE" b="1" dirty="0" err="1"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schaft</a:t>
            </a:r>
            <a:endParaRPr lang="de-DE"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endParaRPr lang="de-DE" sz="1600" b="1" dirty="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68333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51</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5" name="Abgerundetes Rechteck 4"/>
          <p:cNvSpPr/>
          <p:nvPr/>
        </p:nvSpPr>
        <p:spPr>
          <a:xfrm>
            <a:off x="3114445" y="29029"/>
            <a:ext cx="5629278" cy="406427"/>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smtClean="0"/>
              <a:t>Strafverfolgungsbehörden </a:t>
            </a:r>
            <a:endParaRPr lang="de-DE" sz="2400" dirty="0"/>
          </a:p>
        </p:txBody>
      </p:sp>
      <p:graphicFrame>
        <p:nvGraphicFramePr>
          <p:cNvPr id="2" name="Tabelle 1"/>
          <p:cNvGraphicFramePr>
            <a:graphicFrameLocks noGrp="1"/>
          </p:cNvGraphicFramePr>
          <p:nvPr>
            <p:extLst>
              <p:ext uri="{D42A27DB-BD31-4B8C-83A1-F6EECF244321}">
                <p14:modId xmlns:p14="http://schemas.microsoft.com/office/powerpoint/2010/main" val="2602772868"/>
              </p:ext>
            </p:extLst>
          </p:nvPr>
        </p:nvGraphicFramePr>
        <p:xfrm>
          <a:off x="240803" y="464512"/>
          <a:ext cx="11710393" cy="3978243"/>
        </p:xfrm>
        <a:graphic>
          <a:graphicData uri="http://schemas.openxmlformats.org/drawingml/2006/table">
            <a:tbl>
              <a:tblPr firstRow="1" bandRow="1">
                <a:tableStyleId>{F5AB1C69-6EDB-4FF4-983F-18BD219EF322}</a:tableStyleId>
              </a:tblPr>
              <a:tblGrid>
                <a:gridCol w="2055472">
                  <a:extLst>
                    <a:ext uri="{9D8B030D-6E8A-4147-A177-3AD203B41FA5}">
                      <a16:colId xmlns:a16="http://schemas.microsoft.com/office/drawing/2014/main" val="1291524342"/>
                    </a:ext>
                  </a:extLst>
                </a:gridCol>
                <a:gridCol w="4950497">
                  <a:extLst>
                    <a:ext uri="{9D8B030D-6E8A-4147-A177-3AD203B41FA5}">
                      <a16:colId xmlns:a16="http://schemas.microsoft.com/office/drawing/2014/main" val="4044263089"/>
                    </a:ext>
                  </a:extLst>
                </a:gridCol>
                <a:gridCol w="2318142">
                  <a:extLst>
                    <a:ext uri="{9D8B030D-6E8A-4147-A177-3AD203B41FA5}">
                      <a16:colId xmlns:a16="http://schemas.microsoft.com/office/drawing/2014/main" val="3496046538"/>
                    </a:ext>
                  </a:extLst>
                </a:gridCol>
                <a:gridCol w="2386282">
                  <a:extLst>
                    <a:ext uri="{9D8B030D-6E8A-4147-A177-3AD203B41FA5}">
                      <a16:colId xmlns:a16="http://schemas.microsoft.com/office/drawing/2014/main" val="982724568"/>
                    </a:ext>
                  </a:extLst>
                </a:gridCol>
              </a:tblGrid>
              <a:tr h="5657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lt1"/>
                          </a:solidFill>
                          <a:latin typeface="+mn-lt"/>
                          <a:ea typeface="+mn-ea"/>
                          <a:cs typeface="+mn-cs"/>
                        </a:rPr>
                        <a:t>Gericht </a:t>
                      </a:r>
                      <a:r>
                        <a:rPr lang="de-DE" sz="1800" b="0" i="0" u="none" strike="noStrike" kern="1200" baseline="0" dirty="0" smtClean="0">
                          <a:solidFill>
                            <a:schemeClr val="lt1"/>
                          </a:solidFill>
                          <a:latin typeface="+mn-lt"/>
                          <a:ea typeface="+mn-ea"/>
                          <a:cs typeface="+mn-cs"/>
                        </a:rPr>
                        <a:t>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lt1"/>
                          </a:solidFill>
                          <a:latin typeface="+mn-lt"/>
                          <a:ea typeface="+mn-ea"/>
                          <a:cs typeface="+mn-cs"/>
                        </a:rPr>
                        <a:t>Zuständigkeiten </a:t>
                      </a:r>
                      <a:r>
                        <a:rPr lang="de-DE" sz="1800" b="0" i="0" u="none" strike="noStrike" kern="1200" baseline="0" dirty="0" smtClean="0">
                          <a:solidFill>
                            <a:schemeClr val="lt1"/>
                          </a:solidFill>
                          <a:latin typeface="+mn-lt"/>
                          <a:ea typeface="+mn-ea"/>
                          <a:cs typeface="+mn-cs"/>
                        </a:rPr>
                        <a:t>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lt1"/>
                          </a:solidFill>
                          <a:latin typeface="+mn-lt"/>
                          <a:ea typeface="+mn-ea"/>
                          <a:cs typeface="+mn-cs"/>
                        </a:rPr>
                        <a:t>Adresse </a:t>
                      </a:r>
                      <a:r>
                        <a:rPr lang="de-DE" sz="1800" b="0" i="0" u="none" strike="noStrike" kern="1200" baseline="0" dirty="0" smtClean="0">
                          <a:solidFill>
                            <a:schemeClr val="lt1"/>
                          </a:solidFill>
                          <a:latin typeface="+mn-lt"/>
                          <a:ea typeface="+mn-ea"/>
                          <a:cs typeface="+mn-cs"/>
                        </a:rPr>
                        <a:t>	</a:t>
                      </a:r>
                    </a:p>
                    <a:p>
                      <a:endParaRPr lang="de-DE" dirty="0"/>
                    </a:p>
                  </a:txBody>
                  <a:tcPr/>
                </a:tc>
                <a:tc>
                  <a:txBody>
                    <a:bodyPr/>
                    <a:lstStyle/>
                    <a:p>
                      <a:endParaRPr lang="de-DE" dirty="0"/>
                    </a:p>
                  </a:txBody>
                  <a:tcPr/>
                </a:tc>
                <a:extLst>
                  <a:ext uri="{0D108BD9-81ED-4DB2-BD59-A6C34878D82A}">
                    <a16:rowId xmlns:a16="http://schemas.microsoft.com/office/drawing/2014/main" val="599992380"/>
                  </a:ext>
                </a:extLst>
              </a:tr>
              <a:tr h="1966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dk1"/>
                          </a:solidFill>
                          <a:latin typeface="+mn-lt"/>
                          <a:ea typeface="+mn-ea"/>
                          <a:cs typeface="+mn-cs"/>
                        </a:rPr>
                        <a:t>Staatsanwaltschaft</a:t>
                      </a:r>
                      <a:endParaRPr lang="de-DE" sz="1800" b="0" i="0" u="none" strike="noStrike" kern="1200" baseline="0" dirty="0" smtClean="0">
                        <a:solidFill>
                          <a:schemeClr val="dk1"/>
                        </a:solidFill>
                        <a:latin typeface="+mn-lt"/>
                        <a:ea typeface="+mn-ea"/>
                        <a:cs typeface="+mn-cs"/>
                      </a:endParaRPr>
                    </a:p>
                  </a:txBody>
                  <a:tcPr/>
                </a:tc>
                <a:tc>
                  <a:txBody>
                    <a:bodyPr/>
                    <a:lstStyle/>
                    <a:p>
                      <a:r>
                        <a:rPr lang="de-DE" sz="1400" b="0" i="0" u="none" strike="noStrike" kern="1200" baseline="0" dirty="0" smtClean="0">
                          <a:solidFill>
                            <a:schemeClr val="dk1"/>
                          </a:solidFill>
                          <a:latin typeface="+mn-lt"/>
                          <a:ea typeface="+mn-ea"/>
                          <a:cs typeface="+mn-cs"/>
                        </a:rPr>
                        <a:t>Die Staatsanwaltschaft Berlin ist die größte Staatsanwaltschaft der Bundesrepublik Deutschland. </a:t>
                      </a:r>
                    </a:p>
                    <a:p>
                      <a:r>
                        <a:rPr lang="de-DE" sz="1400" b="0" i="0" u="none" strike="noStrike" kern="1200" baseline="0" dirty="0" smtClean="0">
                          <a:solidFill>
                            <a:schemeClr val="dk1"/>
                          </a:solidFill>
                          <a:latin typeface="+mn-lt"/>
                          <a:ea typeface="+mn-ea"/>
                          <a:cs typeface="+mn-cs"/>
                        </a:rPr>
                        <a:t>Staatsanwältinnen und Staatsanwälte obliegt im Zusammenwirken mit anderen Behörden, z.B. der Polizei, die Führung von Ermittlungsverfahren zur Aufklärung von Straftaten in all ihren Erscheinungsformen. 	</a:t>
                      </a:r>
                    </a:p>
                  </a:txBody>
                  <a:tcPr/>
                </a:tc>
                <a:tc>
                  <a:txBody>
                    <a:bodyPr/>
                    <a:lstStyle/>
                    <a:p>
                      <a:r>
                        <a:rPr lang="de-DE" sz="1800" b="0" i="0" u="none" strike="noStrike" kern="1200" baseline="0" dirty="0" smtClean="0">
                          <a:solidFill>
                            <a:schemeClr val="dk1"/>
                          </a:solidFill>
                          <a:latin typeface="+mn-lt"/>
                          <a:ea typeface="+mn-ea"/>
                          <a:cs typeface="+mn-cs"/>
                        </a:rPr>
                        <a:t>Turmstraße 91 </a:t>
                      </a:r>
                    </a:p>
                    <a:p>
                      <a:r>
                        <a:rPr lang="de-DE" sz="1800" b="0" i="0" u="none" strike="noStrike" kern="1200" baseline="0" dirty="0" smtClean="0">
                          <a:solidFill>
                            <a:schemeClr val="dk1"/>
                          </a:solidFill>
                          <a:latin typeface="+mn-lt"/>
                          <a:ea typeface="+mn-ea"/>
                          <a:cs typeface="+mn-cs"/>
                        </a:rPr>
                        <a:t>10559 Berlin </a:t>
                      </a:r>
                    </a:p>
                  </a:txBody>
                  <a:tcPr/>
                </a:tc>
                <a:tc>
                  <a:txBody>
                    <a:bodyPr/>
                    <a:lstStyle/>
                    <a:p>
                      <a:endParaRPr lang="de-DE" dirty="0"/>
                    </a:p>
                  </a:txBody>
                  <a:tcPr/>
                </a:tc>
                <a:extLst>
                  <a:ext uri="{0D108BD9-81ED-4DB2-BD59-A6C34878D82A}">
                    <a16:rowId xmlns:a16="http://schemas.microsoft.com/office/drawing/2014/main" val="292252941"/>
                  </a:ext>
                </a:extLst>
              </a:tr>
              <a:tr h="6490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dk1"/>
                          </a:solidFill>
                          <a:latin typeface="+mn-lt"/>
                          <a:ea typeface="+mn-ea"/>
                          <a:cs typeface="+mn-cs"/>
                        </a:rPr>
                        <a:t>Amtsanwaltschaft </a:t>
                      </a:r>
                      <a:r>
                        <a:rPr lang="de-DE" sz="1800" b="0" i="0" u="none" strike="noStrike" kern="1200" baseline="0" dirty="0" smtClean="0">
                          <a:solidFill>
                            <a:schemeClr val="dk1"/>
                          </a:solidFill>
                          <a:latin typeface="+mn-lt"/>
                          <a:ea typeface="+mn-ea"/>
                          <a:cs typeface="+mn-cs"/>
                        </a:rPr>
                        <a:t>	</a:t>
                      </a:r>
                    </a:p>
                    <a:p>
                      <a:endParaRPr lang="de-DE" sz="1800" b="0" i="0" u="none" strike="noStrike" kern="1200" baseline="0" dirty="0" smtClean="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i="0" u="none" strike="noStrike" kern="1200" baseline="0" dirty="0" smtClean="0">
                          <a:solidFill>
                            <a:schemeClr val="dk1"/>
                          </a:solidFill>
                          <a:latin typeface="+mn-lt"/>
                          <a:ea typeface="+mn-ea"/>
                          <a:cs typeface="+mn-cs"/>
                        </a:rPr>
                        <a:t>Als selbstständige Strafverfolgungsbehörde gibt es eine Amtsanwaltschaft außer in Berlin nur noch in Frankfurt/Main. Die Amtsanwaltschaft Berlin bearbeitet weite Bereiche der mittleren und Kleinkriminalität, sowie die am häufigsten vorkommenden Vergehen im Straßenverkehr in eigener Zuständigkeit. 	</a:t>
                      </a:r>
                    </a:p>
                    <a:p>
                      <a:endParaRPr lang="de-DE" sz="1400" b="0" i="0" u="none" strike="noStrike" kern="1200" baseline="0" dirty="0" smtClean="0">
                        <a:solidFill>
                          <a:schemeClr val="dk1"/>
                        </a:solidFill>
                        <a:latin typeface="+mn-lt"/>
                        <a:ea typeface="+mn-ea"/>
                        <a:cs typeface="+mn-cs"/>
                      </a:endParaRPr>
                    </a:p>
                  </a:txBody>
                  <a:tcPr/>
                </a:tc>
                <a:tc>
                  <a:txBody>
                    <a:bodyPr/>
                    <a:lstStyle/>
                    <a:p>
                      <a:r>
                        <a:rPr lang="de-DE" sz="1800" b="0" i="0" u="none" strike="noStrike" kern="1200" baseline="0" dirty="0" smtClean="0">
                          <a:solidFill>
                            <a:schemeClr val="dk1"/>
                          </a:solidFill>
                          <a:latin typeface="+mn-lt"/>
                          <a:ea typeface="+mn-ea"/>
                          <a:cs typeface="+mn-cs"/>
                        </a:rPr>
                        <a:t>Kirchstraße 6 </a:t>
                      </a:r>
                    </a:p>
                    <a:p>
                      <a:r>
                        <a:rPr lang="de-DE" sz="1800" b="0" i="0" u="none" strike="noStrike" kern="1200" baseline="0" dirty="0" smtClean="0">
                          <a:solidFill>
                            <a:schemeClr val="dk1"/>
                          </a:solidFill>
                          <a:latin typeface="+mn-lt"/>
                          <a:ea typeface="+mn-ea"/>
                          <a:cs typeface="+mn-cs"/>
                        </a:rPr>
                        <a:t>10557 Berlin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3339202577"/>
                  </a:ext>
                </a:extLst>
              </a:tr>
            </a:tbl>
          </a:graphicData>
        </a:graphic>
      </p:graphicFrame>
      <p:sp>
        <p:nvSpPr>
          <p:cNvPr id="7" name="Gefaltete Ecke 6"/>
          <p:cNvSpPr/>
          <p:nvPr/>
        </p:nvSpPr>
        <p:spPr>
          <a:xfrm rot="21202041">
            <a:off x="1437890" y="4529379"/>
            <a:ext cx="1591064" cy="1572512"/>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r>
              <a:rPr lang="de-DE" b="1" dirty="0" err="1"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Strafver-folgung</a:t>
            </a:r>
            <a:endParaRPr lang="de-DE"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endParaRPr lang="de-DE" sz="1600" b="1" dirty="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86446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52</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5" name="Abgerundetes Rechteck 4"/>
          <p:cNvSpPr/>
          <p:nvPr/>
        </p:nvSpPr>
        <p:spPr>
          <a:xfrm>
            <a:off x="2398791" y="736854"/>
            <a:ext cx="6986510" cy="406427"/>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Folgende Sachgebiete sind bei den Amtsgerichten angesiedelt:</a:t>
            </a:r>
            <a:endParaRPr lang="de-DE" sz="2400" dirty="0"/>
          </a:p>
        </p:txBody>
      </p:sp>
      <p:sp>
        <p:nvSpPr>
          <p:cNvPr id="20" name="Abgerundetes Rechteck 19"/>
          <p:cNvSpPr/>
          <p:nvPr/>
        </p:nvSpPr>
        <p:spPr>
          <a:xfrm>
            <a:off x="2784328" y="136779"/>
            <a:ext cx="5972175" cy="600075"/>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Geschäftsgang</a:t>
            </a:r>
            <a:endParaRPr lang="de-DE" sz="3200" dirty="0"/>
          </a:p>
        </p:txBody>
      </p:sp>
      <p:sp>
        <p:nvSpPr>
          <p:cNvPr id="8" name="Abgerundetes Rechteck 7"/>
          <p:cNvSpPr/>
          <p:nvPr/>
        </p:nvSpPr>
        <p:spPr>
          <a:xfrm>
            <a:off x="1683656" y="1313670"/>
            <a:ext cx="2786743" cy="462815"/>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smtClean="0"/>
              <a:t>Zivilprozesssachen</a:t>
            </a:r>
            <a:endParaRPr lang="de-DE" sz="2400" dirty="0"/>
          </a:p>
        </p:txBody>
      </p:sp>
      <p:sp>
        <p:nvSpPr>
          <p:cNvPr id="7" name="Abgerundetes Rechteck 6"/>
          <p:cNvSpPr/>
          <p:nvPr/>
        </p:nvSpPr>
        <p:spPr>
          <a:xfrm>
            <a:off x="6651172" y="1315803"/>
            <a:ext cx="3708400" cy="462815"/>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Kläger und Beklagter</a:t>
            </a:r>
            <a:endParaRPr lang="de-DE" sz="2400" dirty="0"/>
          </a:p>
        </p:txBody>
      </p:sp>
      <p:sp>
        <p:nvSpPr>
          <p:cNvPr id="9" name="Abgerundetes Rechteck 8"/>
          <p:cNvSpPr/>
          <p:nvPr/>
        </p:nvSpPr>
        <p:spPr>
          <a:xfrm>
            <a:off x="1683651" y="1929754"/>
            <a:ext cx="2786743" cy="4628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Mahnsachen</a:t>
            </a:r>
            <a:endParaRPr lang="de-DE" sz="2400" dirty="0"/>
          </a:p>
        </p:txBody>
      </p:sp>
      <p:sp>
        <p:nvSpPr>
          <p:cNvPr id="10" name="Abgerundetes Rechteck 9"/>
          <p:cNvSpPr/>
          <p:nvPr/>
        </p:nvSpPr>
        <p:spPr>
          <a:xfrm>
            <a:off x="6264731" y="1926005"/>
            <a:ext cx="4441370" cy="4628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Antragsteller und Antragsgegner</a:t>
            </a:r>
            <a:endParaRPr lang="de-DE" sz="2400" dirty="0"/>
          </a:p>
        </p:txBody>
      </p:sp>
      <p:sp>
        <p:nvSpPr>
          <p:cNvPr id="11" name="Abgerundetes Rechteck 10"/>
          <p:cNvSpPr/>
          <p:nvPr/>
        </p:nvSpPr>
        <p:spPr>
          <a:xfrm>
            <a:off x="1146621" y="2577155"/>
            <a:ext cx="3860801" cy="462815"/>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Zwangsvollstreckungssachen</a:t>
            </a:r>
            <a:endParaRPr lang="de-DE" sz="2400" dirty="0"/>
          </a:p>
        </p:txBody>
      </p:sp>
      <p:sp>
        <p:nvSpPr>
          <p:cNvPr id="12" name="Abgerundetes Rechteck 11"/>
          <p:cNvSpPr/>
          <p:nvPr/>
        </p:nvSpPr>
        <p:spPr>
          <a:xfrm>
            <a:off x="6264731" y="2572526"/>
            <a:ext cx="4441370" cy="462815"/>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Gläubiger und Schuldner</a:t>
            </a:r>
            <a:endParaRPr lang="de-DE" sz="2400" dirty="0"/>
          </a:p>
        </p:txBody>
      </p:sp>
      <p:sp>
        <p:nvSpPr>
          <p:cNvPr id="13" name="Abgerundetes Rechteck 12"/>
          <p:cNvSpPr/>
          <p:nvPr/>
        </p:nvSpPr>
        <p:spPr>
          <a:xfrm>
            <a:off x="1146620" y="3241798"/>
            <a:ext cx="3860801" cy="46281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Betreuung</a:t>
            </a:r>
            <a:endParaRPr lang="de-DE" sz="2400" dirty="0"/>
          </a:p>
        </p:txBody>
      </p:sp>
      <p:sp>
        <p:nvSpPr>
          <p:cNvPr id="14" name="Abgerundetes Rechteck 13"/>
          <p:cNvSpPr/>
          <p:nvPr/>
        </p:nvSpPr>
        <p:spPr>
          <a:xfrm>
            <a:off x="6264731" y="3197592"/>
            <a:ext cx="4441370" cy="46281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Betroffene, Betreute/r, Betreuer</a:t>
            </a:r>
            <a:endParaRPr lang="de-DE" sz="2400" dirty="0"/>
          </a:p>
        </p:txBody>
      </p:sp>
      <p:sp>
        <p:nvSpPr>
          <p:cNvPr id="15" name="Abgerundetes Rechteck 14"/>
          <p:cNvSpPr/>
          <p:nvPr/>
        </p:nvSpPr>
        <p:spPr>
          <a:xfrm>
            <a:off x="1146618" y="3914431"/>
            <a:ext cx="3860801" cy="46281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Nachlass</a:t>
            </a:r>
            <a:endParaRPr lang="de-DE" sz="2400" dirty="0"/>
          </a:p>
        </p:txBody>
      </p:sp>
      <p:sp>
        <p:nvSpPr>
          <p:cNvPr id="16" name="Abgerundetes Rechteck 15"/>
          <p:cNvSpPr/>
          <p:nvPr/>
        </p:nvSpPr>
        <p:spPr>
          <a:xfrm>
            <a:off x="5959931" y="3914431"/>
            <a:ext cx="5050970" cy="66589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Erblasser, Erbe und Nachlassverwalter/-pfleger</a:t>
            </a:r>
            <a:endParaRPr lang="de-DE" sz="2400" dirty="0"/>
          </a:p>
        </p:txBody>
      </p:sp>
      <p:sp>
        <p:nvSpPr>
          <p:cNvPr id="17" name="Abgerundetes Rechteck 16"/>
          <p:cNvSpPr/>
          <p:nvPr/>
        </p:nvSpPr>
        <p:spPr>
          <a:xfrm>
            <a:off x="1146619" y="4775055"/>
            <a:ext cx="3860801" cy="46281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Grundbuchsachen</a:t>
            </a:r>
            <a:endParaRPr lang="de-DE" sz="2400" dirty="0"/>
          </a:p>
        </p:txBody>
      </p:sp>
      <p:sp>
        <p:nvSpPr>
          <p:cNvPr id="18" name="Abgerundetes Rechteck 17"/>
          <p:cNvSpPr/>
          <p:nvPr/>
        </p:nvSpPr>
        <p:spPr>
          <a:xfrm>
            <a:off x="6284687" y="4795307"/>
            <a:ext cx="4441370" cy="46281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Antragsteller, Eigentümer</a:t>
            </a:r>
            <a:endParaRPr lang="de-DE" sz="2400" dirty="0"/>
          </a:p>
        </p:txBody>
      </p:sp>
      <p:sp>
        <p:nvSpPr>
          <p:cNvPr id="19" name="Abgerundetes Rechteck 18"/>
          <p:cNvSpPr/>
          <p:nvPr/>
        </p:nvSpPr>
        <p:spPr>
          <a:xfrm>
            <a:off x="1146618" y="5404271"/>
            <a:ext cx="3860801" cy="462815"/>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Familiensachen</a:t>
            </a:r>
            <a:endParaRPr lang="de-DE" sz="2400" dirty="0"/>
          </a:p>
        </p:txBody>
      </p:sp>
      <p:sp>
        <p:nvSpPr>
          <p:cNvPr id="21" name="Abgerundetes Rechteck 20"/>
          <p:cNvSpPr/>
          <p:nvPr/>
        </p:nvSpPr>
        <p:spPr>
          <a:xfrm>
            <a:off x="6264731" y="5404271"/>
            <a:ext cx="4441370" cy="462815"/>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Antragsteller und Antragsgegner</a:t>
            </a:r>
            <a:endParaRPr lang="de-DE" sz="2400" dirty="0"/>
          </a:p>
        </p:txBody>
      </p:sp>
      <p:sp>
        <p:nvSpPr>
          <p:cNvPr id="22" name="Abgerundetes Rechteck 21"/>
          <p:cNvSpPr/>
          <p:nvPr/>
        </p:nvSpPr>
        <p:spPr>
          <a:xfrm>
            <a:off x="1146618" y="5943793"/>
            <a:ext cx="3860801" cy="462815"/>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Insolvenzsachen</a:t>
            </a:r>
            <a:endParaRPr lang="de-DE" sz="2400" dirty="0"/>
          </a:p>
        </p:txBody>
      </p:sp>
      <p:sp>
        <p:nvSpPr>
          <p:cNvPr id="23" name="Abgerundetes Rechteck 22"/>
          <p:cNvSpPr/>
          <p:nvPr/>
        </p:nvSpPr>
        <p:spPr>
          <a:xfrm>
            <a:off x="6284687" y="5938788"/>
            <a:ext cx="4441370" cy="462815"/>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Gläubiger und Schuldner</a:t>
            </a:r>
            <a:endParaRPr lang="de-DE" sz="2400" dirty="0"/>
          </a:p>
        </p:txBody>
      </p:sp>
    </p:spTree>
    <p:extLst>
      <p:ext uri="{BB962C8B-B14F-4D97-AF65-F5344CB8AC3E}">
        <p14:creationId xmlns:p14="http://schemas.microsoft.com/office/powerpoint/2010/main" val="13623681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53</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5" name="Abgerundetes Rechteck 4"/>
          <p:cNvSpPr/>
          <p:nvPr/>
        </p:nvSpPr>
        <p:spPr>
          <a:xfrm>
            <a:off x="2398791" y="736854"/>
            <a:ext cx="6986510" cy="406427"/>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Folgende Sachgebiete sind bei den Amtsgerichten angesiedelt:</a:t>
            </a:r>
            <a:endParaRPr lang="de-DE" sz="2400" dirty="0"/>
          </a:p>
        </p:txBody>
      </p:sp>
      <p:sp>
        <p:nvSpPr>
          <p:cNvPr id="20" name="Abgerundetes Rechteck 19"/>
          <p:cNvSpPr/>
          <p:nvPr/>
        </p:nvSpPr>
        <p:spPr>
          <a:xfrm>
            <a:off x="2784328" y="136779"/>
            <a:ext cx="5972175" cy="60007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Geschäftsgang</a:t>
            </a:r>
            <a:endParaRPr lang="de-DE" sz="3200" dirty="0"/>
          </a:p>
        </p:txBody>
      </p:sp>
      <p:sp>
        <p:nvSpPr>
          <p:cNvPr id="7" name="Abgerundetes Rechteck 6"/>
          <p:cNvSpPr/>
          <p:nvPr/>
        </p:nvSpPr>
        <p:spPr>
          <a:xfrm>
            <a:off x="6651172" y="1315803"/>
            <a:ext cx="3708400" cy="462815"/>
          </a:xfrm>
          <a:prstGeom prst="roundRect">
            <a:avLst/>
          </a:prstGeom>
          <a:solidFill>
            <a:srgbClr val="CC3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Beschuldigter</a:t>
            </a:r>
            <a:endParaRPr lang="de-DE" sz="2400" dirty="0"/>
          </a:p>
        </p:txBody>
      </p:sp>
      <p:sp>
        <p:nvSpPr>
          <p:cNvPr id="10" name="Abgerundetes Rechteck 9"/>
          <p:cNvSpPr/>
          <p:nvPr/>
        </p:nvSpPr>
        <p:spPr>
          <a:xfrm>
            <a:off x="6264731" y="1926005"/>
            <a:ext cx="4441370" cy="462815"/>
          </a:xfrm>
          <a:prstGeom prst="roundRect">
            <a:avLst/>
          </a:prstGeom>
          <a:solidFill>
            <a:srgbClr val="CC3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Angeschuldigter</a:t>
            </a:r>
            <a:endParaRPr lang="de-DE" sz="2400" dirty="0"/>
          </a:p>
        </p:txBody>
      </p:sp>
      <p:sp>
        <p:nvSpPr>
          <p:cNvPr id="12" name="Abgerundetes Rechteck 11"/>
          <p:cNvSpPr/>
          <p:nvPr/>
        </p:nvSpPr>
        <p:spPr>
          <a:xfrm>
            <a:off x="6264731" y="2572526"/>
            <a:ext cx="4441370" cy="462815"/>
          </a:xfrm>
          <a:prstGeom prst="roundRect">
            <a:avLst/>
          </a:prstGeom>
          <a:solidFill>
            <a:srgbClr val="CC3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Angeklagter</a:t>
            </a:r>
            <a:endParaRPr lang="de-DE" sz="2400" dirty="0"/>
          </a:p>
        </p:txBody>
      </p:sp>
      <p:sp>
        <p:nvSpPr>
          <p:cNvPr id="13" name="Abgerundetes Rechteck 12"/>
          <p:cNvSpPr/>
          <p:nvPr/>
        </p:nvSpPr>
        <p:spPr>
          <a:xfrm>
            <a:off x="1161135" y="1326864"/>
            <a:ext cx="3860801" cy="462815"/>
          </a:xfrm>
          <a:prstGeom prst="roundRect">
            <a:avLst/>
          </a:prstGeom>
          <a:solidFill>
            <a:srgbClr val="CC3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Strafsachen</a:t>
            </a:r>
            <a:endParaRPr lang="de-DE" sz="2400" dirty="0"/>
          </a:p>
        </p:txBody>
      </p:sp>
    </p:spTree>
    <p:extLst>
      <p:ext uri="{BB962C8B-B14F-4D97-AF65-F5344CB8AC3E}">
        <p14:creationId xmlns:p14="http://schemas.microsoft.com/office/powerpoint/2010/main" val="563918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smtClean="0">
                <a:solidFill>
                  <a:schemeClr val="bg1">
                    <a:lumMod val="50000"/>
                  </a:schemeClr>
                </a:solidFill>
              </a:rPr>
              <a:t>54</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5" name="Abgerundetes Rechteck 4"/>
          <p:cNvSpPr/>
          <p:nvPr/>
        </p:nvSpPr>
        <p:spPr>
          <a:xfrm>
            <a:off x="2398791" y="736854"/>
            <a:ext cx="6986510" cy="406427"/>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Wiederholungsübung</a:t>
            </a:r>
            <a:endParaRPr lang="de-DE" sz="2400" dirty="0"/>
          </a:p>
        </p:txBody>
      </p:sp>
      <p:sp>
        <p:nvSpPr>
          <p:cNvPr id="20" name="Abgerundetes Rechteck 19"/>
          <p:cNvSpPr/>
          <p:nvPr/>
        </p:nvSpPr>
        <p:spPr>
          <a:xfrm>
            <a:off x="2784328" y="136779"/>
            <a:ext cx="5972175" cy="60007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Geschäftsgang</a:t>
            </a:r>
            <a:endParaRPr lang="de-DE" sz="3200" dirty="0"/>
          </a:p>
        </p:txBody>
      </p:sp>
      <p:sp>
        <p:nvSpPr>
          <p:cNvPr id="11" name="Gefaltete Ecke 10"/>
          <p:cNvSpPr/>
          <p:nvPr/>
        </p:nvSpPr>
        <p:spPr>
          <a:xfrm rot="187344">
            <a:off x="3992922" y="2366237"/>
            <a:ext cx="1591064" cy="1572512"/>
          </a:xfrm>
          <a:prstGeom prst="foldedCorner">
            <a:avLst/>
          </a:prstGeom>
          <a:solidFill>
            <a:schemeClr val="accent6">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r>
              <a:rPr lang="de-DE" sz="24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Übung-</a:t>
            </a:r>
          </a:p>
          <a:p>
            <a:pPr algn="ctr"/>
            <a:r>
              <a:rPr lang="de-DE" sz="24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Ü002</a:t>
            </a:r>
          </a:p>
          <a:p>
            <a:pPr algn="ctr"/>
            <a:endParaRPr lang="de-DE" sz="2400" b="1" dirty="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
        <p:nvSpPr>
          <p:cNvPr id="14" name="Gefaltete Ecke 13"/>
          <p:cNvSpPr/>
          <p:nvPr/>
        </p:nvSpPr>
        <p:spPr>
          <a:xfrm rot="21404483">
            <a:off x="6757022" y="2338911"/>
            <a:ext cx="1591064" cy="1572512"/>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r>
              <a:rPr lang="de-DE" sz="20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Bitte bearbeiten Sie die Übung</a:t>
            </a:r>
          </a:p>
          <a:p>
            <a:pPr algn="ctr"/>
            <a:endParaRPr lang="de-DE" sz="2000" b="1" dirty="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10517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p:cNvSpPr/>
          <p:nvPr/>
        </p:nvSpPr>
        <p:spPr>
          <a:xfrm>
            <a:off x="2143125" y="171450"/>
            <a:ext cx="7500938" cy="4143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smtClean="0"/>
              <a:t>Berliner Gerichte</a:t>
            </a:r>
            <a:endParaRPr lang="de-DE" sz="3200" b="1" dirty="0"/>
          </a:p>
        </p:txBody>
      </p:sp>
      <p:pic>
        <p:nvPicPr>
          <p:cNvPr id="3" name="Grafik 2"/>
          <p:cNvPicPr>
            <a:picLocks noChangeAspect="1"/>
          </p:cNvPicPr>
          <p:nvPr/>
        </p:nvPicPr>
        <p:blipFill>
          <a:blip r:embed="rId2"/>
          <a:stretch>
            <a:fillRect/>
          </a:stretch>
        </p:blipFill>
        <p:spPr>
          <a:xfrm>
            <a:off x="1603345" y="1243014"/>
            <a:ext cx="5173752" cy="34491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Gefaltete Ecke 4"/>
          <p:cNvSpPr/>
          <p:nvPr/>
        </p:nvSpPr>
        <p:spPr>
          <a:xfrm rot="21277117">
            <a:off x="2225277" y="4400595"/>
            <a:ext cx="1882792" cy="1840399"/>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solidFill>
                <a:schemeClr val="tx1"/>
              </a:solidFill>
              <a:latin typeface="MV Boli" panose="02000500030200090000" pitchFamily="2" charset="0"/>
              <a:cs typeface="MV Boli" panose="02000500030200090000" pitchFamily="2" charset="0"/>
            </a:endParaRPr>
          </a:p>
          <a:p>
            <a:pPr algn="ctr"/>
            <a:r>
              <a:rPr lang="de-DE" dirty="0" smtClean="0">
                <a:solidFill>
                  <a:schemeClr val="tx1"/>
                </a:solidFill>
                <a:latin typeface="MV Boli" panose="02000500030200090000" pitchFamily="2" charset="0"/>
                <a:cs typeface="MV Boli" panose="02000500030200090000" pitchFamily="2" charset="0"/>
              </a:rPr>
              <a:t>Kammergericht</a:t>
            </a:r>
            <a:endParaRPr lang="de-DE" dirty="0">
              <a:solidFill>
                <a:schemeClr val="tx1"/>
              </a:solidFill>
              <a:latin typeface="MV Boli" panose="02000500030200090000" pitchFamily="2" charset="0"/>
              <a:cs typeface="MV Boli" panose="02000500030200090000" pitchFamily="2" charset="0"/>
            </a:endParaRPr>
          </a:p>
        </p:txBody>
      </p:sp>
      <p:sp>
        <p:nvSpPr>
          <p:cNvPr id="6" name="Abgerundete rechteckige Legende 5"/>
          <p:cNvSpPr/>
          <p:nvPr/>
        </p:nvSpPr>
        <p:spPr>
          <a:xfrm>
            <a:off x="5893594" y="3622799"/>
            <a:ext cx="6022826" cy="2928937"/>
          </a:xfrm>
          <a:prstGeom prst="wedgeRoundRectCallout">
            <a:avLst>
              <a:gd name="adj1" fmla="val -60997"/>
              <a:gd name="adj2" fmla="val -43036"/>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Gegründet wurde das KG vermutlich im 15. Jahrhundert als Hofgericht des Kurfürsten von Brandenburg. Hier wurde Recht gesprochen in den Räumen oder eben </a:t>
            </a:r>
            <a:r>
              <a:rPr lang="de-DE" dirty="0">
                <a:effectLst>
                  <a:outerShdw blurRad="38100" dist="38100" dir="2700000" algn="tl">
                    <a:srgbClr val="000000">
                      <a:alpha val="43137"/>
                    </a:srgbClr>
                  </a:outerShdw>
                </a:effectLst>
              </a:rPr>
              <a:t>Kammern des königlichen Hofs</a:t>
            </a:r>
            <a:r>
              <a:rPr lang="de-DE" dirty="0"/>
              <a:t>. Auf den Seiten des KG Berlins wird der Name auf die „Kammer des Herren“ am Hofe des Landesfürsten zurückgeführt. Im Jahre 1735 bezog das Kammergericht andere Räumlichkeiten und wurde unabhängig vom königlichen Hof, der Name aber blieb bis heute erhalten.</a:t>
            </a:r>
          </a:p>
        </p:txBody>
      </p:sp>
      <p:sp>
        <p:nvSpPr>
          <p:cNvPr id="7" name="Rechteck 6"/>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42a</a:t>
            </a:r>
            <a:endParaRPr lang="de-DE" sz="1400" dirty="0">
              <a:solidFill>
                <a:schemeClr val="bg1">
                  <a:lumMod val="50000"/>
                </a:schemeClr>
              </a:solidFill>
            </a:endParaRPr>
          </a:p>
        </p:txBody>
      </p:sp>
      <p:sp>
        <p:nvSpPr>
          <p:cNvPr id="8" name="Rechteck 7"/>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417647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p:cNvSpPr/>
          <p:nvPr/>
        </p:nvSpPr>
        <p:spPr>
          <a:xfrm>
            <a:off x="2143125" y="171450"/>
            <a:ext cx="7500938" cy="4143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smtClean="0"/>
              <a:t>Berliner Gerichte</a:t>
            </a:r>
            <a:endParaRPr lang="de-DE" sz="3200" b="1" dirty="0"/>
          </a:p>
        </p:txBody>
      </p:sp>
      <p:pic>
        <p:nvPicPr>
          <p:cNvPr id="5" name="Grafik 4"/>
          <p:cNvPicPr>
            <a:picLocks noChangeAspect="1"/>
          </p:cNvPicPr>
          <p:nvPr/>
        </p:nvPicPr>
        <p:blipFill>
          <a:blip r:embed="rId2"/>
          <a:stretch>
            <a:fillRect/>
          </a:stretch>
        </p:blipFill>
        <p:spPr>
          <a:xfrm>
            <a:off x="473826" y="874976"/>
            <a:ext cx="3007769" cy="20005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Grafik 5"/>
          <p:cNvPicPr>
            <a:picLocks noChangeAspect="1"/>
          </p:cNvPicPr>
          <p:nvPr/>
        </p:nvPicPr>
        <p:blipFill>
          <a:blip r:embed="rId3"/>
          <a:stretch>
            <a:fillRect/>
          </a:stretch>
        </p:blipFill>
        <p:spPr>
          <a:xfrm rot="283240">
            <a:off x="4034459" y="1523764"/>
            <a:ext cx="3237257" cy="21947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Grafik 6"/>
          <p:cNvPicPr>
            <a:picLocks noChangeAspect="1"/>
          </p:cNvPicPr>
          <p:nvPr/>
        </p:nvPicPr>
        <p:blipFill>
          <a:blip r:embed="rId4"/>
          <a:stretch>
            <a:fillRect/>
          </a:stretch>
        </p:blipFill>
        <p:spPr>
          <a:xfrm rot="885032">
            <a:off x="7317300" y="3106667"/>
            <a:ext cx="4110600" cy="22923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Gefaltete Ecke 11"/>
          <p:cNvSpPr/>
          <p:nvPr/>
        </p:nvSpPr>
        <p:spPr>
          <a:xfrm rot="21277117">
            <a:off x="1300056" y="2508800"/>
            <a:ext cx="1882792" cy="1840399"/>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solidFill>
                <a:schemeClr val="tx1"/>
              </a:solidFill>
              <a:latin typeface="MV Boli" panose="02000500030200090000" pitchFamily="2" charset="0"/>
              <a:cs typeface="MV Boli" panose="02000500030200090000" pitchFamily="2" charset="0"/>
            </a:endParaRPr>
          </a:p>
          <a:p>
            <a:pPr algn="ctr"/>
            <a:r>
              <a:rPr lang="de-DE" dirty="0" smtClean="0">
                <a:solidFill>
                  <a:schemeClr val="tx1"/>
                </a:solidFill>
                <a:latin typeface="MV Boli" panose="02000500030200090000" pitchFamily="2" charset="0"/>
                <a:cs typeface="MV Boli" panose="02000500030200090000" pitchFamily="2" charset="0"/>
              </a:rPr>
              <a:t>Landgericht</a:t>
            </a:r>
          </a:p>
          <a:p>
            <a:pPr algn="ctr"/>
            <a:r>
              <a:rPr lang="de-DE" dirty="0" smtClean="0">
                <a:solidFill>
                  <a:schemeClr val="tx1"/>
                </a:solidFill>
                <a:latin typeface="MV Boli" panose="02000500030200090000" pitchFamily="2" charset="0"/>
                <a:cs typeface="MV Boli" panose="02000500030200090000" pitchFamily="2" charset="0"/>
              </a:rPr>
              <a:t>Littenstraße</a:t>
            </a:r>
            <a:endParaRPr lang="de-DE" dirty="0">
              <a:solidFill>
                <a:schemeClr val="tx1"/>
              </a:solidFill>
              <a:latin typeface="MV Boli" panose="02000500030200090000" pitchFamily="2" charset="0"/>
              <a:cs typeface="MV Boli" panose="02000500030200090000" pitchFamily="2" charset="0"/>
            </a:endParaRPr>
          </a:p>
        </p:txBody>
      </p:sp>
      <p:sp>
        <p:nvSpPr>
          <p:cNvPr id="13" name="Gefaltete Ecke 12"/>
          <p:cNvSpPr/>
          <p:nvPr/>
        </p:nvSpPr>
        <p:spPr>
          <a:xfrm rot="21277117">
            <a:off x="4416201" y="3627201"/>
            <a:ext cx="1882792" cy="1840399"/>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solidFill>
                <a:schemeClr val="tx1"/>
              </a:solidFill>
              <a:latin typeface="MV Boli" panose="02000500030200090000" pitchFamily="2" charset="0"/>
              <a:cs typeface="MV Boli" panose="02000500030200090000" pitchFamily="2" charset="0"/>
            </a:endParaRPr>
          </a:p>
          <a:p>
            <a:pPr algn="ctr"/>
            <a:r>
              <a:rPr lang="de-DE" dirty="0" smtClean="0">
                <a:solidFill>
                  <a:schemeClr val="tx1"/>
                </a:solidFill>
                <a:latin typeface="MV Boli" panose="02000500030200090000" pitchFamily="2" charset="0"/>
                <a:cs typeface="MV Boli" panose="02000500030200090000" pitchFamily="2" charset="0"/>
              </a:rPr>
              <a:t>Landgericht</a:t>
            </a:r>
          </a:p>
          <a:p>
            <a:pPr algn="ctr"/>
            <a:r>
              <a:rPr lang="de-DE" dirty="0" smtClean="0">
                <a:solidFill>
                  <a:schemeClr val="tx1"/>
                </a:solidFill>
                <a:latin typeface="MV Boli" panose="02000500030200090000" pitchFamily="2" charset="0"/>
                <a:cs typeface="MV Boli" panose="02000500030200090000" pitchFamily="2" charset="0"/>
              </a:rPr>
              <a:t>Tegeler Weg</a:t>
            </a:r>
            <a:endParaRPr lang="de-DE" dirty="0">
              <a:solidFill>
                <a:schemeClr val="tx1"/>
              </a:solidFill>
              <a:latin typeface="MV Boli" panose="02000500030200090000" pitchFamily="2" charset="0"/>
              <a:cs typeface="MV Boli" panose="02000500030200090000" pitchFamily="2" charset="0"/>
            </a:endParaRPr>
          </a:p>
        </p:txBody>
      </p:sp>
      <p:sp>
        <p:nvSpPr>
          <p:cNvPr id="14" name="Gefaltete Ecke 13"/>
          <p:cNvSpPr/>
          <p:nvPr/>
        </p:nvSpPr>
        <p:spPr>
          <a:xfrm rot="21277117">
            <a:off x="9783365" y="4723606"/>
            <a:ext cx="1882792" cy="1840399"/>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solidFill>
                <a:schemeClr val="tx1"/>
              </a:solidFill>
              <a:latin typeface="MV Boli" panose="02000500030200090000" pitchFamily="2" charset="0"/>
              <a:cs typeface="MV Boli" panose="02000500030200090000" pitchFamily="2" charset="0"/>
            </a:endParaRPr>
          </a:p>
          <a:p>
            <a:pPr algn="ctr"/>
            <a:r>
              <a:rPr lang="de-DE" dirty="0" smtClean="0">
                <a:solidFill>
                  <a:schemeClr val="tx1"/>
                </a:solidFill>
                <a:latin typeface="MV Boli" panose="02000500030200090000" pitchFamily="2" charset="0"/>
                <a:cs typeface="MV Boli" panose="02000500030200090000" pitchFamily="2" charset="0"/>
              </a:rPr>
              <a:t>Landgericht</a:t>
            </a:r>
          </a:p>
          <a:p>
            <a:pPr algn="ctr"/>
            <a:r>
              <a:rPr lang="de-DE" dirty="0" smtClean="0">
                <a:solidFill>
                  <a:schemeClr val="tx1"/>
                </a:solidFill>
                <a:latin typeface="MV Boli" panose="02000500030200090000" pitchFamily="2" charset="0"/>
                <a:cs typeface="MV Boli" panose="02000500030200090000" pitchFamily="2" charset="0"/>
              </a:rPr>
              <a:t>Moabit</a:t>
            </a:r>
            <a:endParaRPr lang="de-DE" dirty="0">
              <a:solidFill>
                <a:schemeClr val="tx1"/>
              </a:solidFill>
              <a:latin typeface="MV Boli" panose="02000500030200090000" pitchFamily="2" charset="0"/>
              <a:cs typeface="MV Boli" panose="02000500030200090000" pitchFamily="2" charset="0"/>
            </a:endParaRPr>
          </a:p>
        </p:txBody>
      </p:sp>
      <p:sp>
        <p:nvSpPr>
          <p:cNvPr id="9" name="Rechteck 8"/>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10" name="Rechteck 9"/>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42b</a:t>
            </a:r>
            <a:endParaRPr lang="de-DE" sz="1400" dirty="0">
              <a:solidFill>
                <a:schemeClr val="bg1">
                  <a:lumMod val="50000"/>
                </a:schemeClr>
              </a:solidFill>
            </a:endParaRPr>
          </a:p>
        </p:txBody>
      </p:sp>
    </p:spTree>
    <p:extLst>
      <p:ext uri="{BB962C8B-B14F-4D97-AF65-F5344CB8AC3E}">
        <p14:creationId xmlns:p14="http://schemas.microsoft.com/office/powerpoint/2010/main" val="247031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ppt_w</p:attrName>
                                        </p:attrNameLst>
                                      </p:cBhvr>
                                      <p:tavLst>
                                        <p:tav tm="0">
                                          <p:val>
                                            <p:fltVal val="0"/>
                                          </p:val>
                                        </p:tav>
                                        <p:tav tm="100000">
                                          <p:val>
                                            <p:strVal val="#ppt_w"/>
                                          </p:val>
                                        </p:tav>
                                      </p:tavLst>
                                    </p:anim>
                                    <p:anim calcmode="lin" valueType="num">
                                      <p:cBhvr>
                                        <p:cTn id="42" dur="1000" fill="hold"/>
                                        <p:tgtEl>
                                          <p:spTgt spid="14"/>
                                        </p:tgtEl>
                                        <p:attrNameLst>
                                          <p:attrName>ppt_h</p:attrName>
                                        </p:attrNameLst>
                                      </p:cBhvr>
                                      <p:tavLst>
                                        <p:tav tm="0">
                                          <p:val>
                                            <p:fltVal val="0"/>
                                          </p:val>
                                        </p:tav>
                                        <p:tav tm="100000">
                                          <p:val>
                                            <p:strVal val="#ppt_h"/>
                                          </p:val>
                                        </p:tav>
                                      </p:tavLst>
                                    </p:anim>
                                    <p:anim calcmode="lin" valueType="num">
                                      <p:cBhvr>
                                        <p:cTn id="43" dur="1000" fill="hold"/>
                                        <p:tgtEl>
                                          <p:spTgt spid="14"/>
                                        </p:tgtEl>
                                        <p:attrNameLst>
                                          <p:attrName>style.rotation</p:attrName>
                                        </p:attrNameLst>
                                      </p:cBhvr>
                                      <p:tavLst>
                                        <p:tav tm="0">
                                          <p:val>
                                            <p:fltVal val="90"/>
                                          </p:val>
                                        </p:tav>
                                        <p:tav tm="100000">
                                          <p:val>
                                            <p:fltVal val="0"/>
                                          </p:val>
                                        </p:tav>
                                      </p:tavLst>
                                    </p:anim>
                                    <p:animEffect transition="in" filter="fade">
                                      <p:cBhvr>
                                        <p:cTn id="4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42c</a:t>
            </a:r>
            <a:endParaRPr lang="de-DE" sz="1400" dirty="0">
              <a:solidFill>
                <a:schemeClr val="bg1">
                  <a:lumMod val="50000"/>
                </a:schemeClr>
              </a:solidFill>
            </a:endParaRPr>
          </a:p>
        </p:txBody>
      </p:sp>
      <p:sp>
        <p:nvSpPr>
          <p:cNvPr id="2" name="Abgerundetes Rechteck 1"/>
          <p:cNvSpPr/>
          <p:nvPr/>
        </p:nvSpPr>
        <p:spPr>
          <a:xfrm>
            <a:off x="2143125" y="171450"/>
            <a:ext cx="7500938" cy="4143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smtClean="0"/>
              <a:t>Berliner Gerichte</a:t>
            </a:r>
            <a:endParaRPr lang="de-DE" sz="3200" b="1" dirty="0"/>
          </a:p>
        </p:txBody>
      </p:sp>
      <p:pic>
        <p:nvPicPr>
          <p:cNvPr id="3" name="Grafik 2"/>
          <p:cNvPicPr>
            <a:picLocks noChangeAspect="1"/>
          </p:cNvPicPr>
          <p:nvPr/>
        </p:nvPicPr>
        <p:blipFill>
          <a:blip r:embed="rId2"/>
          <a:stretch>
            <a:fillRect/>
          </a:stretch>
        </p:blipFill>
        <p:spPr>
          <a:xfrm>
            <a:off x="460523" y="870802"/>
            <a:ext cx="3034372" cy="20046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Grafik 9"/>
          <p:cNvPicPr>
            <a:picLocks noChangeAspect="1"/>
          </p:cNvPicPr>
          <p:nvPr/>
        </p:nvPicPr>
        <p:blipFill>
          <a:blip r:embed="rId3"/>
          <a:stretch>
            <a:fillRect/>
          </a:stretch>
        </p:blipFill>
        <p:spPr>
          <a:xfrm rot="189539">
            <a:off x="3918070" y="1047097"/>
            <a:ext cx="3560633" cy="26714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Gefaltete Ecke 13"/>
          <p:cNvSpPr/>
          <p:nvPr/>
        </p:nvSpPr>
        <p:spPr>
          <a:xfrm rot="175627">
            <a:off x="376406" y="2066476"/>
            <a:ext cx="1629798" cy="1618031"/>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solidFill>
                <a:schemeClr val="tx1"/>
              </a:solidFill>
              <a:latin typeface="MV Boli" panose="02000500030200090000" pitchFamily="2" charset="0"/>
              <a:cs typeface="MV Boli" panose="02000500030200090000" pitchFamily="2" charset="0"/>
            </a:endParaRPr>
          </a:p>
          <a:p>
            <a:pPr algn="ctr"/>
            <a:r>
              <a:rPr lang="de-DE" dirty="0" smtClean="0">
                <a:solidFill>
                  <a:schemeClr val="tx1"/>
                </a:solidFill>
                <a:latin typeface="MV Boli" panose="02000500030200090000" pitchFamily="2" charset="0"/>
                <a:cs typeface="MV Boli" panose="02000500030200090000" pitchFamily="2" charset="0"/>
              </a:rPr>
              <a:t>Amtsgericht</a:t>
            </a:r>
          </a:p>
          <a:p>
            <a:pPr algn="ctr"/>
            <a:r>
              <a:rPr lang="de-DE" dirty="0" smtClean="0">
                <a:solidFill>
                  <a:schemeClr val="tx1"/>
                </a:solidFill>
                <a:latin typeface="MV Boli" panose="02000500030200090000" pitchFamily="2" charset="0"/>
                <a:cs typeface="MV Boli" panose="02000500030200090000" pitchFamily="2" charset="0"/>
              </a:rPr>
              <a:t>Lichtenberg</a:t>
            </a:r>
            <a:endParaRPr lang="de-DE" dirty="0">
              <a:solidFill>
                <a:schemeClr val="tx1"/>
              </a:solidFill>
              <a:latin typeface="MV Boli" panose="02000500030200090000" pitchFamily="2" charset="0"/>
              <a:cs typeface="MV Boli" panose="02000500030200090000" pitchFamily="2" charset="0"/>
            </a:endParaRPr>
          </a:p>
        </p:txBody>
      </p:sp>
      <p:sp>
        <p:nvSpPr>
          <p:cNvPr id="20" name="Gefaltete Ecke 19"/>
          <p:cNvSpPr/>
          <p:nvPr/>
        </p:nvSpPr>
        <p:spPr>
          <a:xfrm rot="361232">
            <a:off x="5719952" y="2389168"/>
            <a:ext cx="1629798" cy="1618031"/>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solidFill>
                <a:schemeClr val="tx1"/>
              </a:solidFill>
              <a:latin typeface="MV Boli" panose="02000500030200090000" pitchFamily="2" charset="0"/>
              <a:cs typeface="MV Boli" panose="02000500030200090000" pitchFamily="2" charset="0"/>
            </a:endParaRPr>
          </a:p>
          <a:p>
            <a:pPr algn="ctr"/>
            <a:r>
              <a:rPr lang="de-DE" dirty="0" smtClean="0">
                <a:solidFill>
                  <a:schemeClr val="tx1"/>
                </a:solidFill>
                <a:latin typeface="MV Boli" panose="02000500030200090000" pitchFamily="2" charset="0"/>
                <a:cs typeface="MV Boli" panose="02000500030200090000" pitchFamily="2" charset="0"/>
              </a:rPr>
              <a:t>Amtsgericht</a:t>
            </a:r>
          </a:p>
          <a:p>
            <a:pPr algn="ctr"/>
            <a:r>
              <a:rPr lang="de-DE" dirty="0" smtClean="0">
                <a:solidFill>
                  <a:schemeClr val="tx1"/>
                </a:solidFill>
                <a:latin typeface="MV Boli" panose="02000500030200090000" pitchFamily="2" charset="0"/>
                <a:cs typeface="MV Boli" panose="02000500030200090000" pitchFamily="2" charset="0"/>
              </a:rPr>
              <a:t>Pankow</a:t>
            </a:r>
            <a:endParaRPr lang="de-DE" dirty="0">
              <a:solidFill>
                <a:schemeClr val="tx1"/>
              </a:solidFill>
              <a:latin typeface="MV Boli" panose="02000500030200090000" pitchFamily="2" charset="0"/>
              <a:cs typeface="MV Boli" panose="02000500030200090000" pitchFamily="2" charset="0"/>
            </a:endParaRPr>
          </a:p>
        </p:txBody>
      </p:sp>
      <p:pic>
        <p:nvPicPr>
          <p:cNvPr id="6" name="Grafik 5"/>
          <p:cNvPicPr>
            <a:picLocks noChangeAspect="1"/>
          </p:cNvPicPr>
          <p:nvPr/>
        </p:nvPicPr>
        <p:blipFill>
          <a:blip r:embed="rId4"/>
          <a:stretch>
            <a:fillRect/>
          </a:stretch>
        </p:blipFill>
        <p:spPr>
          <a:xfrm rot="712999">
            <a:off x="3780942" y="3736031"/>
            <a:ext cx="4341029" cy="26138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 name="Gefaltete Ecke 20"/>
          <p:cNvSpPr/>
          <p:nvPr/>
        </p:nvSpPr>
        <p:spPr>
          <a:xfrm rot="21252820">
            <a:off x="4498780" y="4931875"/>
            <a:ext cx="1629798" cy="1618031"/>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solidFill>
                <a:schemeClr val="tx1"/>
              </a:solidFill>
              <a:latin typeface="MV Boli" panose="02000500030200090000" pitchFamily="2" charset="0"/>
              <a:cs typeface="MV Boli" panose="02000500030200090000" pitchFamily="2" charset="0"/>
            </a:endParaRPr>
          </a:p>
          <a:p>
            <a:pPr algn="ctr"/>
            <a:r>
              <a:rPr lang="de-DE" dirty="0" smtClean="0">
                <a:solidFill>
                  <a:schemeClr val="tx1"/>
                </a:solidFill>
                <a:latin typeface="MV Boli" panose="02000500030200090000" pitchFamily="2" charset="0"/>
                <a:cs typeface="MV Boli" panose="02000500030200090000" pitchFamily="2" charset="0"/>
              </a:rPr>
              <a:t>Amtsgericht</a:t>
            </a:r>
          </a:p>
          <a:p>
            <a:pPr algn="ctr"/>
            <a:r>
              <a:rPr lang="de-DE" dirty="0" smtClean="0">
                <a:solidFill>
                  <a:schemeClr val="tx1"/>
                </a:solidFill>
                <a:latin typeface="MV Boli" panose="02000500030200090000" pitchFamily="2" charset="0"/>
                <a:cs typeface="MV Boli" panose="02000500030200090000" pitchFamily="2" charset="0"/>
              </a:rPr>
              <a:t>Kreuzberg</a:t>
            </a:r>
            <a:endParaRPr lang="de-DE" dirty="0">
              <a:solidFill>
                <a:schemeClr val="tx1"/>
              </a:solidFill>
              <a:latin typeface="MV Boli" panose="02000500030200090000" pitchFamily="2" charset="0"/>
              <a:cs typeface="MV Boli" panose="02000500030200090000" pitchFamily="2" charset="0"/>
            </a:endParaRPr>
          </a:p>
        </p:txBody>
      </p:sp>
      <p:pic>
        <p:nvPicPr>
          <p:cNvPr id="23" name="Grafik 22"/>
          <p:cNvPicPr>
            <a:picLocks noChangeAspect="1"/>
          </p:cNvPicPr>
          <p:nvPr/>
        </p:nvPicPr>
        <p:blipFill>
          <a:blip r:embed="rId5"/>
          <a:stretch>
            <a:fillRect/>
          </a:stretch>
        </p:blipFill>
        <p:spPr>
          <a:xfrm rot="1125924">
            <a:off x="7835880" y="1004511"/>
            <a:ext cx="3627108" cy="27212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2" name="Gefaltete Ecke 21"/>
          <p:cNvSpPr/>
          <p:nvPr/>
        </p:nvSpPr>
        <p:spPr>
          <a:xfrm>
            <a:off x="10062639" y="1214358"/>
            <a:ext cx="1629798" cy="1618031"/>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solidFill>
                <a:schemeClr val="tx1"/>
              </a:solidFill>
              <a:latin typeface="MV Boli" panose="02000500030200090000" pitchFamily="2" charset="0"/>
              <a:cs typeface="MV Boli" panose="02000500030200090000" pitchFamily="2" charset="0"/>
            </a:endParaRPr>
          </a:p>
          <a:p>
            <a:pPr algn="ctr"/>
            <a:r>
              <a:rPr lang="de-DE" dirty="0" smtClean="0">
                <a:solidFill>
                  <a:schemeClr val="tx1"/>
                </a:solidFill>
                <a:latin typeface="MV Boli" panose="02000500030200090000" pitchFamily="2" charset="0"/>
                <a:cs typeface="MV Boli" panose="02000500030200090000" pitchFamily="2" charset="0"/>
              </a:rPr>
              <a:t>Amtsgericht</a:t>
            </a:r>
          </a:p>
          <a:p>
            <a:pPr algn="ctr"/>
            <a:r>
              <a:rPr lang="de-DE" dirty="0" smtClean="0">
                <a:solidFill>
                  <a:schemeClr val="tx1"/>
                </a:solidFill>
                <a:latin typeface="MV Boli" panose="02000500030200090000" pitchFamily="2" charset="0"/>
                <a:cs typeface="MV Boli" panose="02000500030200090000" pitchFamily="2" charset="0"/>
              </a:rPr>
              <a:t>Tiergarten</a:t>
            </a:r>
            <a:endParaRPr lang="de-DE" dirty="0">
              <a:solidFill>
                <a:schemeClr val="tx1"/>
              </a:solidFill>
              <a:latin typeface="MV Boli" panose="02000500030200090000" pitchFamily="2" charset="0"/>
              <a:cs typeface="MV Boli" panose="02000500030200090000" pitchFamily="2" charset="0"/>
            </a:endParaRPr>
          </a:p>
        </p:txBody>
      </p:sp>
      <p:pic>
        <p:nvPicPr>
          <p:cNvPr id="24" name="Grafik 23"/>
          <p:cNvPicPr>
            <a:picLocks noChangeAspect="1"/>
          </p:cNvPicPr>
          <p:nvPr/>
        </p:nvPicPr>
        <p:blipFill>
          <a:blip r:embed="rId6"/>
          <a:stretch>
            <a:fillRect/>
          </a:stretch>
        </p:blipFill>
        <p:spPr>
          <a:xfrm>
            <a:off x="8476364" y="3317089"/>
            <a:ext cx="2401175" cy="32015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Grafik 4"/>
          <p:cNvPicPr>
            <a:picLocks noChangeAspect="1"/>
          </p:cNvPicPr>
          <p:nvPr/>
        </p:nvPicPr>
        <p:blipFill>
          <a:blip r:embed="rId7"/>
          <a:stretch>
            <a:fillRect/>
          </a:stretch>
        </p:blipFill>
        <p:spPr>
          <a:xfrm>
            <a:off x="460523" y="3429000"/>
            <a:ext cx="3625322" cy="27122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Gefaltete Ecke 18"/>
          <p:cNvSpPr/>
          <p:nvPr/>
        </p:nvSpPr>
        <p:spPr>
          <a:xfrm rot="452663">
            <a:off x="275630" y="5003895"/>
            <a:ext cx="1629798" cy="1618031"/>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solidFill>
                <a:schemeClr val="tx1"/>
              </a:solidFill>
              <a:latin typeface="MV Boli" panose="02000500030200090000" pitchFamily="2" charset="0"/>
              <a:cs typeface="MV Boli" panose="02000500030200090000" pitchFamily="2" charset="0"/>
            </a:endParaRPr>
          </a:p>
          <a:p>
            <a:pPr algn="ctr"/>
            <a:r>
              <a:rPr lang="de-DE" dirty="0" smtClean="0">
                <a:solidFill>
                  <a:schemeClr val="tx1"/>
                </a:solidFill>
                <a:latin typeface="MV Boli" panose="02000500030200090000" pitchFamily="2" charset="0"/>
                <a:cs typeface="MV Boli" panose="02000500030200090000" pitchFamily="2" charset="0"/>
              </a:rPr>
              <a:t>Amtsgericht</a:t>
            </a:r>
          </a:p>
          <a:p>
            <a:pPr algn="ctr"/>
            <a:r>
              <a:rPr lang="de-DE" dirty="0" smtClean="0">
                <a:solidFill>
                  <a:schemeClr val="tx1"/>
                </a:solidFill>
                <a:latin typeface="MV Boli" panose="02000500030200090000" pitchFamily="2" charset="0"/>
                <a:cs typeface="MV Boli" panose="02000500030200090000" pitchFamily="2" charset="0"/>
              </a:rPr>
              <a:t>Köpenick</a:t>
            </a:r>
            <a:endParaRPr lang="de-DE" dirty="0">
              <a:solidFill>
                <a:schemeClr val="tx1"/>
              </a:solidFill>
              <a:latin typeface="MV Boli" panose="02000500030200090000" pitchFamily="2" charset="0"/>
              <a:cs typeface="MV Boli" panose="02000500030200090000" pitchFamily="2" charset="0"/>
            </a:endParaRPr>
          </a:p>
        </p:txBody>
      </p:sp>
      <p:sp>
        <p:nvSpPr>
          <p:cNvPr id="16" name="Rechteck 1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25" name="Gefaltete Ecke 24"/>
          <p:cNvSpPr/>
          <p:nvPr/>
        </p:nvSpPr>
        <p:spPr>
          <a:xfrm>
            <a:off x="9957419" y="4983659"/>
            <a:ext cx="1629798" cy="1618031"/>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solidFill>
                <a:schemeClr val="tx1"/>
              </a:solidFill>
              <a:latin typeface="MV Boli" panose="02000500030200090000" pitchFamily="2" charset="0"/>
              <a:cs typeface="MV Boli" panose="02000500030200090000" pitchFamily="2" charset="0"/>
            </a:endParaRPr>
          </a:p>
          <a:p>
            <a:pPr algn="ctr"/>
            <a:r>
              <a:rPr lang="de-DE" dirty="0" smtClean="0">
                <a:solidFill>
                  <a:schemeClr val="tx1"/>
                </a:solidFill>
                <a:latin typeface="MV Boli" panose="02000500030200090000" pitchFamily="2" charset="0"/>
                <a:cs typeface="MV Boli" panose="02000500030200090000" pitchFamily="2" charset="0"/>
              </a:rPr>
              <a:t>Amtsgericht</a:t>
            </a:r>
          </a:p>
          <a:p>
            <a:pPr algn="ctr"/>
            <a:r>
              <a:rPr lang="de-DE" dirty="0" smtClean="0">
                <a:solidFill>
                  <a:schemeClr val="tx1"/>
                </a:solidFill>
                <a:latin typeface="MV Boli" panose="02000500030200090000" pitchFamily="2" charset="0"/>
                <a:cs typeface="MV Boli" panose="02000500030200090000" pitchFamily="2" charset="0"/>
              </a:rPr>
              <a:t>Neukölln</a:t>
            </a:r>
            <a:endParaRPr lang="de-DE" dirty="0">
              <a:solidFill>
                <a:schemeClr val="tx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96789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ppt_w</p:attrName>
                                        </p:attrNameLst>
                                      </p:cBhvr>
                                      <p:tavLst>
                                        <p:tav tm="0">
                                          <p:val>
                                            <p:fltVal val="0"/>
                                          </p:val>
                                        </p:tav>
                                        <p:tav tm="100000">
                                          <p:val>
                                            <p:strVal val="#ppt_w"/>
                                          </p:val>
                                        </p:tav>
                                      </p:tavLst>
                                    </p:anim>
                                    <p:anim calcmode="lin" valueType="num">
                                      <p:cBhvr>
                                        <p:cTn id="28" dur="1000" fill="hold"/>
                                        <p:tgtEl>
                                          <p:spTgt spid="20"/>
                                        </p:tgtEl>
                                        <p:attrNameLst>
                                          <p:attrName>ppt_h</p:attrName>
                                        </p:attrNameLst>
                                      </p:cBhvr>
                                      <p:tavLst>
                                        <p:tav tm="0">
                                          <p:val>
                                            <p:fltVal val="0"/>
                                          </p:val>
                                        </p:tav>
                                        <p:tav tm="100000">
                                          <p:val>
                                            <p:strVal val="#ppt_h"/>
                                          </p:val>
                                        </p:tav>
                                      </p:tavLst>
                                    </p:anim>
                                    <p:anim calcmode="lin" valueType="num">
                                      <p:cBhvr>
                                        <p:cTn id="29" dur="1000" fill="hold"/>
                                        <p:tgtEl>
                                          <p:spTgt spid="20"/>
                                        </p:tgtEl>
                                        <p:attrNameLst>
                                          <p:attrName>style.rotation</p:attrName>
                                        </p:attrNameLst>
                                      </p:cBhvr>
                                      <p:tavLst>
                                        <p:tav tm="0">
                                          <p:val>
                                            <p:fltVal val="90"/>
                                          </p:val>
                                        </p:tav>
                                        <p:tav tm="100000">
                                          <p:val>
                                            <p:fltVal val="0"/>
                                          </p:val>
                                        </p:tav>
                                      </p:tavLst>
                                    </p:anim>
                                    <p:animEffect transition="in" filter="fade">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fltVal val="0"/>
                                          </p:val>
                                        </p:tav>
                                        <p:tav tm="100000">
                                          <p:val>
                                            <p:strVal val="#ppt_w"/>
                                          </p:val>
                                        </p:tav>
                                      </p:tavLst>
                                    </p:anim>
                                    <p:anim calcmode="lin" valueType="num">
                                      <p:cBhvr>
                                        <p:cTn id="42" dur="1000" fill="hold"/>
                                        <p:tgtEl>
                                          <p:spTgt spid="22"/>
                                        </p:tgtEl>
                                        <p:attrNameLst>
                                          <p:attrName>ppt_h</p:attrName>
                                        </p:attrNameLst>
                                      </p:cBhvr>
                                      <p:tavLst>
                                        <p:tav tm="0">
                                          <p:val>
                                            <p:fltVal val="0"/>
                                          </p:val>
                                        </p:tav>
                                        <p:tav tm="100000">
                                          <p:val>
                                            <p:strVal val="#ppt_h"/>
                                          </p:val>
                                        </p:tav>
                                      </p:tavLst>
                                    </p:anim>
                                    <p:anim calcmode="lin" valueType="num">
                                      <p:cBhvr>
                                        <p:cTn id="43" dur="1000" fill="hold"/>
                                        <p:tgtEl>
                                          <p:spTgt spid="22"/>
                                        </p:tgtEl>
                                        <p:attrNameLst>
                                          <p:attrName>style.rotation</p:attrName>
                                        </p:attrNameLst>
                                      </p:cBhvr>
                                      <p:tavLst>
                                        <p:tav tm="0">
                                          <p:val>
                                            <p:fltVal val="90"/>
                                          </p:val>
                                        </p:tav>
                                        <p:tav tm="100000">
                                          <p:val>
                                            <p:fltVal val="0"/>
                                          </p:val>
                                        </p:tav>
                                      </p:tavLst>
                                    </p:anim>
                                    <p:animEffect transition="in" filter="fade">
                                      <p:cBhvr>
                                        <p:cTn id="44" dur="10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1000" fill="hold"/>
                                        <p:tgtEl>
                                          <p:spTgt spid="21"/>
                                        </p:tgtEl>
                                        <p:attrNameLst>
                                          <p:attrName>ppt_w</p:attrName>
                                        </p:attrNameLst>
                                      </p:cBhvr>
                                      <p:tavLst>
                                        <p:tav tm="0">
                                          <p:val>
                                            <p:fltVal val="0"/>
                                          </p:val>
                                        </p:tav>
                                        <p:tav tm="100000">
                                          <p:val>
                                            <p:strVal val="#ppt_w"/>
                                          </p:val>
                                        </p:tav>
                                      </p:tavLst>
                                    </p:anim>
                                    <p:anim calcmode="lin" valueType="num">
                                      <p:cBhvr>
                                        <p:cTn id="56" dur="1000" fill="hold"/>
                                        <p:tgtEl>
                                          <p:spTgt spid="21"/>
                                        </p:tgtEl>
                                        <p:attrNameLst>
                                          <p:attrName>ppt_h</p:attrName>
                                        </p:attrNameLst>
                                      </p:cBhvr>
                                      <p:tavLst>
                                        <p:tav tm="0">
                                          <p:val>
                                            <p:fltVal val="0"/>
                                          </p:val>
                                        </p:tav>
                                        <p:tav tm="100000">
                                          <p:val>
                                            <p:strVal val="#ppt_h"/>
                                          </p:val>
                                        </p:tav>
                                      </p:tavLst>
                                    </p:anim>
                                    <p:anim calcmode="lin" valueType="num">
                                      <p:cBhvr>
                                        <p:cTn id="57" dur="1000" fill="hold"/>
                                        <p:tgtEl>
                                          <p:spTgt spid="21"/>
                                        </p:tgtEl>
                                        <p:attrNameLst>
                                          <p:attrName>style.rotation</p:attrName>
                                        </p:attrNameLst>
                                      </p:cBhvr>
                                      <p:tavLst>
                                        <p:tav tm="0">
                                          <p:val>
                                            <p:fltVal val="90"/>
                                          </p:val>
                                        </p:tav>
                                        <p:tav tm="100000">
                                          <p:val>
                                            <p:fltVal val="0"/>
                                          </p:val>
                                        </p:tav>
                                      </p:tavLst>
                                    </p:anim>
                                    <p:animEffect transition="in" filter="fade">
                                      <p:cBhvr>
                                        <p:cTn id="58" dur="10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500" fill="hold"/>
                                        <p:tgtEl>
                                          <p:spTgt spid="5"/>
                                        </p:tgtEl>
                                        <p:attrNameLst>
                                          <p:attrName>ppt_x</p:attrName>
                                        </p:attrNameLst>
                                      </p:cBhvr>
                                      <p:tavLst>
                                        <p:tav tm="0">
                                          <p:val>
                                            <p:strVal val="#ppt_x"/>
                                          </p:val>
                                        </p:tav>
                                        <p:tav tm="100000">
                                          <p:val>
                                            <p:strVal val="#ppt_x"/>
                                          </p:val>
                                        </p:tav>
                                      </p:tavLst>
                                    </p:anim>
                                    <p:anim calcmode="lin" valueType="num">
                                      <p:cBhvr additive="base">
                                        <p:cTn id="6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1000" fill="hold"/>
                                        <p:tgtEl>
                                          <p:spTgt spid="19"/>
                                        </p:tgtEl>
                                        <p:attrNameLst>
                                          <p:attrName>ppt_w</p:attrName>
                                        </p:attrNameLst>
                                      </p:cBhvr>
                                      <p:tavLst>
                                        <p:tav tm="0">
                                          <p:val>
                                            <p:fltVal val="0"/>
                                          </p:val>
                                        </p:tav>
                                        <p:tav tm="100000">
                                          <p:val>
                                            <p:strVal val="#ppt_w"/>
                                          </p:val>
                                        </p:tav>
                                      </p:tavLst>
                                    </p:anim>
                                    <p:anim calcmode="lin" valueType="num">
                                      <p:cBhvr>
                                        <p:cTn id="70" dur="1000" fill="hold"/>
                                        <p:tgtEl>
                                          <p:spTgt spid="19"/>
                                        </p:tgtEl>
                                        <p:attrNameLst>
                                          <p:attrName>ppt_h</p:attrName>
                                        </p:attrNameLst>
                                      </p:cBhvr>
                                      <p:tavLst>
                                        <p:tav tm="0">
                                          <p:val>
                                            <p:fltVal val="0"/>
                                          </p:val>
                                        </p:tav>
                                        <p:tav tm="100000">
                                          <p:val>
                                            <p:strVal val="#ppt_h"/>
                                          </p:val>
                                        </p:tav>
                                      </p:tavLst>
                                    </p:anim>
                                    <p:anim calcmode="lin" valueType="num">
                                      <p:cBhvr>
                                        <p:cTn id="71" dur="1000" fill="hold"/>
                                        <p:tgtEl>
                                          <p:spTgt spid="19"/>
                                        </p:tgtEl>
                                        <p:attrNameLst>
                                          <p:attrName>style.rotation</p:attrName>
                                        </p:attrNameLst>
                                      </p:cBhvr>
                                      <p:tavLst>
                                        <p:tav tm="0">
                                          <p:val>
                                            <p:fltVal val="90"/>
                                          </p:val>
                                        </p:tav>
                                        <p:tav tm="100000">
                                          <p:val>
                                            <p:fltVal val="0"/>
                                          </p:val>
                                        </p:tav>
                                      </p:tavLst>
                                    </p:anim>
                                    <p:animEffect transition="in" filter="fade">
                                      <p:cBhvr>
                                        <p:cTn id="72" dur="10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down)">
                                      <p:cBhvr>
                                        <p:cTn id="83" dur="580">
                                          <p:stCondLst>
                                            <p:cond delay="0"/>
                                          </p:stCondLst>
                                        </p:cTn>
                                        <p:tgtEl>
                                          <p:spTgt spid="25"/>
                                        </p:tgtEl>
                                      </p:cBhvr>
                                    </p:animEffect>
                                    <p:anim calcmode="lin" valueType="num">
                                      <p:cBhvr>
                                        <p:cTn id="8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9" dur="26">
                                          <p:stCondLst>
                                            <p:cond delay="650"/>
                                          </p:stCondLst>
                                        </p:cTn>
                                        <p:tgtEl>
                                          <p:spTgt spid="25"/>
                                        </p:tgtEl>
                                      </p:cBhvr>
                                      <p:to x="100000" y="60000"/>
                                    </p:animScale>
                                    <p:animScale>
                                      <p:cBhvr>
                                        <p:cTn id="90" dur="166" decel="50000">
                                          <p:stCondLst>
                                            <p:cond delay="676"/>
                                          </p:stCondLst>
                                        </p:cTn>
                                        <p:tgtEl>
                                          <p:spTgt spid="25"/>
                                        </p:tgtEl>
                                      </p:cBhvr>
                                      <p:to x="100000" y="100000"/>
                                    </p:animScale>
                                    <p:animScale>
                                      <p:cBhvr>
                                        <p:cTn id="91" dur="26">
                                          <p:stCondLst>
                                            <p:cond delay="1312"/>
                                          </p:stCondLst>
                                        </p:cTn>
                                        <p:tgtEl>
                                          <p:spTgt spid="25"/>
                                        </p:tgtEl>
                                      </p:cBhvr>
                                      <p:to x="100000" y="80000"/>
                                    </p:animScale>
                                    <p:animScale>
                                      <p:cBhvr>
                                        <p:cTn id="92" dur="166" decel="50000">
                                          <p:stCondLst>
                                            <p:cond delay="1338"/>
                                          </p:stCondLst>
                                        </p:cTn>
                                        <p:tgtEl>
                                          <p:spTgt spid="25"/>
                                        </p:tgtEl>
                                      </p:cBhvr>
                                      <p:to x="100000" y="100000"/>
                                    </p:animScale>
                                    <p:animScale>
                                      <p:cBhvr>
                                        <p:cTn id="93" dur="26">
                                          <p:stCondLst>
                                            <p:cond delay="1642"/>
                                          </p:stCondLst>
                                        </p:cTn>
                                        <p:tgtEl>
                                          <p:spTgt spid="25"/>
                                        </p:tgtEl>
                                      </p:cBhvr>
                                      <p:to x="100000" y="90000"/>
                                    </p:animScale>
                                    <p:animScale>
                                      <p:cBhvr>
                                        <p:cTn id="94" dur="166" decel="50000">
                                          <p:stCondLst>
                                            <p:cond delay="1668"/>
                                          </p:stCondLst>
                                        </p:cTn>
                                        <p:tgtEl>
                                          <p:spTgt spid="25"/>
                                        </p:tgtEl>
                                      </p:cBhvr>
                                      <p:to x="100000" y="100000"/>
                                    </p:animScale>
                                    <p:animScale>
                                      <p:cBhvr>
                                        <p:cTn id="95" dur="26">
                                          <p:stCondLst>
                                            <p:cond delay="1808"/>
                                          </p:stCondLst>
                                        </p:cTn>
                                        <p:tgtEl>
                                          <p:spTgt spid="25"/>
                                        </p:tgtEl>
                                      </p:cBhvr>
                                      <p:to x="100000" y="95000"/>
                                    </p:animScale>
                                    <p:animScale>
                                      <p:cBhvr>
                                        <p:cTn id="96"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1" grpId="0" animBg="1"/>
      <p:bldP spid="22" grpId="0" animBg="1"/>
      <p:bldP spid="19"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p:cNvSpPr/>
          <p:nvPr/>
        </p:nvSpPr>
        <p:spPr>
          <a:xfrm>
            <a:off x="2143125" y="171450"/>
            <a:ext cx="7500938" cy="4143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smtClean="0"/>
              <a:t>Berliner Gerichte</a:t>
            </a:r>
            <a:endParaRPr lang="de-DE" sz="3200" b="1" dirty="0"/>
          </a:p>
        </p:txBody>
      </p:sp>
      <p:pic>
        <p:nvPicPr>
          <p:cNvPr id="14" name="Grafik 13"/>
          <p:cNvPicPr>
            <a:picLocks noChangeAspect="1"/>
          </p:cNvPicPr>
          <p:nvPr/>
        </p:nvPicPr>
        <p:blipFill>
          <a:blip r:embed="rId2"/>
          <a:stretch>
            <a:fillRect/>
          </a:stretch>
        </p:blipFill>
        <p:spPr>
          <a:xfrm rot="216562">
            <a:off x="402356" y="992623"/>
            <a:ext cx="4297453" cy="2946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Grafik 2"/>
          <p:cNvPicPr>
            <a:picLocks noChangeAspect="1"/>
          </p:cNvPicPr>
          <p:nvPr/>
        </p:nvPicPr>
        <p:blipFill>
          <a:blip r:embed="rId3"/>
          <a:stretch>
            <a:fillRect/>
          </a:stretch>
        </p:blipFill>
        <p:spPr>
          <a:xfrm>
            <a:off x="7357728" y="729322"/>
            <a:ext cx="4317409" cy="29193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Grafik 4"/>
          <p:cNvPicPr>
            <a:picLocks noChangeAspect="1"/>
          </p:cNvPicPr>
          <p:nvPr/>
        </p:nvPicPr>
        <p:blipFill>
          <a:blip r:embed="rId4"/>
          <a:stretch>
            <a:fillRect/>
          </a:stretch>
        </p:blipFill>
        <p:spPr>
          <a:xfrm rot="472326">
            <a:off x="8176066" y="3688799"/>
            <a:ext cx="3624404" cy="23522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Gefaltete Ecke 14"/>
          <p:cNvSpPr/>
          <p:nvPr/>
        </p:nvSpPr>
        <p:spPr>
          <a:xfrm rot="175627">
            <a:off x="320538" y="1209228"/>
            <a:ext cx="1629798" cy="1618031"/>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solidFill>
                <a:schemeClr val="tx1"/>
              </a:solidFill>
              <a:latin typeface="MV Boli" panose="02000500030200090000" pitchFamily="2" charset="0"/>
              <a:cs typeface="MV Boli" panose="02000500030200090000" pitchFamily="2" charset="0"/>
            </a:endParaRPr>
          </a:p>
          <a:p>
            <a:pPr algn="ctr"/>
            <a:r>
              <a:rPr lang="de-DE" dirty="0" smtClean="0">
                <a:solidFill>
                  <a:schemeClr val="tx1"/>
                </a:solidFill>
                <a:latin typeface="MV Boli" panose="02000500030200090000" pitchFamily="2" charset="0"/>
                <a:cs typeface="MV Boli" panose="02000500030200090000" pitchFamily="2" charset="0"/>
              </a:rPr>
              <a:t>Amtsgericht</a:t>
            </a:r>
          </a:p>
          <a:p>
            <a:pPr algn="ctr"/>
            <a:r>
              <a:rPr lang="de-DE" dirty="0" smtClean="0">
                <a:solidFill>
                  <a:schemeClr val="tx1"/>
                </a:solidFill>
                <a:latin typeface="MV Boli" panose="02000500030200090000" pitchFamily="2" charset="0"/>
                <a:cs typeface="MV Boli" panose="02000500030200090000" pitchFamily="2" charset="0"/>
              </a:rPr>
              <a:t>Schöneberg</a:t>
            </a:r>
            <a:endParaRPr lang="de-DE" dirty="0">
              <a:solidFill>
                <a:schemeClr val="tx1"/>
              </a:solidFill>
              <a:latin typeface="MV Boli" panose="02000500030200090000" pitchFamily="2" charset="0"/>
              <a:cs typeface="MV Boli" panose="02000500030200090000" pitchFamily="2" charset="0"/>
            </a:endParaRPr>
          </a:p>
        </p:txBody>
      </p:sp>
      <p:sp>
        <p:nvSpPr>
          <p:cNvPr id="18" name="Gefaltete Ecke 17"/>
          <p:cNvSpPr/>
          <p:nvPr/>
        </p:nvSpPr>
        <p:spPr>
          <a:xfrm rot="175627">
            <a:off x="10005089" y="1657019"/>
            <a:ext cx="1629798" cy="1618031"/>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solidFill>
                <a:schemeClr val="tx1"/>
              </a:solidFill>
              <a:latin typeface="MV Boli" panose="02000500030200090000" pitchFamily="2" charset="0"/>
              <a:cs typeface="MV Boli" panose="02000500030200090000" pitchFamily="2" charset="0"/>
            </a:endParaRPr>
          </a:p>
          <a:p>
            <a:pPr algn="ctr"/>
            <a:r>
              <a:rPr lang="de-DE" dirty="0" smtClean="0">
                <a:solidFill>
                  <a:schemeClr val="tx1"/>
                </a:solidFill>
                <a:latin typeface="MV Boli" panose="02000500030200090000" pitchFamily="2" charset="0"/>
                <a:cs typeface="MV Boli" panose="02000500030200090000" pitchFamily="2" charset="0"/>
              </a:rPr>
              <a:t>Amtsgericht</a:t>
            </a:r>
          </a:p>
          <a:p>
            <a:pPr algn="ctr"/>
            <a:r>
              <a:rPr lang="de-DE" dirty="0" smtClean="0">
                <a:solidFill>
                  <a:schemeClr val="tx1"/>
                </a:solidFill>
                <a:latin typeface="MV Boli" panose="02000500030200090000" pitchFamily="2" charset="0"/>
                <a:cs typeface="MV Boli" panose="02000500030200090000" pitchFamily="2" charset="0"/>
              </a:rPr>
              <a:t>Charlotten-burg</a:t>
            </a:r>
            <a:endParaRPr lang="de-DE" dirty="0">
              <a:solidFill>
                <a:schemeClr val="tx1"/>
              </a:solidFill>
              <a:latin typeface="MV Boli" panose="02000500030200090000" pitchFamily="2" charset="0"/>
              <a:cs typeface="MV Boli" panose="02000500030200090000" pitchFamily="2" charset="0"/>
            </a:endParaRPr>
          </a:p>
        </p:txBody>
      </p:sp>
      <p:pic>
        <p:nvPicPr>
          <p:cNvPr id="19" name="Grafik 18"/>
          <p:cNvPicPr>
            <a:picLocks noChangeAspect="1"/>
          </p:cNvPicPr>
          <p:nvPr/>
        </p:nvPicPr>
        <p:blipFill>
          <a:blip r:embed="rId5"/>
          <a:stretch>
            <a:fillRect/>
          </a:stretch>
        </p:blipFill>
        <p:spPr>
          <a:xfrm rot="403928">
            <a:off x="1034380" y="3975579"/>
            <a:ext cx="4911906" cy="24510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Grafik 5"/>
          <p:cNvPicPr>
            <a:picLocks noChangeAspect="1"/>
          </p:cNvPicPr>
          <p:nvPr/>
        </p:nvPicPr>
        <p:blipFill>
          <a:blip r:embed="rId6"/>
          <a:stretch>
            <a:fillRect/>
          </a:stretch>
        </p:blipFill>
        <p:spPr>
          <a:xfrm rot="466976">
            <a:off x="4190835" y="1495411"/>
            <a:ext cx="3810330" cy="30543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 name="Gefaltete Ecke 16"/>
          <p:cNvSpPr/>
          <p:nvPr/>
        </p:nvSpPr>
        <p:spPr>
          <a:xfrm rot="175627">
            <a:off x="4402968" y="2908375"/>
            <a:ext cx="1629798" cy="1618031"/>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solidFill>
                <a:schemeClr val="tx1"/>
              </a:solidFill>
              <a:latin typeface="MV Boli" panose="02000500030200090000" pitchFamily="2" charset="0"/>
              <a:cs typeface="MV Boli" panose="02000500030200090000" pitchFamily="2" charset="0"/>
            </a:endParaRPr>
          </a:p>
          <a:p>
            <a:pPr algn="ctr"/>
            <a:r>
              <a:rPr lang="de-DE" dirty="0" smtClean="0">
                <a:solidFill>
                  <a:schemeClr val="tx1"/>
                </a:solidFill>
                <a:latin typeface="MV Boli" panose="02000500030200090000" pitchFamily="2" charset="0"/>
                <a:cs typeface="MV Boli" panose="02000500030200090000" pitchFamily="2" charset="0"/>
              </a:rPr>
              <a:t>Amtsgericht</a:t>
            </a:r>
          </a:p>
          <a:p>
            <a:pPr algn="ctr"/>
            <a:r>
              <a:rPr lang="de-DE" dirty="0" smtClean="0">
                <a:solidFill>
                  <a:schemeClr val="tx1"/>
                </a:solidFill>
                <a:latin typeface="MV Boli" panose="02000500030200090000" pitchFamily="2" charset="0"/>
                <a:cs typeface="MV Boli" panose="02000500030200090000" pitchFamily="2" charset="0"/>
              </a:rPr>
              <a:t>Mitte</a:t>
            </a:r>
            <a:endParaRPr lang="de-DE" dirty="0">
              <a:solidFill>
                <a:schemeClr val="tx1"/>
              </a:solidFill>
              <a:latin typeface="MV Boli" panose="02000500030200090000" pitchFamily="2" charset="0"/>
              <a:cs typeface="MV Boli" panose="02000500030200090000" pitchFamily="2" charset="0"/>
            </a:endParaRPr>
          </a:p>
        </p:txBody>
      </p:sp>
      <p:sp>
        <p:nvSpPr>
          <p:cNvPr id="20" name="Gefaltete Ecke 19"/>
          <p:cNvSpPr/>
          <p:nvPr/>
        </p:nvSpPr>
        <p:spPr>
          <a:xfrm rot="175627">
            <a:off x="4635674" y="5087183"/>
            <a:ext cx="1629798" cy="1618031"/>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solidFill>
                <a:schemeClr val="tx1"/>
              </a:solidFill>
              <a:latin typeface="MV Boli" panose="02000500030200090000" pitchFamily="2" charset="0"/>
              <a:cs typeface="MV Boli" panose="02000500030200090000" pitchFamily="2" charset="0"/>
            </a:endParaRPr>
          </a:p>
          <a:p>
            <a:pPr algn="ctr"/>
            <a:r>
              <a:rPr lang="de-DE" dirty="0" smtClean="0">
                <a:solidFill>
                  <a:schemeClr val="tx1"/>
                </a:solidFill>
                <a:latin typeface="MV Boli" panose="02000500030200090000" pitchFamily="2" charset="0"/>
                <a:cs typeface="MV Boli" panose="02000500030200090000" pitchFamily="2" charset="0"/>
              </a:rPr>
              <a:t>Amtsgericht</a:t>
            </a:r>
          </a:p>
          <a:p>
            <a:pPr algn="ctr"/>
            <a:r>
              <a:rPr lang="de-DE" dirty="0" smtClean="0">
                <a:solidFill>
                  <a:schemeClr val="tx1"/>
                </a:solidFill>
                <a:latin typeface="MV Boli" panose="02000500030200090000" pitchFamily="2" charset="0"/>
                <a:cs typeface="MV Boli" panose="02000500030200090000" pitchFamily="2" charset="0"/>
              </a:rPr>
              <a:t>Wedding</a:t>
            </a:r>
            <a:endParaRPr lang="de-DE" dirty="0">
              <a:solidFill>
                <a:schemeClr val="tx1"/>
              </a:solidFill>
              <a:latin typeface="MV Boli" panose="02000500030200090000" pitchFamily="2" charset="0"/>
              <a:cs typeface="MV Boli" panose="02000500030200090000" pitchFamily="2" charset="0"/>
            </a:endParaRPr>
          </a:p>
        </p:txBody>
      </p:sp>
      <p:sp>
        <p:nvSpPr>
          <p:cNvPr id="13" name="Rechteck 12"/>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16" name="Gefaltete Ecke 15"/>
          <p:cNvSpPr/>
          <p:nvPr/>
        </p:nvSpPr>
        <p:spPr>
          <a:xfrm rot="175627">
            <a:off x="10028518" y="5048680"/>
            <a:ext cx="1629798" cy="1618031"/>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solidFill>
                <a:schemeClr val="tx1"/>
              </a:solidFill>
              <a:latin typeface="MV Boli" panose="02000500030200090000" pitchFamily="2" charset="0"/>
              <a:cs typeface="MV Boli" panose="02000500030200090000" pitchFamily="2" charset="0"/>
            </a:endParaRPr>
          </a:p>
          <a:p>
            <a:pPr algn="ctr"/>
            <a:r>
              <a:rPr lang="de-DE" dirty="0" smtClean="0">
                <a:solidFill>
                  <a:schemeClr val="tx1"/>
                </a:solidFill>
                <a:latin typeface="MV Boli" panose="02000500030200090000" pitchFamily="2" charset="0"/>
                <a:cs typeface="MV Boli" panose="02000500030200090000" pitchFamily="2" charset="0"/>
              </a:rPr>
              <a:t>Amtsgericht</a:t>
            </a:r>
          </a:p>
          <a:p>
            <a:pPr algn="ctr"/>
            <a:r>
              <a:rPr lang="de-DE" dirty="0" smtClean="0">
                <a:solidFill>
                  <a:schemeClr val="tx1"/>
                </a:solidFill>
                <a:latin typeface="MV Boli" panose="02000500030200090000" pitchFamily="2" charset="0"/>
                <a:cs typeface="MV Boli" panose="02000500030200090000" pitchFamily="2" charset="0"/>
              </a:rPr>
              <a:t>Spandau</a:t>
            </a:r>
            <a:endParaRPr lang="de-DE" dirty="0">
              <a:solidFill>
                <a:schemeClr val="tx1"/>
              </a:solidFill>
              <a:latin typeface="MV Boli" panose="02000500030200090000" pitchFamily="2" charset="0"/>
              <a:cs typeface="MV Boli" panose="02000500030200090000" pitchFamily="2" charset="0"/>
            </a:endParaRPr>
          </a:p>
        </p:txBody>
      </p:sp>
      <p:sp>
        <p:nvSpPr>
          <p:cNvPr id="21" name="Rechteck 20"/>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42d</a:t>
            </a:r>
            <a:endParaRPr lang="de-DE" sz="1400" dirty="0">
              <a:solidFill>
                <a:schemeClr val="bg1">
                  <a:lumMod val="50000"/>
                </a:schemeClr>
              </a:solidFill>
            </a:endParaRPr>
          </a:p>
        </p:txBody>
      </p:sp>
    </p:spTree>
    <p:extLst>
      <p:ext uri="{BB962C8B-B14F-4D97-AF65-F5344CB8AC3E}">
        <p14:creationId xmlns:p14="http://schemas.microsoft.com/office/powerpoint/2010/main" val="194678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ppt_x"/>
                                          </p:val>
                                        </p:tav>
                                        <p:tav tm="100000">
                                          <p:val>
                                            <p:strVal val="#ppt_x"/>
                                          </p:val>
                                        </p:tav>
                                      </p:tavLst>
                                    </p:anim>
                                    <p:anim calcmode="lin" valueType="num">
                                      <p:cBhvr additive="base">
                                        <p:cTn id="4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1000" fill="hold"/>
                                        <p:tgtEl>
                                          <p:spTgt spid="16"/>
                                        </p:tgtEl>
                                        <p:attrNameLst>
                                          <p:attrName>ppt_w</p:attrName>
                                        </p:attrNameLst>
                                      </p:cBhvr>
                                      <p:tavLst>
                                        <p:tav tm="0">
                                          <p:val>
                                            <p:fltVal val="0"/>
                                          </p:val>
                                        </p:tav>
                                        <p:tav tm="100000">
                                          <p:val>
                                            <p:strVal val="#ppt_w"/>
                                          </p:val>
                                        </p:tav>
                                      </p:tavLst>
                                    </p:anim>
                                    <p:anim calcmode="lin" valueType="num">
                                      <p:cBhvr>
                                        <p:cTn id="55" dur="1000" fill="hold"/>
                                        <p:tgtEl>
                                          <p:spTgt spid="16"/>
                                        </p:tgtEl>
                                        <p:attrNameLst>
                                          <p:attrName>ppt_h</p:attrName>
                                        </p:attrNameLst>
                                      </p:cBhvr>
                                      <p:tavLst>
                                        <p:tav tm="0">
                                          <p:val>
                                            <p:fltVal val="0"/>
                                          </p:val>
                                        </p:tav>
                                        <p:tav tm="100000">
                                          <p:val>
                                            <p:strVal val="#ppt_h"/>
                                          </p:val>
                                        </p:tav>
                                      </p:tavLst>
                                    </p:anim>
                                    <p:anim calcmode="lin" valueType="num">
                                      <p:cBhvr>
                                        <p:cTn id="56" dur="1000" fill="hold"/>
                                        <p:tgtEl>
                                          <p:spTgt spid="16"/>
                                        </p:tgtEl>
                                        <p:attrNameLst>
                                          <p:attrName>style.rotation</p:attrName>
                                        </p:attrNameLst>
                                      </p:cBhvr>
                                      <p:tavLst>
                                        <p:tav tm="0">
                                          <p:val>
                                            <p:fltVal val="90"/>
                                          </p:val>
                                        </p:tav>
                                        <p:tav tm="100000">
                                          <p:val>
                                            <p:fltVal val="0"/>
                                          </p:val>
                                        </p:tav>
                                      </p:tavLst>
                                    </p:anim>
                                    <p:animEffect transition="in" filter="fade">
                                      <p:cBhvr>
                                        <p:cTn id="57" dur="10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 calcmode="lin" valueType="num">
                                      <p:cBhvr additive="base">
                                        <p:cTn id="62" dur="500" fill="hold"/>
                                        <p:tgtEl>
                                          <p:spTgt spid="6"/>
                                        </p:tgtEl>
                                        <p:attrNameLst>
                                          <p:attrName>ppt_x</p:attrName>
                                        </p:attrNameLst>
                                      </p:cBhvr>
                                      <p:tavLst>
                                        <p:tav tm="0">
                                          <p:val>
                                            <p:strVal val="#ppt_x"/>
                                          </p:val>
                                        </p:tav>
                                        <p:tav tm="100000">
                                          <p:val>
                                            <p:strVal val="#ppt_x"/>
                                          </p:val>
                                        </p:tav>
                                      </p:tavLst>
                                    </p:anim>
                                    <p:anim calcmode="lin" valueType="num">
                                      <p:cBhvr additive="base">
                                        <p:cTn id="6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down)">
                                      <p:cBhvr>
                                        <p:cTn id="68" dur="580">
                                          <p:stCondLst>
                                            <p:cond delay="0"/>
                                          </p:stCondLst>
                                        </p:cTn>
                                        <p:tgtEl>
                                          <p:spTgt spid="17"/>
                                        </p:tgtEl>
                                      </p:cBhvr>
                                    </p:animEffect>
                                    <p:anim calcmode="lin" valueType="num">
                                      <p:cBhvr>
                                        <p:cTn id="6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4" dur="26">
                                          <p:stCondLst>
                                            <p:cond delay="650"/>
                                          </p:stCondLst>
                                        </p:cTn>
                                        <p:tgtEl>
                                          <p:spTgt spid="17"/>
                                        </p:tgtEl>
                                      </p:cBhvr>
                                      <p:to x="100000" y="60000"/>
                                    </p:animScale>
                                    <p:animScale>
                                      <p:cBhvr>
                                        <p:cTn id="75" dur="166" decel="50000">
                                          <p:stCondLst>
                                            <p:cond delay="676"/>
                                          </p:stCondLst>
                                        </p:cTn>
                                        <p:tgtEl>
                                          <p:spTgt spid="17"/>
                                        </p:tgtEl>
                                      </p:cBhvr>
                                      <p:to x="100000" y="100000"/>
                                    </p:animScale>
                                    <p:animScale>
                                      <p:cBhvr>
                                        <p:cTn id="76" dur="26">
                                          <p:stCondLst>
                                            <p:cond delay="1312"/>
                                          </p:stCondLst>
                                        </p:cTn>
                                        <p:tgtEl>
                                          <p:spTgt spid="17"/>
                                        </p:tgtEl>
                                      </p:cBhvr>
                                      <p:to x="100000" y="80000"/>
                                    </p:animScale>
                                    <p:animScale>
                                      <p:cBhvr>
                                        <p:cTn id="77" dur="166" decel="50000">
                                          <p:stCondLst>
                                            <p:cond delay="1338"/>
                                          </p:stCondLst>
                                        </p:cTn>
                                        <p:tgtEl>
                                          <p:spTgt spid="17"/>
                                        </p:tgtEl>
                                      </p:cBhvr>
                                      <p:to x="100000" y="100000"/>
                                    </p:animScale>
                                    <p:animScale>
                                      <p:cBhvr>
                                        <p:cTn id="78" dur="26">
                                          <p:stCondLst>
                                            <p:cond delay="1642"/>
                                          </p:stCondLst>
                                        </p:cTn>
                                        <p:tgtEl>
                                          <p:spTgt spid="17"/>
                                        </p:tgtEl>
                                      </p:cBhvr>
                                      <p:to x="100000" y="90000"/>
                                    </p:animScale>
                                    <p:animScale>
                                      <p:cBhvr>
                                        <p:cTn id="79" dur="166" decel="50000">
                                          <p:stCondLst>
                                            <p:cond delay="1668"/>
                                          </p:stCondLst>
                                        </p:cTn>
                                        <p:tgtEl>
                                          <p:spTgt spid="17"/>
                                        </p:tgtEl>
                                      </p:cBhvr>
                                      <p:to x="100000" y="100000"/>
                                    </p:animScale>
                                    <p:animScale>
                                      <p:cBhvr>
                                        <p:cTn id="80" dur="26">
                                          <p:stCondLst>
                                            <p:cond delay="1808"/>
                                          </p:stCondLst>
                                        </p:cTn>
                                        <p:tgtEl>
                                          <p:spTgt spid="17"/>
                                        </p:tgtEl>
                                      </p:cBhvr>
                                      <p:to x="100000" y="95000"/>
                                    </p:animScale>
                                    <p:animScale>
                                      <p:cBhvr>
                                        <p:cTn id="81"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7" grpId="0" animBg="1"/>
      <p:bldP spid="20"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p:cNvSpPr/>
          <p:nvPr/>
        </p:nvSpPr>
        <p:spPr>
          <a:xfrm>
            <a:off x="914400" y="3363385"/>
            <a:ext cx="2400302" cy="548828"/>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Finanzgericht Berlin-Brandenburg </a:t>
            </a:r>
          </a:p>
        </p:txBody>
      </p:sp>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43</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4" name="Abgerundetes Rechteck 3"/>
          <p:cNvSpPr/>
          <p:nvPr/>
        </p:nvSpPr>
        <p:spPr>
          <a:xfrm>
            <a:off x="2971799" y="114301"/>
            <a:ext cx="5972175" cy="60007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Geschäftsgang</a:t>
            </a:r>
            <a:endParaRPr lang="de-DE" sz="3200" dirty="0"/>
          </a:p>
        </p:txBody>
      </p:sp>
      <p:sp>
        <p:nvSpPr>
          <p:cNvPr id="5" name="Abgerundetes Rechteck 4"/>
          <p:cNvSpPr/>
          <p:nvPr/>
        </p:nvSpPr>
        <p:spPr>
          <a:xfrm>
            <a:off x="3143246" y="714376"/>
            <a:ext cx="5629278" cy="406427"/>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Die Gerichte des Landes Berlin </a:t>
            </a:r>
            <a:endParaRPr lang="de-DE" sz="2400" dirty="0"/>
          </a:p>
        </p:txBody>
      </p:sp>
      <p:sp>
        <p:nvSpPr>
          <p:cNvPr id="7" name="Abgerundetes Rechteck 6"/>
          <p:cNvSpPr/>
          <p:nvPr/>
        </p:nvSpPr>
        <p:spPr>
          <a:xfrm>
            <a:off x="407468" y="1787503"/>
            <a:ext cx="5471556" cy="54882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Gerichte der Fachgerichtbarkeit: </a:t>
            </a:r>
            <a:endParaRPr lang="de-DE" sz="2400" dirty="0"/>
          </a:p>
        </p:txBody>
      </p:sp>
      <p:sp>
        <p:nvSpPr>
          <p:cNvPr id="10" name="Abgerundetes Rechteck 9"/>
          <p:cNvSpPr/>
          <p:nvPr/>
        </p:nvSpPr>
        <p:spPr>
          <a:xfrm>
            <a:off x="914400" y="2510741"/>
            <a:ext cx="2411932" cy="548828"/>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a:t>Arbeitsgericht Berlin </a:t>
            </a:r>
            <a:endParaRPr lang="de-DE" sz="2000" dirty="0"/>
          </a:p>
        </p:txBody>
      </p:sp>
      <p:sp>
        <p:nvSpPr>
          <p:cNvPr id="11" name="Abgerundetes Rechteck 10"/>
          <p:cNvSpPr/>
          <p:nvPr/>
        </p:nvSpPr>
        <p:spPr>
          <a:xfrm>
            <a:off x="3957633" y="2510741"/>
            <a:ext cx="4814887" cy="548828"/>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a:t>Landesarbeitsgericht Berlin-Brandenburg </a:t>
            </a:r>
            <a:endParaRPr lang="de-DE" sz="2000" dirty="0"/>
          </a:p>
        </p:txBody>
      </p:sp>
      <p:sp>
        <p:nvSpPr>
          <p:cNvPr id="12" name="Abgerundetes Rechteck 11"/>
          <p:cNvSpPr/>
          <p:nvPr/>
        </p:nvSpPr>
        <p:spPr>
          <a:xfrm>
            <a:off x="914400" y="5068673"/>
            <a:ext cx="2411932" cy="54882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Verwaltungsgericht Berlin </a:t>
            </a:r>
          </a:p>
        </p:txBody>
      </p:sp>
      <p:sp>
        <p:nvSpPr>
          <p:cNvPr id="13" name="Abgerundetes Rechteck 12"/>
          <p:cNvSpPr/>
          <p:nvPr/>
        </p:nvSpPr>
        <p:spPr>
          <a:xfrm>
            <a:off x="3957634" y="4216029"/>
            <a:ext cx="4814887" cy="54882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smtClean="0"/>
              <a:t>Landessozialgericht Berlin-Brandenburg </a:t>
            </a:r>
            <a:endParaRPr lang="de-DE" sz="2000" dirty="0"/>
          </a:p>
        </p:txBody>
      </p:sp>
      <p:sp>
        <p:nvSpPr>
          <p:cNvPr id="15" name="Abgerundetes Rechteck 14"/>
          <p:cNvSpPr/>
          <p:nvPr/>
        </p:nvSpPr>
        <p:spPr>
          <a:xfrm>
            <a:off x="914400" y="4216029"/>
            <a:ext cx="2400302" cy="54882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a:t>Sozialgericht Berlin </a:t>
            </a:r>
            <a:endParaRPr lang="de-DE" sz="2000" dirty="0"/>
          </a:p>
        </p:txBody>
      </p:sp>
      <p:sp>
        <p:nvSpPr>
          <p:cNvPr id="27" name="Abgerundetes Rechteck 26"/>
          <p:cNvSpPr/>
          <p:nvPr/>
        </p:nvSpPr>
        <p:spPr>
          <a:xfrm>
            <a:off x="3957635" y="5068673"/>
            <a:ext cx="4814887" cy="54882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smtClean="0"/>
              <a:t>Oberverwaltungsgericht Berlin-Brandenburg </a:t>
            </a:r>
            <a:endParaRPr lang="de-DE" sz="2000" dirty="0"/>
          </a:p>
        </p:txBody>
      </p:sp>
      <p:pic>
        <p:nvPicPr>
          <p:cNvPr id="9" name="Grafik 8"/>
          <p:cNvPicPr>
            <a:picLocks noChangeAspect="1"/>
          </p:cNvPicPr>
          <p:nvPr/>
        </p:nvPicPr>
        <p:blipFill>
          <a:blip r:embed="rId2"/>
          <a:stretch>
            <a:fillRect/>
          </a:stretch>
        </p:blipFill>
        <p:spPr>
          <a:xfrm>
            <a:off x="7168254" y="1706184"/>
            <a:ext cx="3029975" cy="15180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Grafik 15"/>
          <p:cNvPicPr>
            <a:picLocks noChangeAspect="1"/>
          </p:cNvPicPr>
          <p:nvPr/>
        </p:nvPicPr>
        <p:blipFill>
          <a:blip r:embed="rId3"/>
          <a:stretch>
            <a:fillRect/>
          </a:stretch>
        </p:blipFill>
        <p:spPr>
          <a:xfrm rot="584566">
            <a:off x="8772520" y="2531927"/>
            <a:ext cx="2469094" cy="18472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Grafik 7"/>
          <p:cNvPicPr>
            <a:picLocks noChangeAspect="1"/>
          </p:cNvPicPr>
          <p:nvPr/>
        </p:nvPicPr>
        <p:blipFill>
          <a:blip r:embed="rId4"/>
          <a:stretch>
            <a:fillRect/>
          </a:stretch>
        </p:blipFill>
        <p:spPr>
          <a:xfrm rot="471200">
            <a:off x="6471904" y="3976738"/>
            <a:ext cx="2621507" cy="17436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Grafik 1"/>
          <p:cNvPicPr>
            <a:picLocks noChangeAspect="1"/>
          </p:cNvPicPr>
          <p:nvPr/>
        </p:nvPicPr>
        <p:blipFill>
          <a:blip r:embed="rId5"/>
          <a:stretch>
            <a:fillRect/>
          </a:stretch>
        </p:blipFill>
        <p:spPr>
          <a:xfrm>
            <a:off x="8772520" y="4704488"/>
            <a:ext cx="2469094" cy="18472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0055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additive="base">
                                        <p:cTn id="67" dur="500" fill="hold"/>
                                        <p:tgtEl>
                                          <p:spTgt spid="8"/>
                                        </p:tgtEl>
                                        <p:attrNameLst>
                                          <p:attrName>ppt_x</p:attrName>
                                        </p:attrNameLst>
                                      </p:cBhvr>
                                      <p:tavLst>
                                        <p:tav tm="0">
                                          <p:val>
                                            <p:strVal val="#ppt_x"/>
                                          </p:val>
                                        </p:tav>
                                        <p:tav tm="100000">
                                          <p:val>
                                            <p:strVal val="#ppt_x"/>
                                          </p:val>
                                        </p:tav>
                                      </p:tavLst>
                                    </p:anim>
                                    <p:anim calcmode="lin" valueType="num">
                                      <p:cBhvr additive="base">
                                        <p:cTn id="6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additive="base">
                                        <p:cTn id="73" dur="500" fill="hold"/>
                                        <p:tgtEl>
                                          <p:spTgt spid="2"/>
                                        </p:tgtEl>
                                        <p:attrNameLst>
                                          <p:attrName>ppt_x</p:attrName>
                                        </p:attrNameLst>
                                      </p:cBhvr>
                                      <p:tavLst>
                                        <p:tav tm="0">
                                          <p:val>
                                            <p:strVal val="#ppt_x"/>
                                          </p:val>
                                        </p:tav>
                                        <p:tav tm="100000">
                                          <p:val>
                                            <p:strVal val="#ppt_x"/>
                                          </p:val>
                                        </p:tav>
                                      </p:tavLst>
                                    </p:anim>
                                    <p:anim calcmode="lin" valueType="num">
                                      <p:cBhvr additive="base">
                                        <p:cTn id="7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10" grpId="0" animBg="1"/>
      <p:bldP spid="11" grpId="0" animBg="1"/>
      <p:bldP spid="12" grpId="0" animBg="1"/>
      <p:bldP spid="13" grpId="0" animBg="1"/>
      <p:bldP spid="15"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44</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5" name="Abgerundetes Rechteck 4"/>
          <p:cNvSpPr/>
          <p:nvPr/>
        </p:nvSpPr>
        <p:spPr>
          <a:xfrm>
            <a:off x="2955776" y="871969"/>
            <a:ext cx="5629278" cy="88539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a:t>Grundlagen der Zuweisungsverordnung des Land Berlins </a:t>
            </a:r>
            <a:endParaRPr lang="de-DE" sz="2400" dirty="0"/>
          </a:p>
        </p:txBody>
      </p:sp>
      <p:sp>
        <p:nvSpPr>
          <p:cNvPr id="20" name="Abgerundetes Rechteck 19"/>
          <p:cNvSpPr/>
          <p:nvPr/>
        </p:nvSpPr>
        <p:spPr>
          <a:xfrm>
            <a:off x="2784328" y="136779"/>
            <a:ext cx="5972175" cy="60007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Geschäftsgang</a:t>
            </a:r>
            <a:endParaRPr lang="de-DE" sz="3200" dirty="0"/>
          </a:p>
        </p:txBody>
      </p:sp>
      <p:sp>
        <p:nvSpPr>
          <p:cNvPr id="8" name="Abgerundetes Rechteck 7"/>
          <p:cNvSpPr/>
          <p:nvPr/>
        </p:nvSpPr>
        <p:spPr>
          <a:xfrm>
            <a:off x="2048102" y="2249261"/>
            <a:ext cx="7487864" cy="332377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t>In 20 Paragrafen sind verschiedene Sachgebiete bzw. Angelegenheiten aufgeschlüsselt. Wird in der </a:t>
            </a:r>
            <a:r>
              <a:rPr lang="de-DE" sz="2400" dirty="0">
                <a:solidFill>
                  <a:schemeClr val="accent4"/>
                </a:solidFill>
                <a:effectLst>
                  <a:outerShdw blurRad="38100" dist="38100" dir="2700000" algn="tl">
                    <a:srgbClr val="000000">
                      <a:alpha val="43137"/>
                    </a:srgbClr>
                  </a:outerShdw>
                </a:effectLst>
              </a:rPr>
              <a:t>Zuweisungsverordnung</a:t>
            </a:r>
            <a:r>
              <a:rPr lang="de-DE" sz="2400" dirty="0"/>
              <a:t> keine genaue Regelung für ein Sachgebiet getroffen, gelten die Grundsätzlichen Zuständigkeiten der §§ 23 – 23d GVG. </a:t>
            </a:r>
          </a:p>
          <a:p>
            <a:r>
              <a:rPr lang="de-DE" sz="2400" dirty="0" smtClean="0"/>
              <a:t>Es folgt eine Übersicht </a:t>
            </a:r>
            <a:r>
              <a:rPr lang="de-DE" sz="2400" dirty="0"/>
              <a:t>der Amtsgerichte mit den jeweiligen Zuweisungen mit Stand vom August 2019 </a:t>
            </a:r>
          </a:p>
        </p:txBody>
      </p:sp>
    </p:spTree>
    <p:extLst>
      <p:ext uri="{BB962C8B-B14F-4D97-AF65-F5344CB8AC3E}">
        <p14:creationId xmlns:p14="http://schemas.microsoft.com/office/powerpoint/2010/main" val="5443183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45</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5" name="Abgerundetes Rechteck 4"/>
          <p:cNvSpPr/>
          <p:nvPr/>
        </p:nvSpPr>
        <p:spPr>
          <a:xfrm>
            <a:off x="3143247" y="284507"/>
            <a:ext cx="5629278" cy="406427"/>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t>Grundlagen der Zuweisungsverordnung des Land Berlins </a:t>
            </a:r>
            <a:endParaRPr lang="de-DE" sz="2400" dirty="0"/>
          </a:p>
        </p:txBody>
      </p:sp>
      <p:graphicFrame>
        <p:nvGraphicFramePr>
          <p:cNvPr id="2" name="Tabelle 1"/>
          <p:cNvGraphicFramePr>
            <a:graphicFrameLocks noGrp="1"/>
          </p:cNvGraphicFramePr>
          <p:nvPr>
            <p:extLst>
              <p:ext uri="{D42A27DB-BD31-4B8C-83A1-F6EECF244321}">
                <p14:modId xmlns:p14="http://schemas.microsoft.com/office/powerpoint/2010/main" val="3608136468"/>
              </p:ext>
            </p:extLst>
          </p:nvPr>
        </p:nvGraphicFramePr>
        <p:xfrm>
          <a:off x="286345" y="690934"/>
          <a:ext cx="11619310" cy="5821680"/>
        </p:xfrm>
        <a:graphic>
          <a:graphicData uri="http://schemas.openxmlformats.org/drawingml/2006/table">
            <a:tbl>
              <a:tblPr firstRow="1" bandRow="1">
                <a:tableStyleId>{F5AB1C69-6EDB-4FF4-983F-18BD219EF322}</a:tableStyleId>
              </a:tblPr>
              <a:tblGrid>
                <a:gridCol w="2039484">
                  <a:extLst>
                    <a:ext uri="{9D8B030D-6E8A-4147-A177-3AD203B41FA5}">
                      <a16:colId xmlns:a16="http://schemas.microsoft.com/office/drawing/2014/main" val="1291524342"/>
                    </a:ext>
                  </a:extLst>
                </a:gridCol>
                <a:gridCol w="4911992">
                  <a:extLst>
                    <a:ext uri="{9D8B030D-6E8A-4147-A177-3AD203B41FA5}">
                      <a16:colId xmlns:a16="http://schemas.microsoft.com/office/drawing/2014/main" val="4044263089"/>
                    </a:ext>
                  </a:extLst>
                </a:gridCol>
                <a:gridCol w="2197473">
                  <a:extLst>
                    <a:ext uri="{9D8B030D-6E8A-4147-A177-3AD203B41FA5}">
                      <a16:colId xmlns:a16="http://schemas.microsoft.com/office/drawing/2014/main" val="3496046538"/>
                    </a:ext>
                  </a:extLst>
                </a:gridCol>
                <a:gridCol w="2470361">
                  <a:extLst>
                    <a:ext uri="{9D8B030D-6E8A-4147-A177-3AD203B41FA5}">
                      <a16:colId xmlns:a16="http://schemas.microsoft.com/office/drawing/2014/main" val="982724568"/>
                    </a:ext>
                  </a:extLst>
                </a:gridCol>
              </a:tblGrid>
              <a:tr h="6264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lt1"/>
                          </a:solidFill>
                          <a:latin typeface="+mn-lt"/>
                          <a:ea typeface="+mn-ea"/>
                          <a:cs typeface="+mn-cs"/>
                        </a:rPr>
                        <a:t>Gericht </a:t>
                      </a:r>
                      <a:r>
                        <a:rPr lang="de-DE" sz="1800" b="0" i="0" u="none" strike="noStrike" kern="1200" baseline="0" dirty="0" smtClean="0">
                          <a:solidFill>
                            <a:schemeClr val="lt1"/>
                          </a:solidFill>
                          <a:latin typeface="+mn-lt"/>
                          <a:ea typeface="+mn-ea"/>
                          <a:cs typeface="+mn-cs"/>
                        </a:rPr>
                        <a:t>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lt1"/>
                          </a:solidFill>
                          <a:latin typeface="+mn-lt"/>
                          <a:ea typeface="+mn-ea"/>
                          <a:cs typeface="+mn-cs"/>
                        </a:rPr>
                        <a:t>Zuständigkeiten </a:t>
                      </a:r>
                      <a:r>
                        <a:rPr lang="de-DE" sz="1800" b="0" i="0" u="none" strike="noStrike" kern="1200" baseline="0" dirty="0" smtClean="0">
                          <a:solidFill>
                            <a:schemeClr val="lt1"/>
                          </a:solidFill>
                          <a:latin typeface="+mn-lt"/>
                          <a:ea typeface="+mn-ea"/>
                          <a:cs typeface="+mn-cs"/>
                        </a:rPr>
                        <a:t>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lt1"/>
                          </a:solidFill>
                          <a:latin typeface="+mn-lt"/>
                          <a:ea typeface="+mn-ea"/>
                          <a:cs typeface="+mn-cs"/>
                        </a:rPr>
                        <a:t>Adresse </a:t>
                      </a:r>
                      <a:r>
                        <a:rPr lang="de-DE" sz="1800" b="0" i="0" u="none" strike="noStrike" kern="1200" baseline="0" dirty="0" smtClean="0">
                          <a:solidFill>
                            <a:schemeClr val="lt1"/>
                          </a:solidFill>
                          <a:latin typeface="+mn-lt"/>
                          <a:ea typeface="+mn-ea"/>
                          <a:cs typeface="+mn-cs"/>
                        </a:rPr>
                        <a:t>	</a:t>
                      </a:r>
                    </a:p>
                    <a:p>
                      <a:endParaRPr lang="de-DE" dirty="0"/>
                    </a:p>
                  </a:txBody>
                  <a:tcPr/>
                </a:tc>
                <a:tc>
                  <a:txBody>
                    <a:bodyPr/>
                    <a:lstStyle/>
                    <a:p>
                      <a:endParaRPr lang="de-DE"/>
                    </a:p>
                  </a:txBody>
                  <a:tcPr/>
                </a:tc>
                <a:extLst>
                  <a:ext uri="{0D108BD9-81ED-4DB2-BD59-A6C34878D82A}">
                    <a16:rowId xmlns:a16="http://schemas.microsoft.com/office/drawing/2014/main" val="599992380"/>
                  </a:ext>
                </a:extLst>
              </a:tr>
              <a:tr h="1789820">
                <a:tc>
                  <a:txBody>
                    <a:bodyPr/>
                    <a:lstStyle/>
                    <a:p>
                      <a:r>
                        <a:rPr lang="de-DE" sz="1800" b="1" i="0" u="none" strike="noStrike" kern="1200" baseline="0" dirty="0" smtClean="0">
                          <a:solidFill>
                            <a:schemeClr val="dk1"/>
                          </a:solidFill>
                          <a:latin typeface="+mn-lt"/>
                          <a:ea typeface="+mn-ea"/>
                          <a:cs typeface="+mn-cs"/>
                        </a:rPr>
                        <a:t>Amtsgericht </a:t>
                      </a:r>
                      <a:endParaRPr lang="de-DE" sz="1800" b="0" i="0" u="none" strike="noStrike" kern="1200" baseline="0" dirty="0" smtClean="0">
                        <a:solidFill>
                          <a:schemeClr val="dk1"/>
                        </a:solidFill>
                        <a:latin typeface="+mn-lt"/>
                        <a:ea typeface="+mn-ea"/>
                        <a:cs typeface="+mn-cs"/>
                      </a:endParaRPr>
                    </a:p>
                    <a:p>
                      <a:r>
                        <a:rPr lang="de-DE" sz="1800" b="1" i="0" u="none" strike="noStrike" kern="1200" baseline="0" dirty="0" smtClean="0">
                          <a:solidFill>
                            <a:schemeClr val="dk1"/>
                          </a:solidFill>
                          <a:latin typeface="+mn-lt"/>
                          <a:ea typeface="+mn-ea"/>
                          <a:cs typeface="+mn-cs"/>
                        </a:rPr>
                        <a:t>Charlottenburg </a:t>
                      </a:r>
                      <a:r>
                        <a:rPr lang="de-DE" sz="1800" b="0" i="0" u="none" strike="noStrike" kern="1200" baseline="0" dirty="0" smtClean="0">
                          <a:solidFill>
                            <a:schemeClr val="dk1"/>
                          </a:solidFill>
                          <a:latin typeface="+mn-lt"/>
                          <a:ea typeface="+mn-ea"/>
                          <a:cs typeface="+mn-cs"/>
                        </a:rPr>
                        <a:t>	</a:t>
                      </a:r>
                    </a:p>
                    <a:p>
                      <a:endParaRPr lang="de-DE" dirty="0"/>
                    </a:p>
                  </a:txBody>
                  <a:tcPr/>
                </a:tc>
                <a:tc>
                  <a:txBody>
                    <a:bodyPr/>
                    <a:lstStyle/>
                    <a:p>
                      <a:pPr marL="0" indent="0">
                        <a:buFontTx/>
                        <a:buNone/>
                      </a:pPr>
                      <a:r>
                        <a:rPr lang="de-DE" sz="1600" b="0" i="0" u="none" strike="noStrike" kern="1200" baseline="0" dirty="0" smtClean="0">
                          <a:solidFill>
                            <a:schemeClr val="dk1"/>
                          </a:solidFill>
                          <a:latin typeface="+mn-lt"/>
                          <a:ea typeface="+mn-ea"/>
                          <a:cs typeface="+mn-cs"/>
                        </a:rPr>
                        <a:t>- </a:t>
                      </a:r>
                      <a:r>
                        <a:rPr lang="de-DE" sz="1400" b="0" i="0" u="none" strike="noStrike" kern="1200" baseline="0" dirty="0" smtClean="0">
                          <a:solidFill>
                            <a:schemeClr val="dk1"/>
                          </a:solidFill>
                          <a:latin typeface="+mn-lt"/>
                          <a:ea typeface="+mn-ea"/>
                          <a:cs typeface="+mn-cs"/>
                        </a:rPr>
                        <a:t>zentrales Insolvenzgericht für Regelinsolvenzen in </a:t>
                      </a:r>
                    </a:p>
                    <a:p>
                      <a:pPr marL="0" indent="0">
                        <a:buFontTx/>
                        <a:buNone/>
                      </a:pPr>
                      <a:r>
                        <a:rPr lang="de-DE" sz="1400" b="0" i="0" u="none" strike="noStrike" kern="1200" baseline="0" dirty="0" smtClean="0">
                          <a:solidFill>
                            <a:schemeClr val="dk1"/>
                          </a:solidFill>
                          <a:latin typeface="+mn-lt"/>
                          <a:ea typeface="+mn-ea"/>
                          <a:cs typeface="+mn-cs"/>
                        </a:rPr>
                        <a:t>      Berlin </a:t>
                      </a:r>
                    </a:p>
                    <a:p>
                      <a:pPr marL="0" indent="0">
                        <a:buFontTx/>
                        <a:buNone/>
                      </a:pPr>
                      <a:r>
                        <a:rPr lang="de-DE" sz="1400" b="0" i="0" u="none" strike="noStrike" kern="1200" baseline="0" dirty="0" smtClean="0">
                          <a:solidFill>
                            <a:schemeClr val="dk1"/>
                          </a:solidFill>
                          <a:latin typeface="+mn-lt"/>
                          <a:ea typeface="+mn-ea"/>
                          <a:cs typeface="+mn-cs"/>
                        </a:rPr>
                        <a:t>- Registergericht   (Partnerschaftsregister, </a:t>
                      </a:r>
                    </a:p>
                    <a:p>
                      <a:pPr marL="0" indent="0">
                        <a:buFontTx/>
                        <a:buNone/>
                      </a:pPr>
                      <a:r>
                        <a:rPr lang="de-DE" sz="1400" b="0" i="0" u="none" strike="noStrike" kern="1200" baseline="0" dirty="0" smtClean="0">
                          <a:solidFill>
                            <a:schemeClr val="dk1"/>
                          </a:solidFill>
                          <a:latin typeface="+mn-lt"/>
                          <a:ea typeface="+mn-ea"/>
                          <a:cs typeface="+mn-cs"/>
                        </a:rPr>
                        <a:t>     Handelsregister, Vereinsregister, Namens-, Verlags- </a:t>
                      </a:r>
                    </a:p>
                    <a:p>
                      <a:pPr marL="0" indent="0">
                        <a:buFontTx/>
                        <a:buNone/>
                      </a:pPr>
                      <a:r>
                        <a:rPr lang="de-DE" sz="1400" b="0" i="0" u="none" strike="noStrike" kern="1200" baseline="0" dirty="0" smtClean="0">
                          <a:solidFill>
                            <a:schemeClr val="dk1"/>
                          </a:solidFill>
                          <a:latin typeface="+mn-lt"/>
                          <a:ea typeface="+mn-ea"/>
                          <a:cs typeface="+mn-cs"/>
                        </a:rPr>
                        <a:t>     und Urheberrechtsregister, </a:t>
                      </a:r>
                    </a:p>
                    <a:p>
                      <a:pPr marL="0" indent="0">
                        <a:buFontTx/>
                        <a:buNone/>
                      </a:pPr>
                      <a:r>
                        <a:rPr lang="de-DE" sz="1400" b="0" i="0" u="none" strike="noStrike" kern="1200" baseline="0" dirty="0" smtClean="0">
                          <a:solidFill>
                            <a:schemeClr val="dk1"/>
                          </a:solidFill>
                          <a:latin typeface="+mn-lt"/>
                          <a:ea typeface="+mn-ea"/>
                          <a:cs typeface="+mn-cs"/>
                        </a:rPr>
                        <a:t>      Schiffsregister, Güterrechtsregister) </a:t>
                      </a:r>
                    </a:p>
                    <a:p>
                      <a:pPr marL="0" indent="0">
                        <a:buFontTx/>
                        <a:buNone/>
                      </a:pPr>
                      <a:r>
                        <a:rPr lang="de-DE" sz="1400" b="0" i="0" u="none" strike="noStrike" kern="1200" baseline="0" dirty="0" smtClean="0">
                          <a:solidFill>
                            <a:schemeClr val="dk1"/>
                          </a:solidFill>
                          <a:latin typeface="+mn-lt"/>
                          <a:ea typeface="+mn-ea"/>
                          <a:cs typeface="+mn-cs"/>
                        </a:rPr>
                        <a:t>- Erklärungen über Nießbräuche, beschränkte  </a:t>
                      </a:r>
                    </a:p>
                    <a:p>
                      <a:pPr marL="0" indent="0">
                        <a:buFontTx/>
                        <a:buNone/>
                      </a:pPr>
                      <a:r>
                        <a:rPr lang="de-DE" sz="1400" b="0" i="0" u="none" strike="noStrike" kern="1200" baseline="0" dirty="0" smtClean="0">
                          <a:solidFill>
                            <a:schemeClr val="dk1"/>
                          </a:solidFill>
                          <a:latin typeface="+mn-lt"/>
                          <a:ea typeface="+mn-ea"/>
                          <a:cs typeface="+mn-cs"/>
                        </a:rPr>
                        <a:t>      persönliche Dienstbarkeiten und Vorkaufsrechte </a:t>
                      </a:r>
                      <a:endParaRPr lang="de-DE" sz="1400" dirty="0"/>
                    </a:p>
                  </a:txBody>
                  <a:tcPr/>
                </a:tc>
                <a:tc>
                  <a:txBody>
                    <a:bodyPr/>
                    <a:lstStyle/>
                    <a:p>
                      <a:r>
                        <a:rPr lang="de-DE" sz="1800" b="0" i="0" u="none" strike="noStrike" kern="1200" baseline="0" dirty="0" smtClean="0">
                          <a:solidFill>
                            <a:schemeClr val="dk1"/>
                          </a:solidFill>
                          <a:latin typeface="+mn-lt"/>
                          <a:ea typeface="+mn-ea"/>
                          <a:cs typeface="+mn-cs"/>
                        </a:rPr>
                        <a:t>Amtsgerichtsplatz 1 </a:t>
                      </a:r>
                    </a:p>
                    <a:p>
                      <a:r>
                        <a:rPr lang="de-DE" sz="1800" b="0" i="0" u="none" strike="noStrike" kern="1200" baseline="0" dirty="0" smtClean="0">
                          <a:solidFill>
                            <a:schemeClr val="dk1"/>
                          </a:solidFill>
                          <a:latin typeface="+mn-lt"/>
                          <a:ea typeface="+mn-ea"/>
                          <a:cs typeface="+mn-cs"/>
                        </a:rPr>
                        <a:t>14057 Berlin 	</a:t>
                      </a:r>
                    </a:p>
                  </a:txBody>
                  <a:tcPr/>
                </a:tc>
                <a:tc>
                  <a:txBody>
                    <a:bodyPr/>
                    <a:lstStyle/>
                    <a:p>
                      <a:r>
                        <a:rPr lang="de-DE" sz="1800" b="0" i="0" u="sng" strike="noStrike" kern="1200" baseline="0" dirty="0" smtClean="0">
                          <a:solidFill>
                            <a:schemeClr val="dk1"/>
                          </a:solidFill>
                          <a:latin typeface="+mn-lt"/>
                          <a:ea typeface="+mn-ea"/>
                          <a:cs typeface="+mn-cs"/>
                        </a:rPr>
                        <a:t>Außenstelle </a:t>
                      </a:r>
                      <a:r>
                        <a:rPr lang="de-DE" sz="1800" b="0" i="0" u="none" strike="noStrike" kern="1200" baseline="0" dirty="0" smtClean="0">
                          <a:solidFill>
                            <a:schemeClr val="dk1"/>
                          </a:solidFill>
                          <a:latin typeface="+mn-lt"/>
                          <a:ea typeface="+mn-ea"/>
                          <a:cs typeface="+mn-cs"/>
                        </a:rPr>
                        <a:t>Handelsregister </a:t>
                      </a:r>
                    </a:p>
                    <a:p>
                      <a:r>
                        <a:rPr lang="de-DE" sz="1800" b="0" i="0" u="none" strike="noStrike" kern="1200" baseline="0" dirty="0" err="1" smtClean="0">
                          <a:solidFill>
                            <a:schemeClr val="dk1"/>
                          </a:solidFill>
                          <a:latin typeface="+mn-lt"/>
                          <a:ea typeface="+mn-ea"/>
                          <a:cs typeface="+mn-cs"/>
                        </a:rPr>
                        <a:t>Hardenbergstraße</a:t>
                      </a:r>
                      <a:r>
                        <a:rPr lang="de-DE" sz="1800" b="0" i="0" u="none" strike="noStrike" kern="1200" baseline="0" dirty="0" smtClean="0">
                          <a:solidFill>
                            <a:schemeClr val="dk1"/>
                          </a:solidFill>
                          <a:latin typeface="+mn-lt"/>
                          <a:ea typeface="+mn-ea"/>
                          <a:cs typeface="+mn-cs"/>
                        </a:rPr>
                        <a:t> 31 </a:t>
                      </a:r>
                    </a:p>
                    <a:p>
                      <a:r>
                        <a:rPr lang="de-DE" sz="1800" b="0" i="0" u="none" strike="noStrike" kern="1200" baseline="0" dirty="0" smtClean="0">
                          <a:solidFill>
                            <a:schemeClr val="dk1"/>
                          </a:solidFill>
                          <a:latin typeface="+mn-lt"/>
                          <a:ea typeface="+mn-ea"/>
                          <a:cs typeface="+mn-cs"/>
                        </a:rPr>
                        <a:t>10623 Berlin 	</a:t>
                      </a:r>
                    </a:p>
                    <a:p>
                      <a:endParaRPr lang="de-DE" dirty="0"/>
                    </a:p>
                  </a:txBody>
                  <a:tcPr/>
                </a:tc>
                <a:extLst>
                  <a:ext uri="{0D108BD9-81ED-4DB2-BD59-A6C34878D82A}">
                    <a16:rowId xmlns:a16="http://schemas.microsoft.com/office/drawing/2014/main" val="292252941"/>
                  </a:ext>
                </a:extLst>
              </a:tr>
              <a:tr h="626437">
                <a:tc>
                  <a:txBody>
                    <a:bodyPr/>
                    <a:lstStyle/>
                    <a:p>
                      <a:r>
                        <a:rPr lang="de-DE" sz="1800" b="1" i="0" u="none" strike="noStrike" kern="1200" baseline="0" dirty="0" smtClean="0">
                          <a:solidFill>
                            <a:schemeClr val="dk1"/>
                          </a:solidFill>
                          <a:latin typeface="+mn-lt"/>
                          <a:ea typeface="+mn-ea"/>
                          <a:cs typeface="+mn-cs"/>
                        </a:rPr>
                        <a:t>Amtsgericht </a:t>
                      </a:r>
                      <a:endParaRPr lang="de-DE" sz="1800" b="0" i="0" u="none" strike="noStrike" kern="1200" baseline="0" dirty="0" smtClean="0">
                        <a:solidFill>
                          <a:schemeClr val="dk1"/>
                        </a:solidFill>
                        <a:latin typeface="+mn-lt"/>
                        <a:ea typeface="+mn-ea"/>
                        <a:cs typeface="+mn-cs"/>
                      </a:endParaRPr>
                    </a:p>
                    <a:p>
                      <a:r>
                        <a:rPr lang="de-DE" sz="1800" b="1" i="0" u="none" strike="noStrike" kern="1200" baseline="0" dirty="0" smtClean="0">
                          <a:solidFill>
                            <a:schemeClr val="dk1"/>
                          </a:solidFill>
                          <a:latin typeface="+mn-lt"/>
                          <a:ea typeface="+mn-ea"/>
                          <a:cs typeface="+mn-cs"/>
                        </a:rPr>
                        <a:t>Köpenick </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i="0" u="none" strike="noStrike" kern="1200" baseline="0" dirty="0" smtClean="0">
                          <a:solidFill>
                            <a:schemeClr val="dk1"/>
                          </a:solidFill>
                          <a:latin typeface="+mn-lt"/>
                          <a:ea typeface="+mn-ea"/>
                          <a:cs typeface="+mn-cs"/>
                        </a:rPr>
                        <a:t>Familiengericht (seit 01.03.2016) </a:t>
                      </a:r>
                      <a:endParaRPr lang="de-DE" sz="1400" dirty="0"/>
                    </a:p>
                  </a:txBody>
                  <a:tcPr/>
                </a:tc>
                <a:tc>
                  <a:txBody>
                    <a:bodyPr/>
                    <a:lstStyle/>
                    <a:p>
                      <a:r>
                        <a:rPr lang="de-DE" sz="1800" b="0" i="0" u="none" strike="noStrike" kern="1200" baseline="0" dirty="0" err="1" smtClean="0">
                          <a:solidFill>
                            <a:schemeClr val="dk1"/>
                          </a:solidFill>
                          <a:latin typeface="+mn-lt"/>
                          <a:ea typeface="+mn-ea"/>
                          <a:cs typeface="+mn-cs"/>
                        </a:rPr>
                        <a:t>Mandrellaplatz</a:t>
                      </a:r>
                      <a:r>
                        <a:rPr lang="de-DE" sz="1800" b="0" i="0" u="none" strike="noStrike" kern="1200" baseline="0" dirty="0" smtClean="0">
                          <a:solidFill>
                            <a:schemeClr val="dk1"/>
                          </a:solidFill>
                          <a:latin typeface="+mn-lt"/>
                          <a:ea typeface="+mn-ea"/>
                          <a:cs typeface="+mn-cs"/>
                        </a:rPr>
                        <a:t> 6 </a:t>
                      </a:r>
                    </a:p>
                    <a:p>
                      <a:r>
                        <a:rPr lang="de-DE" sz="1800" b="0" i="0" u="none" strike="noStrike" kern="1200" baseline="0" dirty="0" smtClean="0">
                          <a:solidFill>
                            <a:schemeClr val="dk1"/>
                          </a:solidFill>
                          <a:latin typeface="+mn-lt"/>
                          <a:ea typeface="+mn-ea"/>
                          <a:cs typeface="+mn-cs"/>
                        </a:rPr>
                        <a:t>12555 Berlin 	</a:t>
                      </a:r>
                      <a:endParaRPr lang="de-DE" dirty="0"/>
                    </a:p>
                  </a:txBody>
                  <a:tcPr/>
                </a:tc>
                <a:tc>
                  <a:txBody>
                    <a:bodyPr/>
                    <a:lstStyle/>
                    <a:p>
                      <a:endParaRPr lang="de-DE" dirty="0"/>
                    </a:p>
                  </a:txBody>
                  <a:tcPr/>
                </a:tc>
                <a:extLst>
                  <a:ext uri="{0D108BD9-81ED-4DB2-BD59-A6C34878D82A}">
                    <a16:rowId xmlns:a16="http://schemas.microsoft.com/office/drawing/2014/main" val="3339202577"/>
                  </a:ext>
                </a:extLst>
              </a:tr>
              <a:tr h="626437">
                <a:tc>
                  <a:txBody>
                    <a:bodyPr/>
                    <a:lstStyle/>
                    <a:p>
                      <a:r>
                        <a:rPr lang="de-DE" sz="1800" b="1" i="0" u="none" strike="noStrike" kern="1200" baseline="0" dirty="0" smtClean="0">
                          <a:solidFill>
                            <a:schemeClr val="dk1"/>
                          </a:solidFill>
                          <a:latin typeface="+mn-lt"/>
                          <a:ea typeface="+mn-ea"/>
                          <a:cs typeface="+mn-cs"/>
                        </a:rPr>
                        <a:t>Amtsgericht </a:t>
                      </a:r>
                      <a:endParaRPr lang="de-DE" sz="1800" b="0" i="0" u="none" strike="noStrike" kern="1200" baseline="0" dirty="0" smtClean="0">
                        <a:solidFill>
                          <a:schemeClr val="dk1"/>
                        </a:solidFill>
                        <a:latin typeface="+mn-lt"/>
                        <a:ea typeface="+mn-ea"/>
                        <a:cs typeface="+mn-cs"/>
                      </a:endParaRPr>
                    </a:p>
                    <a:p>
                      <a:r>
                        <a:rPr lang="de-DE" sz="1800" b="1" i="0" u="none" strike="noStrike" kern="1200" baseline="0" dirty="0" smtClean="0">
                          <a:solidFill>
                            <a:schemeClr val="dk1"/>
                          </a:solidFill>
                          <a:latin typeface="+mn-lt"/>
                          <a:ea typeface="+mn-ea"/>
                          <a:cs typeface="+mn-cs"/>
                        </a:rPr>
                        <a:t>Lichtenberg </a:t>
                      </a:r>
                      <a:endParaRPr lang="de-DE" dirty="0"/>
                    </a:p>
                  </a:txBody>
                  <a:tcPr/>
                </a:tc>
                <a:tc>
                  <a:txBody>
                    <a:bodyPr/>
                    <a:lstStyle/>
                    <a:p>
                      <a:endParaRPr lang="de-DE" dirty="0"/>
                    </a:p>
                  </a:txBody>
                  <a:tcPr/>
                </a:tc>
                <a:tc>
                  <a:txBody>
                    <a:bodyPr/>
                    <a:lstStyle/>
                    <a:p>
                      <a:r>
                        <a:rPr lang="de-DE" sz="1800" b="0" i="0" u="none" strike="noStrike" kern="1200" baseline="0" dirty="0" err="1" smtClean="0">
                          <a:solidFill>
                            <a:schemeClr val="dk1"/>
                          </a:solidFill>
                          <a:latin typeface="+mn-lt"/>
                          <a:ea typeface="+mn-ea"/>
                          <a:cs typeface="+mn-cs"/>
                        </a:rPr>
                        <a:t>Roedeliusplatz</a:t>
                      </a:r>
                      <a:r>
                        <a:rPr lang="de-DE" sz="1800" b="0" i="0" u="none" strike="noStrike" kern="1200" baseline="0" dirty="0" smtClean="0">
                          <a:solidFill>
                            <a:schemeClr val="dk1"/>
                          </a:solidFill>
                          <a:latin typeface="+mn-lt"/>
                          <a:ea typeface="+mn-ea"/>
                          <a:cs typeface="+mn-cs"/>
                        </a:rPr>
                        <a:t> 1 </a:t>
                      </a:r>
                    </a:p>
                    <a:p>
                      <a:r>
                        <a:rPr lang="de-DE" sz="1800" b="0" i="0" u="none" strike="noStrike" kern="1200" baseline="0" dirty="0" smtClean="0">
                          <a:solidFill>
                            <a:schemeClr val="dk1"/>
                          </a:solidFill>
                          <a:latin typeface="+mn-lt"/>
                          <a:ea typeface="+mn-ea"/>
                          <a:cs typeface="+mn-cs"/>
                        </a:rPr>
                        <a:t>10365 Berlin 	</a:t>
                      </a:r>
                      <a:endParaRPr lang="de-DE" dirty="0"/>
                    </a:p>
                  </a:txBody>
                  <a:tcPr/>
                </a:tc>
                <a:tc>
                  <a:txBody>
                    <a:bodyPr/>
                    <a:lstStyle/>
                    <a:p>
                      <a:endParaRPr lang="de-DE" dirty="0"/>
                    </a:p>
                  </a:txBody>
                  <a:tcPr/>
                </a:tc>
                <a:extLst>
                  <a:ext uri="{0D108BD9-81ED-4DB2-BD59-A6C34878D82A}">
                    <a16:rowId xmlns:a16="http://schemas.microsoft.com/office/drawing/2014/main" val="487823783"/>
                  </a:ext>
                </a:extLst>
              </a:tr>
              <a:tr h="20284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dk1"/>
                          </a:solidFill>
                          <a:latin typeface="+mn-lt"/>
                          <a:ea typeface="+mn-ea"/>
                          <a:cs typeface="+mn-cs"/>
                        </a:rPr>
                        <a:t>Amtsgerichte Mitte </a:t>
                      </a:r>
                      <a:r>
                        <a:rPr lang="de-DE" sz="1800" b="0" i="0" u="none" strike="noStrike" kern="1200" baseline="0" dirty="0" smtClean="0">
                          <a:solidFill>
                            <a:schemeClr val="dk1"/>
                          </a:solidFill>
                          <a:latin typeface="+mn-lt"/>
                          <a:ea typeface="+mn-ea"/>
                          <a:cs typeface="+mn-cs"/>
                        </a:rPr>
                        <a:t>	</a:t>
                      </a:r>
                    </a:p>
                    <a:p>
                      <a:endParaRPr lang="de-DE" dirty="0"/>
                    </a:p>
                  </a:txBody>
                  <a:tcPr/>
                </a:tc>
                <a:tc>
                  <a:txBody>
                    <a:bodyPr/>
                    <a:lstStyle/>
                    <a:p>
                      <a:r>
                        <a:rPr lang="de-DE" sz="1400" b="0" i="0" u="none" strike="noStrike" kern="1200" baseline="0" dirty="0" smtClean="0">
                          <a:solidFill>
                            <a:schemeClr val="dk1"/>
                          </a:solidFill>
                          <a:latin typeface="+mn-lt"/>
                          <a:ea typeface="+mn-ea"/>
                          <a:cs typeface="+mn-cs"/>
                        </a:rPr>
                        <a:t>- zivilrechtliche Verkehrssachen </a:t>
                      </a:r>
                    </a:p>
                    <a:p>
                      <a:pPr marL="0" indent="0">
                        <a:buFontTx/>
                        <a:buNone/>
                      </a:pPr>
                      <a:r>
                        <a:rPr lang="de-DE" sz="1400" b="0" i="0" u="none" strike="noStrike" kern="1200" baseline="0" dirty="0" smtClean="0">
                          <a:solidFill>
                            <a:schemeClr val="dk1"/>
                          </a:solidFill>
                          <a:latin typeface="+mn-lt"/>
                          <a:ea typeface="+mn-ea"/>
                          <a:cs typeface="+mn-cs"/>
                        </a:rPr>
                        <a:t>- zentrales Vollstreckungsgericht (Führung des </a:t>
                      </a:r>
                    </a:p>
                    <a:p>
                      <a:pPr marL="0" indent="0">
                        <a:buFontTx/>
                        <a:buNone/>
                      </a:pPr>
                      <a:r>
                        <a:rPr lang="de-DE" sz="1400" b="0" i="0" u="none" strike="noStrike" kern="1200" baseline="0" dirty="0" smtClean="0">
                          <a:solidFill>
                            <a:schemeClr val="dk1"/>
                          </a:solidFill>
                          <a:latin typeface="+mn-lt"/>
                          <a:ea typeface="+mn-ea"/>
                          <a:cs typeface="+mn-cs"/>
                        </a:rPr>
                        <a:t>    Schuldnerverzeichnisses für das Land Berlin) </a:t>
                      </a:r>
                    </a:p>
                    <a:p>
                      <a:r>
                        <a:rPr lang="de-DE" sz="1400" b="0" i="0" u="none" strike="noStrike" kern="1200" baseline="0" dirty="0" smtClean="0">
                          <a:solidFill>
                            <a:schemeClr val="dk1"/>
                          </a:solidFill>
                          <a:latin typeface="+mn-lt"/>
                          <a:ea typeface="+mn-ea"/>
                          <a:cs typeface="+mn-cs"/>
                        </a:rPr>
                        <a:t>-Entscheidungen in Zivilsachen und in den Angelegenheiten</a:t>
                      </a:r>
                    </a:p>
                    <a:p>
                      <a:r>
                        <a:rPr lang="de-DE" sz="1400" b="0" i="0" u="none" strike="noStrike" kern="1200" baseline="0" dirty="0" smtClean="0">
                          <a:solidFill>
                            <a:schemeClr val="dk1"/>
                          </a:solidFill>
                          <a:latin typeface="+mn-lt"/>
                          <a:ea typeface="+mn-ea"/>
                          <a:cs typeface="+mn-cs"/>
                        </a:rPr>
                        <a:t>    der freiwilligen Gerichtsbarkeit für den Bezirk des Amtsgerichts</a:t>
                      </a:r>
                    </a:p>
                    <a:p>
                      <a:r>
                        <a:rPr lang="de-DE" sz="1400" b="0" i="0" u="none" strike="noStrike" kern="1200" baseline="0" dirty="0" smtClean="0">
                          <a:solidFill>
                            <a:schemeClr val="dk1"/>
                          </a:solidFill>
                          <a:latin typeface="+mn-lt"/>
                          <a:ea typeface="+mn-ea"/>
                          <a:cs typeface="+mn-cs"/>
                        </a:rPr>
                        <a:t>    Tiergarten </a:t>
                      </a:r>
                    </a:p>
                    <a:p>
                      <a:r>
                        <a:rPr lang="de-DE" sz="1400" b="0" i="0" u="none" strike="noStrike" kern="1200" baseline="0" dirty="0" smtClean="0">
                          <a:solidFill>
                            <a:schemeClr val="dk1"/>
                          </a:solidFill>
                          <a:latin typeface="+mn-lt"/>
                          <a:ea typeface="+mn-ea"/>
                          <a:cs typeface="+mn-cs"/>
                        </a:rPr>
                        <a:t>-Grundbuchsachen für die die Amtsgerichte Pankow/Weißensee,</a:t>
                      </a:r>
                    </a:p>
                    <a:p>
                      <a:r>
                        <a:rPr lang="de-DE" sz="1400" b="0" i="0" u="none" strike="noStrike" kern="1200" baseline="0" dirty="0" smtClean="0">
                          <a:solidFill>
                            <a:schemeClr val="dk1"/>
                          </a:solidFill>
                          <a:latin typeface="+mn-lt"/>
                          <a:ea typeface="+mn-ea"/>
                          <a:cs typeface="+mn-cs"/>
                        </a:rPr>
                        <a:t>    Tiergarten und Wedding </a:t>
                      </a:r>
                      <a:r>
                        <a:rPr lang="de-DE" sz="1600" b="0" i="0" u="none" strike="noStrike" kern="1200" baseline="0" dirty="0" smtClean="0">
                          <a:solidFill>
                            <a:schemeClr val="dk1"/>
                          </a:solidFill>
                          <a:latin typeface="+mn-lt"/>
                          <a:ea typeface="+mn-ea"/>
                          <a:cs typeface="+mn-cs"/>
                        </a:rPr>
                        <a:t>	</a:t>
                      </a:r>
                    </a:p>
                    <a:p>
                      <a:endParaRPr lang="de-DE" sz="1600" dirty="0"/>
                    </a:p>
                  </a:txBody>
                  <a:tcPr/>
                </a:tc>
                <a:tc>
                  <a:txBody>
                    <a:bodyPr/>
                    <a:lstStyle/>
                    <a:p>
                      <a:r>
                        <a:rPr lang="de-DE" sz="1800" b="0" i="0" u="none" strike="noStrike" kern="1200" baseline="0" dirty="0" smtClean="0">
                          <a:solidFill>
                            <a:schemeClr val="dk1"/>
                          </a:solidFill>
                          <a:latin typeface="+mn-lt"/>
                          <a:ea typeface="+mn-ea"/>
                          <a:cs typeface="+mn-cs"/>
                        </a:rPr>
                        <a:t>Littenstr. 12-17 </a:t>
                      </a:r>
                    </a:p>
                    <a:p>
                      <a:r>
                        <a:rPr lang="de-DE" sz="1800" b="0" i="0" u="none" strike="noStrike" kern="1200" baseline="0" dirty="0" smtClean="0">
                          <a:solidFill>
                            <a:schemeClr val="dk1"/>
                          </a:solidFill>
                          <a:latin typeface="+mn-lt"/>
                          <a:ea typeface="+mn-ea"/>
                          <a:cs typeface="+mn-cs"/>
                        </a:rPr>
                        <a:t>10179 Berlin 	</a:t>
                      </a:r>
                    </a:p>
                    <a:p>
                      <a:endParaRPr lang="de-DE" dirty="0"/>
                    </a:p>
                  </a:txBody>
                  <a:tcPr/>
                </a:tc>
                <a:tc>
                  <a:txBody>
                    <a:bodyPr/>
                    <a:lstStyle/>
                    <a:p>
                      <a:endParaRPr lang="de-DE" dirty="0"/>
                    </a:p>
                  </a:txBody>
                  <a:tcPr/>
                </a:tc>
                <a:extLst>
                  <a:ext uri="{0D108BD9-81ED-4DB2-BD59-A6C34878D82A}">
                    <a16:rowId xmlns:a16="http://schemas.microsoft.com/office/drawing/2014/main" val="377814398"/>
                  </a:ext>
                </a:extLst>
              </a:tr>
            </a:tbl>
          </a:graphicData>
        </a:graphic>
      </p:graphicFrame>
      <p:sp>
        <p:nvSpPr>
          <p:cNvPr id="16" name="Gefaltete Ecke 15"/>
          <p:cNvSpPr/>
          <p:nvPr/>
        </p:nvSpPr>
        <p:spPr>
          <a:xfrm rot="21260758">
            <a:off x="8840838" y="1345480"/>
            <a:ext cx="1590281" cy="1465292"/>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r>
              <a:rPr lang="de-DE" sz="24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Insolvenz-sachen</a:t>
            </a:r>
            <a:endParaRPr lang="de-DE" sz="2400" b="1" dirty="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
        <p:nvSpPr>
          <p:cNvPr id="17" name="Gefaltete Ecke 16"/>
          <p:cNvSpPr/>
          <p:nvPr/>
        </p:nvSpPr>
        <p:spPr>
          <a:xfrm rot="21260758">
            <a:off x="10181485" y="1335024"/>
            <a:ext cx="1525998" cy="1478948"/>
          </a:xfrm>
          <a:prstGeom prst="foldedCorner">
            <a:avLst/>
          </a:prstGeom>
          <a:solidFill>
            <a:schemeClr val="accent6">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r>
              <a:rPr lang="de-DE" sz="24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Register-sachen</a:t>
            </a:r>
            <a:endParaRPr lang="de-DE" sz="2400" b="1" dirty="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
        <p:nvSpPr>
          <p:cNvPr id="18" name="Gefaltete Ecke 17"/>
          <p:cNvSpPr/>
          <p:nvPr/>
        </p:nvSpPr>
        <p:spPr>
          <a:xfrm rot="21260758">
            <a:off x="10568574" y="2996242"/>
            <a:ext cx="1525998" cy="1478948"/>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r>
              <a:rPr lang="de-DE" sz="24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Familien-sachen</a:t>
            </a:r>
            <a:endParaRPr lang="de-DE" sz="2400" b="1" dirty="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
        <p:nvSpPr>
          <p:cNvPr id="19" name="Gefaltete Ecke 18"/>
          <p:cNvSpPr/>
          <p:nvPr/>
        </p:nvSpPr>
        <p:spPr>
          <a:xfrm rot="21260758">
            <a:off x="8825645" y="4624884"/>
            <a:ext cx="1525998" cy="1478948"/>
          </a:xfrm>
          <a:prstGeom prst="foldedCorner">
            <a:avLst/>
          </a:prstGeom>
          <a:solidFill>
            <a:schemeClr val="accent6">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r>
              <a:rPr lang="de-DE" sz="2000" b="1" dirty="0" err="1"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Schulner</a:t>
            </a:r>
            <a:r>
              <a:rPr lang="de-DE" sz="20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-verzeichnis</a:t>
            </a:r>
            <a:endParaRPr lang="de-DE" sz="2000" b="1" dirty="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66854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fltVal val="0"/>
                                          </p:val>
                                        </p:tav>
                                        <p:tav tm="100000">
                                          <p:val>
                                            <p:strVal val="#ppt_w"/>
                                          </p:val>
                                        </p:tav>
                                      </p:tavLst>
                                    </p:anim>
                                    <p:anim calcmode="lin" valueType="num">
                                      <p:cBhvr>
                                        <p:cTn id="24" dur="1000" fill="hold"/>
                                        <p:tgtEl>
                                          <p:spTgt spid="18"/>
                                        </p:tgtEl>
                                        <p:attrNameLst>
                                          <p:attrName>ppt_h</p:attrName>
                                        </p:attrNameLst>
                                      </p:cBhvr>
                                      <p:tavLst>
                                        <p:tav tm="0">
                                          <p:val>
                                            <p:fltVal val="0"/>
                                          </p:val>
                                        </p:tav>
                                        <p:tav tm="100000">
                                          <p:val>
                                            <p:strVal val="#ppt_h"/>
                                          </p:val>
                                        </p:tav>
                                      </p:tavLst>
                                    </p:anim>
                                    <p:anim calcmode="lin" valueType="num">
                                      <p:cBhvr>
                                        <p:cTn id="25" dur="1000" fill="hold"/>
                                        <p:tgtEl>
                                          <p:spTgt spid="18"/>
                                        </p:tgtEl>
                                        <p:attrNameLst>
                                          <p:attrName>style.rotation</p:attrName>
                                        </p:attrNameLst>
                                      </p:cBhvr>
                                      <p:tavLst>
                                        <p:tav tm="0">
                                          <p:val>
                                            <p:fltVal val="90"/>
                                          </p:val>
                                        </p:tav>
                                        <p:tav tm="100000">
                                          <p:val>
                                            <p:fltVal val="0"/>
                                          </p:val>
                                        </p:tav>
                                      </p:tavLst>
                                    </p:anim>
                                    <p:animEffect transition="in" filter="fade">
                                      <p:cBhvr>
                                        <p:cTn id="26" dur="1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 calcmode="lin" valueType="num">
                                      <p:cBhvr>
                                        <p:cTn id="33" dur="1000" fill="hold"/>
                                        <p:tgtEl>
                                          <p:spTgt spid="19"/>
                                        </p:tgtEl>
                                        <p:attrNameLst>
                                          <p:attrName>style.rotation</p:attrName>
                                        </p:attrNameLst>
                                      </p:cBhvr>
                                      <p:tavLst>
                                        <p:tav tm="0">
                                          <p:val>
                                            <p:fltVal val="90"/>
                                          </p:val>
                                        </p:tav>
                                        <p:tav tm="100000">
                                          <p:val>
                                            <p:fltVal val="0"/>
                                          </p:val>
                                        </p:tav>
                                      </p:tavLst>
                                    </p:anim>
                                    <p:animEffect transition="in" filter="fade">
                                      <p:cBhvr>
                                        <p:cTn id="3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46</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5" name="Abgerundetes Rechteck 4"/>
          <p:cNvSpPr/>
          <p:nvPr/>
        </p:nvSpPr>
        <p:spPr>
          <a:xfrm>
            <a:off x="3128960" y="457201"/>
            <a:ext cx="5629278" cy="406427"/>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Grundlagen der Zuweisungsverordnung des Land Berlins </a:t>
            </a:r>
            <a:endParaRPr lang="de-DE" sz="2400" dirty="0"/>
          </a:p>
        </p:txBody>
      </p:sp>
      <p:graphicFrame>
        <p:nvGraphicFramePr>
          <p:cNvPr id="2" name="Tabelle 1"/>
          <p:cNvGraphicFramePr>
            <a:graphicFrameLocks noGrp="1"/>
          </p:cNvGraphicFramePr>
          <p:nvPr>
            <p:extLst>
              <p:ext uri="{D42A27DB-BD31-4B8C-83A1-F6EECF244321}">
                <p14:modId xmlns:p14="http://schemas.microsoft.com/office/powerpoint/2010/main" val="2309241839"/>
              </p:ext>
            </p:extLst>
          </p:nvPr>
        </p:nvGraphicFramePr>
        <p:xfrm>
          <a:off x="296464" y="863628"/>
          <a:ext cx="11662173" cy="5423477"/>
        </p:xfrm>
        <a:graphic>
          <a:graphicData uri="http://schemas.openxmlformats.org/drawingml/2006/table">
            <a:tbl>
              <a:tblPr firstRow="1" bandRow="1">
                <a:tableStyleId>{F5AB1C69-6EDB-4FF4-983F-18BD219EF322}</a:tableStyleId>
              </a:tblPr>
              <a:tblGrid>
                <a:gridCol w="2047008">
                  <a:extLst>
                    <a:ext uri="{9D8B030D-6E8A-4147-A177-3AD203B41FA5}">
                      <a16:colId xmlns:a16="http://schemas.microsoft.com/office/drawing/2014/main" val="1291524342"/>
                    </a:ext>
                  </a:extLst>
                </a:gridCol>
                <a:gridCol w="4930112">
                  <a:extLst>
                    <a:ext uri="{9D8B030D-6E8A-4147-A177-3AD203B41FA5}">
                      <a16:colId xmlns:a16="http://schemas.microsoft.com/office/drawing/2014/main" val="4044263089"/>
                    </a:ext>
                  </a:extLst>
                </a:gridCol>
                <a:gridCol w="2205579">
                  <a:extLst>
                    <a:ext uri="{9D8B030D-6E8A-4147-A177-3AD203B41FA5}">
                      <a16:colId xmlns:a16="http://schemas.microsoft.com/office/drawing/2014/main" val="3496046538"/>
                    </a:ext>
                  </a:extLst>
                </a:gridCol>
                <a:gridCol w="2479474">
                  <a:extLst>
                    <a:ext uri="{9D8B030D-6E8A-4147-A177-3AD203B41FA5}">
                      <a16:colId xmlns:a16="http://schemas.microsoft.com/office/drawing/2014/main" val="982724568"/>
                    </a:ext>
                  </a:extLst>
                </a:gridCol>
              </a:tblGrid>
              <a:tr h="6017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lt1"/>
                          </a:solidFill>
                          <a:latin typeface="+mn-lt"/>
                          <a:ea typeface="+mn-ea"/>
                          <a:cs typeface="+mn-cs"/>
                        </a:rPr>
                        <a:t>Gericht </a:t>
                      </a:r>
                      <a:r>
                        <a:rPr lang="de-DE" sz="1800" b="0" i="0" u="none" strike="noStrike" kern="1200" baseline="0" dirty="0" smtClean="0">
                          <a:solidFill>
                            <a:schemeClr val="lt1"/>
                          </a:solidFill>
                          <a:latin typeface="+mn-lt"/>
                          <a:ea typeface="+mn-ea"/>
                          <a:cs typeface="+mn-cs"/>
                        </a:rPr>
                        <a:t>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lt1"/>
                          </a:solidFill>
                          <a:latin typeface="+mn-lt"/>
                          <a:ea typeface="+mn-ea"/>
                          <a:cs typeface="+mn-cs"/>
                        </a:rPr>
                        <a:t>Zuständigkeiten </a:t>
                      </a:r>
                      <a:r>
                        <a:rPr lang="de-DE" sz="1800" b="0" i="0" u="none" strike="noStrike" kern="1200" baseline="0" dirty="0" smtClean="0">
                          <a:solidFill>
                            <a:schemeClr val="lt1"/>
                          </a:solidFill>
                          <a:latin typeface="+mn-lt"/>
                          <a:ea typeface="+mn-ea"/>
                          <a:cs typeface="+mn-cs"/>
                        </a:rPr>
                        <a:t>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smtClean="0">
                          <a:solidFill>
                            <a:schemeClr val="lt1"/>
                          </a:solidFill>
                          <a:latin typeface="+mn-lt"/>
                          <a:ea typeface="+mn-ea"/>
                          <a:cs typeface="+mn-cs"/>
                        </a:rPr>
                        <a:t>Adresse </a:t>
                      </a:r>
                      <a:r>
                        <a:rPr lang="de-DE" sz="1800" b="0" i="0" u="none" strike="noStrike" kern="1200" baseline="0" dirty="0" smtClean="0">
                          <a:solidFill>
                            <a:schemeClr val="lt1"/>
                          </a:solidFill>
                          <a:latin typeface="+mn-lt"/>
                          <a:ea typeface="+mn-ea"/>
                          <a:cs typeface="+mn-cs"/>
                        </a:rPr>
                        <a:t>	</a:t>
                      </a:r>
                    </a:p>
                    <a:p>
                      <a:endParaRPr lang="de-DE" dirty="0"/>
                    </a:p>
                  </a:txBody>
                  <a:tcPr/>
                </a:tc>
                <a:tc>
                  <a:txBody>
                    <a:bodyPr/>
                    <a:lstStyle/>
                    <a:p>
                      <a:endParaRPr lang="de-DE"/>
                    </a:p>
                  </a:txBody>
                  <a:tcPr/>
                </a:tc>
                <a:extLst>
                  <a:ext uri="{0D108BD9-81ED-4DB2-BD59-A6C34878D82A}">
                    <a16:rowId xmlns:a16="http://schemas.microsoft.com/office/drawing/2014/main" val="599992380"/>
                  </a:ext>
                </a:extLst>
              </a:tr>
              <a:tr h="695184">
                <a:tc>
                  <a:txBody>
                    <a:bodyPr/>
                    <a:lstStyle/>
                    <a:p>
                      <a:r>
                        <a:rPr lang="de-DE" sz="1800" b="1" i="0" u="none" strike="noStrike" kern="1200" baseline="0" dirty="0" smtClean="0">
                          <a:solidFill>
                            <a:schemeClr val="dk1"/>
                          </a:solidFill>
                          <a:latin typeface="+mn-lt"/>
                          <a:ea typeface="+mn-ea"/>
                          <a:cs typeface="+mn-cs"/>
                        </a:rPr>
                        <a:t>Amtsgericht Neukölln </a:t>
                      </a:r>
                      <a:r>
                        <a:rPr lang="de-DE" sz="1800" b="0" i="0" u="none" strike="noStrike" kern="1200" baseline="0" dirty="0" smtClean="0">
                          <a:solidFill>
                            <a:schemeClr val="dk1"/>
                          </a:solidFill>
                          <a:latin typeface="+mn-lt"/>
                          <a:ea typeface="+mn-ea"/>
                          <a:cs typeface="+mn-cs"/>
                        </a:rPr>
                        <a:t>	</a:t>
                      </a:r>
                      <a:endParaRPr lang="de-DE" dirty="0"/>
                    </a:p>
                  </a:txBody>
                  <a:tcPr/>
                </a:tc>
                <a:tc>
                  <a:txBody>
                    <a:bodyPr/>
                    <a:lstStyle/>
                    <a:p>
                      <a:pPr marL="0" indent="0">
                        <a:buFontTx/>
                        <a:buNone/>
                      </a:pPr>
                      <a:endParaRPr lang="de-DE" sz="1400" dirty="0"/>
                    </a:p>
                  </a:txBody>
                  <a:tcPr/>
                </a:tc>
                <a:tc>
                  <a:txBody>
                    <a:bodyPr/>
                    <a:lstStyle/>
                    <a:p>
                      <a:r>
                        <a:rPr lang="de-DE" sz="1800" b="0" i="0" u="none" strike="noStrike" kern="1200" baseline="0" dirty="0" smtClean="0">
                          <a:solidFill>
                            <a:schemeClr val="dk1"/>
                          </a:solidFill>
                          <a:latin typeface="+mn-lt"/>
                          <a:ea typeface="+mn-ea"/>
                          <a:cs typeface="+mn-cs"/>
                        </a:rPr>
                        <a:t>Karl-Marx-Str. 77/79 </a:t>
                      </a:r>
                    </a:p>
                    <a:p>
                      <a:r>
                        <a:rPr lang="de-DE" sz="1800" b="0" i="0" u="none" strike="noStrike" kern="1200" baseline="0" dirty="0" smtClean="0">
                          <a:solidFill>
                            <a:schemeClr val="dk1"/>
                          </a:solidFill>
                          <a:latin typeface="+mn-lt"/>
                          <a:ea typeface="+mn-ea"/>
                          <a:cs typeface="+mn-cs"/>
                        </a:rPr>
                        <a:t>12043 Berlin </a:t>
                      </a:r>
                    </a:p>
                  </a:txBody>
                  <a:tcPr/>
                </a:tc>
                <a:tc>
                  <a:txBody>
                    <a:bodyPr/>
                    <a:lstStyle/>
                    <a:p>
                      <a:r>
                        <a:rPr lang="de-DE" sz="1800" b="0" i="0" u="none" strike="noStrike" kern="1200" baseline="0" dirty="0" smtClean="0">
                          <a:solidFill>
                            <a:schemeClr val="dk1"/>
                          </a:solidFill>
                          <a:latin typeface="+mn-lt"/>
                          <a:ea typeface="+mn-ea"/>
                          <a:cs typeface="+mn-cs"/>
                        </a:rPr>
                        <a:t>	</a:t>
                      </a:r>
                    </a:p>
                    <a:p>
                      <a:endParaRPr lang="de-DE" dirty="0"/>
                    </a:p>
                  </a:txBody>
                  <a:tcPr/>
                </a:tc>
                <a:extLst>
                  <a:ext uri="{0D108BD9-81ED-4DB2-BD59-A6C34878D82A}">
                    <a16:rowId xmlns:a16="http://schemas.microsoft.com/office/drawing/2014/main" val="292252941"/>
                  </a:ext>
                </a:extLst>
              </a:tr>
              <a:tr h="1375493">
                <a:tc>
                  <a:txBody>
                    <a:bodyPr/>
                    <a:lstStyle/>
                    <a:p>
                      <a:r>
                        <a:rPr lang="de-DE" sz="1800" b="1" i="0" u="none" strike="noStrike" kern="1200" baseline="0" dirty="0" smtClean="0">
                          <a:solidFill>
                            <a:schemeClr val="dk1"/>
                          </a:solidFill>
                          <a:latin typeface="+mn-lt"/>
                          <a:ea typeface="+mn-ea"/>
                          <a:cs typeface="+mn-cs"/>
                        </a:rPr>
                        <a:t>Amtsgericht Pankow </a:t>
                      </a:r>
                      <a:endParaRPr lang="de-DE" sz="1800" b="0" i="0" u="none" strike="noStrike" kern="1200" baseline="0" dirty="0" smtClean="0">
                        <a:solidFill>
                          <a:schemeClr val="dk1"/>
                        </a:solidFill>
                        <a:latin typeface="+mn-lt"/>
                        <a:ea typeface="+mn-ea"/>
                        <a:cs typeface="+mn-cs"/>
                      </a:endParaRPr>
                    </a:p>
                  </a:txBody>
                  <a:tcPr/>
                </a:tc>
                <a:tc>
                  <a:txBody>
                    <a:bodyPr/>
                    <a:lstStyle/>
                    <a:p>
                      <a:r>
                        <a:rPr lang="de-DE" sz="1400" b="0" i="0" u="none" strike="noStrike" kern="1200" baseline="0" dirty="0" smtClean="0">
                          <a:solidFill>
                            <a:schemeClr val="dk1"/>
                          </a:solidFill>
                          <a:latin typeface="+mn-lt"/>
                          <a:ea typeface="+mn-ea"/>
                          <a:cs typeface="+mn-cs"/>
                        </a:rPr>
                        <a:t>Familiengericht </a:t>
                      </a:r>
                    </a:p>
                    <a:p>
                      <a:r>
                        <a:rPr lang="de-DE" sz="1400" b="0" i="0" u="none" strike="noStrike" kern="1200" baseline="0" dirty="0" smtClean="0">
                          <a:solidFill>
                            <a:schemeClr val="dk1"/>
                          </a:solidFill>
                          <a:latin typeface="+mn-lt"/>
                          <a:ea typeface="+mn-ea"/>
                          <a:cs typeface="+mn-cs"/>
                        </a:rPr>
                        <a:t>(zuständig für die Bezirke Mitte, Tiergarten, Wedding) </a:t>
                      </a:r>
                    </a:p>
                  </a:txBody>
                  <a:tcPr/>
                </a:tc>
                <a:tc>
                  <a:txBody>
                    <a:bodyPr/>
                    <a:lstStyle/>
                    <a:p>
                      <a:r>
                        <a:rPr lang="de-DE" sz="1800" b="0" i="0" u="sng" strike="noStrike" kern="1200" baseline="0" dirty="0" smtClean="0">
                          <a:solidFill>
                            <a:schemeClr val="dk1"/>
                          </a:solidFill>
                          <a:latin typeface="+mn-lt"/>
                          <a:ea typeface="+mn-ea"/>
                          <a:cs typeface="+mn-cs"/>
                        </a:rPr>
                        <a:t>Dienstgebäude</a:t>
                      </a:r>
                      <a:r>
                        <a:rPr lang="de-DE" sz="1800" b="0" i="0" u="none" strike="noStrike" kern="1200" baseline="0" dirty="0" smtClean="0">
                          <a:solidFill>
                            <a:schemeClr val="dk1"/>
                          </a:solidFill>
                          <a:latin typeface="+mn-lt"/>
                          <a:ea typeface="+mn-ea"/>
                          <a:cs typeface="+mn-cs"/>
                        </a:rPr>
                        <a:t> Weißensee </a:t>
                      </a:r>
                    </a:p>
                    <a:p>
                      <a:r>
                        <a:rPr lang="de-DE" sz="1800" b="0" i="0" u="none" strike="noStrike" kern="1200" baseline="0" dirty="0" smtClean="0">
                          <a:solidFill>
                            <a:schemeClr val="dk1"/>
                          </a:solidFill>
                          <a:latin typeface="+mn-lt"/>
                          <a:ea typeface="+mn-ea"/>
                          <a:cs typeface="+mn-cs"/>
                        </a:rPr>
                        <a:t>Parkstraße 71 </a:t>
                      </a:r>
                    </a:p>
                    <a:p>
                      <a:r>
                        <a:rPr lang="de-DE" sz="1800" b="0" i="0" u="none" strike="noStrike" kern="1200" baseline="0" dirty="0" smtClean="0">
                          <a:solidFill>
                            <a:schemeClr val="dk1"/>
                          </a:solidFill>
                          <a:latin typeface="+mn-lt"/>
                          <a:ea typeface="+mn-ea"/>
                          <a:cs typeface="+mn-cs"/>
                        </a:rPr>
                        <a:t>13086 Berlin </a:t>
                      </a:r>
                      <a:endParaRPr lang="de-DE" dirty="0"/>
                    </a:p>
                  </a:txBody>
                  <a:tcPr/>
                </a:tc>
                <a:tc>
                  <a:txBody>
                    <a:bodyPr/>
                    <a:lstStyle/>
                    <a:p>
                      <a:r>
                        <a:rPr lang="de-DE" sz="1800" b="0" i="0" u="sng" strike="noStrike" kern="1200" baseline="0" dirty="0" smtClean="0">
                          <a:solidFill>
                            <a:schemeClr val="dk1"/>
                          </a:solidFill>
                          <a:latin typeface="+mn-lt"/>
                          <a:ea typeface="+mn-ea"/>
                          <a:cs typeface="+mn-cs"/>
                        </a:rPr>
                        <a:t>Dienstgebäude</a:t>
                      </a:r>
                      <a:r>
                        <a:rPr lang="de-DE" sz="1800" b="0" i="0" u="none" strike="noStrike" kern="1200" baseline="0" dirty="0" smtClean="0">
                          <a:solidFill>
                            <a:schemeClr val="dk1"/>
                          </a:solidFill>
                          <a:latin typeface="+mn-lt"/>
                          <a:ea typeface="+mn-ea"/>
                          <a:cs typeface="+mn-cs"/>
                        </a:rPr>
                        <a:t> </a:t>
                      </a:r>
                    </a:p>
                    <a:p>
                      <a:r>
                        <a:rPr lang="de-DE" sz="1800" b="0" i="0" u="none" strike="noStrike" kern="1200" baseline="0" dirty="0" smtClean="0">
                          <a:solidFill>
                            <a:schemeClr val="dk1"/>
                          </a:solidFill>
                          <a:latin typeface="+mn-lt"/>
                          <a:ea typeface="+mn-ea"/>
                          <a:cs typeface="+mn-cs"/>
                        </a:rPr>
                        <a:t>Pankow </a:t>
                      </a:r>
                    </a:p>
                    <a:p>
                      <a:r>
                        <a:rPr lang="de-DE" sz="1800" b="0" i="0" u="none" strike="noStrike" kern="1200" baseline="0" dirty="0" smtClean="0">
                          <a:solidFill>
                            <a:schemeClr val="dk1"/>
                          </a:solidFill>
                          <a:latin typeface="+mn-lt"/>
                          <a:ea typeface="+mn-ea"/>
                          <a:cs typeface="+mn-cs"/>
                        </a:rPr>
                        <a:t>Kissingenstr. 5-6 </a:t>
                      </a:r>
                    </a:p>
                    <a:p>
                      <a:r>
                        <a:rPr lang="de-DE" sz="1800" b="0" i="0" u="none" strike="noStrike" kern="1200" baseline="0" dirty="0" smtClean="0">
                          <a:solidFill>
                            <a:schemeClr val="dk1"/>
                          </a:solidFill>
                          <a:latin typeface="+mn-lt"/>
                          <a:ea typeface="+mn-ea"/>
                          <a:cs typeface="+mn-cs"/>
                        </a:rPr>
                        <a:t>13189 Berlin </a:t>
                      </a:r>
                      <a:endParaRPr lang="de-DE" dirty="0"/>
                    </a:p>
                  </a:txBody>
                  <a:tcPr/>
                </a:tc>
                <a:extLst>
                  <a:ext uri="{0D108BD9-81ED-4DB2-BD59-A6C34878D82A}">
                    <a16:rowId xmlns:a16="http://schemas.microsoft.com/office/drawing/2014/main" val="3339202577"/>
                  </a:ext>
                </a:extLst>
              </a:tr>
              <a:tr h="601778">
                <a:tc>
                  <a:txBody>
                    <a:bodyPr/>
                    <a:lstStyle/>
                    <a:p>
                      <a:r>
                        <a:rPr lang="de-DE" sz="1800" b="1" i="0" u="none" strike="noStrike" kern="1200" baseline="0" dirty="0" smtClean="0">
                          <a:solidFill>
                            <a:schemeClr val="dk1"/>
                          </a:solidFill>
                          <a:latin typeface="+mn-lt"/>
                          <a:ea typeface="+mn-ea"/>
                          <a:cs typeface="+mn-cs"/>
                        </a:rPr>
                        <a:t>Amtsgericht Schöneberg </a:t>
                      </a:r>
                      <a:r>
                        <a:rPr lang="de-DE" sz="1800" b="0" i="0" u="none" strike="noStrike" kern="1200" baseline="0" dirty="0" smtClean="0">
                          <a:solidFill>
                            <a:schemeClr val="dk1"/>
                          </a:solidFill>
                          <a:latin typeface="+mn-lt"/>
                          <a:ea typeface="+mn-ea"/>
                          <a:cs typeface="+mn-cs"/>
                        </a:rPr>
                        <a:t>	</a:t>
                      </a:r>
                    </a:p>
                  </a:txBody>
                  <a:tcPr/>
                </a:tc>
                <a:tc>
                  <a:txBody>
                    <a:bodyPr/>
                    <a:lstStyle/>
                    <a:p>
                      <a:pPr marL="0" indent="0">
                        <a:buFontTx/>
                        <a:buNone/>
                      </a:pPr>
                      <a:r>
                        <a:rPr lang="de-DE" sz="1400" b="0" i="0" u="none" strike="noStrike" kern="1200" baseline="0" dirty="0" smtClean="0">
                          <a:solidFill>
                            <a:schemeClr val="dk1"/>
                          </a:solidFill>
                          <a:latin typeface="+mn-lt"/>
                          <a:ea typeface="+mn-ea"/>
                          <a:cs typeface="+mn-cs"/>
                        </a:rPr>
                        <a:t>- Hauptkartei für Testamente, alle Berliner Testamente von </a:t>
                      </a:r>
                    </a:p>
                    <a:p>
                      <a:pPr marL="0" indent="0">
                        <a:buFontTx/>
                        <a:buNone/>
                      </a:pPr>
                      <a:r>
                        <a:rPr lang="de-DE" sz="1400" b="0" i="0" u="none" strike="noStrike" kern="1200" baseline="0" dirty="0" smtClean="0">
                          <a:solidFill>
                            <a:schemeClr val="dk1"/>
                          </a:solidFill>
                          <a:latin typeface="+mn-lt"/>
                          <a:ea typeface="+mn-ea"/>
                          <a:cs typeface="+mn-cs"/>
                        </a:rPr>
                        <a:t>      Eheleuten </a:t>
                      </a:r>
                    </a:p>
                    <a:p>
                      <a:pPr marL="0" indent="0">
                        <a:buFontTx/>
                        <a:buNone/>
                      </a:pPr>
                      <a:r>
                        <a:rPr lang="de-DE" sz="1400" b="0" i="0" u="none" strike="noStrike" kern="1200" baseline="0" dirty="0" smtClean="0">
                          <a:solidFill>
                            <a:schemeClr val="dk1"/>
                          </a:solidFill>
                          <a:latin typeface="+mn-lt"/>
                          <a:ea typeface="+mn-ea"/>
                          <a:cs typeface="+mn-cs"/>
                        </a:rPr>
                        <a:t>- Familien-, Betreuungs-, und Nachlasssachen (bei fehlendem </a:t>
                      </a:r>
                    </a:p>
                    <a:p>
                      <a:pPr marL="0" indent="0">
                        <a:buFontTx/>
                        <a:buNone/>
                      </a:pPr>
                      <a:r>
                        <a:rPr lang="de-DE" sz="1400" b="0" i="0" u="none" strike="noStrike" kern="1200" baseline="0" dirty="0" smtClean="0">
                          <a:solidFill>
                            <a:schemeClr val="dk1"/>
                          </a:solidFill>
                          <a:latin typeface="+mn-lt"/>
                          <a:ea typeface="+mn-ea"/>
                          <a:cs typeface="+mn-cs"/>
                        </a:rPr>
                        <a:t>      festen Wohnsitz in Deutschland, zuständig deutschlandweit) </a:t>
                      </a:r>
                    </a:p>
                    <a:p>
                      <a:r>
                        <a:rPr lang="de-DE" sz="1400" b="0" i="0" u="none" strike="noStrike" kern="1200" baseline="0" dirty="0" smtClean="0">
                          <a:solidFill>
                            <a:schemeClr val="dk1"/>
                          </a:solidFill>
                          <a:latin typeface="+mn-lt"/>
                          <a:ea typeface="+mn-ea"/>
                          <a:cs typeface="+mn-cs"/>
                        </a:rPr>
                        <a:t>- Zuständigkeit nach dem </a:t>
                      </a:r>
                      <a:r>
                        <a:rPr lang="de-DE" sz="1400" b="0" i="0" u="none" strike="noStrike" kern="1200" baseline="0" dirty="0" err="1" smtClean="0">
                          <a:solidFill>
                            <a:schemeClr val="dk1"/>
                          </a:solidFill>
                          <a:latin typeface="+mn-lt"/>
                          <a:ea typeface="+mn-ea"/>
                          <a:cs typeface="+mn-cs"/>
                        </a:rPr>
                        <a:t>Transsexuellengesetz</a:t>
                      </a:r>
                      <a:r>
                        <a:rPr lang="de-DE" sz="1400" b="0" i="0" u="none" strike="noStrike" kern="1200" baseline="0" dirty="0" smtClean="0">
                          <a:solidFill>
                            <a:schemeClr val="dk1"/>
                          </a:solidFill>
                          <a:latin typeface="+mn-lt"/>
                          <a:ea typeface="+mn-ea"/>
                          <a:cs typeface="+mn-cs"/>
                        </a:rPr>
                        <a:t> </a:t>
                      </a:r>
                    </a:p>
                    <a:p>
                      <a:r>
                        <a:rPr lang="de-DE" sz="1400" b="0" i="0" u="none" strike="noStrike" kern="1200" baseline="0" dirty="0" smtClean="0">
                          <a:solidFill>
                            <a:schemeClr val="dk1"/>
                          </a:solidFill>
                          <a:latin typeface="+mn-lt"/>
                          <a:ea typeface="+mn-ea"/>
                          <a:cs typeface="+mn-cs"/>
                        </a:rPr>
                        <a:t>- Erbausschlagungen von Wohnsitzen außerhalb Deutschlands </a:t>
                      </a:r>
                    </a:p>
                    <a:p>
                      <a:r>
                        <a:rPr lang="de-DE" sz="1400" b="0" i="0" u="none" strike="noStrike" kern="1200" baseline="0" dirty="0" smtClean="0">
                          <a:solidFill>
                            <a:schemeClr val="dk1"/>
                          </a:solidFill>
                          <a:latin typeface="+mn-lt"/>
                          <a:ea typeface="+mn-ea"/>
                          <a:cs typeface="+mn-cs"/>
                        </a:rPr>
                        <a:t>- Notaraktenarchiv </a:t>
                      </a:r>
                    </a:p>
                    <a:p>
                      <a:r>
                        <a:rPr lang="de-DE" sz="1400" b="0" i="0" u="none" strike="noStrike" kern="1200" baseline="0" dirty="0" smtClean="0">
                          <a:solidFill>
                            <a:schemeClr val="dk1"/>
                          </a:solidFill>
                          <a:latin typeface="+mn-lt"/>
                          <a:ea typeface="+mn-ea"/>
                          <a:cs typeface="+mn-cs"/>
                        </a:rPr>
                        <a:t>- Verschollenen Kartei (deutschlandweit) </a:t>
                      </a:r>
                    </a:p>
                    <a:p>
                      <a:r>
                        <a:rPr lang="de-DE" sz="1400" b="0" i="0" u="none" strike="noStrike" kern="1200" baseline="0" dirty="0" smtClean="0">
                          <a:solidFill>
                            <a:schemeClr val="dk1"/>
                          </a:solidFill>
                          <a:latin typeface="+mn-lt"/>
                          <a:ea typeface="+mn-ea"/>
                          <a:cs typeface="+mn-cs"/>
                        </a:rPr>
                        <a:t>- Familiengericht </a:t>
                      </a:r>
                    </a:p>
                    <a:p>
                      <a:r>
                        <a:rPr lang="de-DE" sz="1400" b="0" i="0" u="none" strike="noStrike" kern="1200" baseline="0" dirty="0" smtClean="0">
                          <a:solidFill>
                            <a:schemeClr val="dk1"/>
                          </a:solidFill>
                          <a:latin typeface="+mn-lt"/>
                          <a:ea typeface="+mn-ea"/>
                          <a:cs typeface="+mn-cs"/>
                        </a:rPr>
                        <a:t>- Vollstreckbarerklärungen ausländischer Schuldtitel </a:t>
                      </a:r>
                    </a:p>
                    <a:p>
                      <a:r>
                        <a:rPr lang="de-DE" sz="1400" b="0" i="0" u="none" strike="noStrike" kern="1200" baseline="0" dirty="0" smtClean="0">
                          <a:solidFill>
                            <a:schemeClr val="dk1"/>
                          </a:solidFill>
                          <a:latin typeface="+mn-lt"/>
                          <a:ea typeface="+mn-ea"/>
                          <a:cs typeface="+mn-cs"/>
                        </a:rPr>
                        <a:t>- Landwirtschaftssachen 	</a:t>
                      </a:r>
                    </a:p>
                    <a:p>
                      <a:endParaRPr lang="de-DE" dirty="0"/>
                    </a:p>
                  </a:txBody>
                  <a:tcPr/>
                </a:tc>
                <a:tc>
                  <a:txBody>
                    <a:bodyPr/>
                    <a:lstStyle/>
                    <a:p>
                      <a:r>
                        <a:rPr lang="de-DE" sz="1800" b="0" i="0" u="none" strike="noStrike" kern="1200" baseline="0" dirty="0" err="1" smtClean="0">
                          <a:solidFill>
                            <a:schemeClr val="dk1"/>
                          </a:solidFill>
                          <a:latin typeface="+mn-lt"/>
                          <a:ea typeface="+mn-ea"/>
                          <a:cs typeface="+mn-cs"/>
                        </a:rPr>
                        <a:t>Grunewaldstraße</a:t>
                      </a:r>
                      <a:r>
                        <a:rPr lang="de-DE" sz="1800" b="0" i="0" u="none" strike="noStrike" kern="1200" baseline="0" dirty="0" smtClean="0">
                          <a:solidFill>
                            <a:schemeClr val="dk1"/>
                          </a:solidFill>
                          <a:latin typeface="+mn-lt"/>
                          <a:ea typeface="+mn-ea"/>
                          <a:cs typeface="+mn-cs"/>
                        </a:rPr>
                        <a:t> 66/67 </a:t>
                      </a:r>
                    </a:p>
                    <a:p>
                      <a:r>
                        <a:rPr lang="de-DE" sz="1800" b="0" i="0" u="none" strike="noStrike" kern="1200" baseline="0" dirty="0" smtClean="0">
                          <a:solidFill>
                            <a:schemeClr val="dk1"/>
                          </a:solidFill>
                          <a:latin typeface="+mn-lt"/>
                          <a:ea typeface="+mn-ea"/>
                          <a:cs typeface="+mn-cs"/>
                        </a:rPr>
                        <a:t>10823 Berlin 	</a:t>
                      </a:r>
                    </a:p>
                  </a:txBody>
                  <a:tcPr/>
                </a:tc>
                <a:tc>
                  <a:txBody>
                    <a:bodyPr/>
                    <a:lstStyle/>
                    <a:p>
                      <a:r>
                        <a:rPr lang="de-DE" sz="1800" b="0" i="0" u="sng" strike="noStrike" kern="1200" baseline="0" dirty="0" smtClean="0">
                          <a:solidFill>
                            <a:schemeClr val="dk1"/>
                          </a:solidFill>
                          <a:latin typeface="+mn-lt"/>
                          <a:ea typeface="+mn-ea"/>
                          <a:cs typeface="+mn-cs"/>
                        </a:rPr>
                        <a:t>Zweigstelle:</a:t>
                      </a:r>
                      <a:r>
                        <a:rPr lang="de-DE" sz="1800" b="0" i="0" u="none" strike="noStrike" kern="1200" baseline="0" dirty="0" smtClean="0">
                          <a:solidFill>
                            <a:schemeClr val="dk1"/>
                          </a:solidFill>
                          <a:latin typeface="+mn-lt"/>
                          <a:ea typeface="+mn-ea"/>
                          <a:cs typeface="+mn-cs"/>
                        </a:rPr>
                        <a:t> </a:t>
                      </a:r>
                    </a:p>
                    <a:p>
                      <a:r>
                        <a:rPr lang="de-DE" sz="1800" b="0" i="0" u="none" strike="noStrike" kern="1200" baseline="0" dirty="0" smtClean="0">
                          <a:solidFill>
                            <a:schemeClr val="dk1"/>
                          </a:solidFill>
                          <a:latin typeface="+mn-lt"/>
                          <a:ea typeface="+mn-ea"/>
                          <a:cs typeface="+mn-cs"/>
                        </a:rPr>
                        <a:t>Ringstraße 9 </a:t>
                      </a:r>
                    </a:p>
                    <a:p>
                      <a:r>
                        <a:rPr lang="de-DE" sz="1800" b="0" i="0" u="none" strike="noStrike" kern="1200" baseline="0" dirty="0" smtClean="0">
                          <a:solidFill>
                            <a:schemeClr val="dk1"/>
                          </a:solidFill>
                          <a:latin typeface="+mn-lt"/>
                          <a:ea typeface="+mn-ea"/>
                          <a:cs typeface="+mn-cs"/>
                        </a:rPr>
                        <a:t>12203 Berlin 	</a:t>
                      </a:r>
                    </a:p>
                    <a:p>
                      <a:endParaRPr lang="de-DE" dirty="0"/>
                    </a:p>
                  </a:txBody>
                  <a:tcPr/>
                </a:tc>
                <a:extLst>
                  <a:ext uri="{0D108BD9-81ED-4DB2-BD59-A6C34878D82A}">
                    <a16:rowId xmlns:a16="http://schemas.microsoft.com/office/drawing/2014/main" val="487823783"/>
                  </a:ext>
                </a:extLst>
              </a:tr>
            </a:tbl>
          </a:graphicData>
        </a:graphic>
      </p:graphicFrame>
      <p:sp>
        <p:nvSpPr>
          <p:cNvPr id="7" name="Gefaltete Ecke 6"/>
          <p:cNvSpPr/>
          <p:nvPr/>
        </p:nvSpPr>
        <p:spPr>
          <a:xfrm rot="273787">
            <a:off x="9231382" y="2317113"/>
            <a:ext cx="1525998" cy="1478948"/>
          </a:xfrm>
          <a:prstGeom prst="foldedCorner">
            <a:avLst/>
          </a:prstGeom>
          <a:solidFill>
            <a:schemeClr val="accent6">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r>
              <a:rPr lang="de-DE" sz="20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Familien-sachen</a:t>
            </a:r>
          </a:p>
          <a:p>
            <a:pPr algn="ctr"/>
            <a:r>
              <a:rPr lang="de-DE" sz="16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Mitte, Tiergarten, Wedding</a:t>
            </a:r>
            <a:endParaRPr lang="de-DE" sz="1600" b="1" dirty="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
        <p:nvSpPr>
          <p:cNvPr id="8" name="Gefaltete Ecke 7"/>
          <p:cNvSpPr/>
          <p:nvPr/>
        </p:nvSpPr>
        <p:spPr>
          <a:xfrm rot="21337871">
            <a:off x="8615819" y="4510072"/>
            <a:ext cx="1525998" cy="1478948"/>
          </a:xfrm>
          <a:prstGeom prst="foldedCorner">
            <a:avLst/>
          </a:prstGeom>
          <a:solidFill>
            <a:schemeClr val="accent6">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r>
              <a:rPr lang="de-DE" sz="20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Familien-sachen</a:t>
            </a:r>
          </a:p>
          <a:p>
            <a:pPr algn="ctr"/>
            <a:endParaRPr lang="de-DE" sz="1600" b="1" dirty="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28736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1274</Words>
  <Application>Microsoft Office PowerPoint</Application>
  <PresentationFormat>Breitbild</PresentationFormat>
  <Paragraphs>328</Paragraphs>
  <Slides>17</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17</vt:i4>
      </vt:variant>
    </vt:vector>
  </HeadingPairs>
  <TitlesOfParts>
    <vt:vector size="22" baseType="lpstr">
      <vt:lpstr>Arial</vt:lpstr>
      <vt:lpstr>Calibri</vt:lpstr>
      <vt:lpstr>Calibri Light</vt:lpstr>
      <vt:lpstr>MV Boli</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ITDZ-Berlin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Carus, Natascha</dc:creator>
  <cp:lastModifiedBy>Carus, Natascha</cp:lastModifiedBy>
  <cp:revision>26</cp:revision>
  <dcterms:created xsi:type="dcterms:W3CDTF">2023-07-28T09:09:15Z</dcterms:created>
  <dcterms:modified xsi:type="dcterms:W3CDTF">2024-09-19T12:10:55Z</dcterms:modified>
</cp:coreProperties>
</file>