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90" y="23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3C8F8-BE41-457B-9F3F-448527FCF8E4}" type="datetimeFigureOut">
              <a:rPr lang="de-DE" smtClean="0"/>
              <a:t>12.12.2023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E43C-7A05-42D1-9074-AE7AC95940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01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3C8F8-BE41-457B-9F3F-448527FCF8E4}" type="datetimeFigureOut">
              <a:rPr lang="de-DE" smtClean="0"/>
              <a:t>12.12.2023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E43C-7A05-42D1-9074-AE7AC95940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5286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3C8F8-BE41-457B-9F3F-448527FCF8E4}" type="datetimeFigureOut">
              <a:rPr lang="de-DE" smtClean="0"/>
              <a:t>12.12.2023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E43C-7A05-42D1-9074-AE7AC95940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614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3C8F8-BE41-457B-9F3F-448527FCF8E4}" type="datetimeFigureOut">
              <a:rPr lang="de-DE" smtClean="0"/>
              <a:t>12.12.2023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E43C-7A05-42D1-9074-AE7AC95940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486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3C8F8-BE41-457B-9F3F-448527FCF8E4}" type="datetimeFigureOut">
              <a:rPr lang="de-DE" smtClean="0"/>
              <a:t>12.12.2023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E43C-7A05-42D1-9074-AE7AC95940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232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3C8F8-BE41-457B-9F3F-448527FCF8E4}" type="datetimeFigureOut">
              <a:rPr lang="de-DE" smtClean="0"/>
              <a:t>12.12.2023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E43C-7A05-42D1-9074-AE7AC95940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137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3C8F8-BE41-457B-9F3F-448527FCF8E4}" type="datetimeFigureOut">
              <a:rPr lang="de-DE" smtClean="0"/>
              <a:t>12.12.2023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E43C-7A05-42D1-9074-AE7AC95940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486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3C8F8-BE41-457B-9F3F-448527FCF8E4}" type="datetimeFigureOut">
              <a:rPr lang="de-DE" smtClean="0"/>
              <a:t>12.12.2023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E43C-7A05-42D1-9074-AE7AC95940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1963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3C8F8-BE41-457B-9F3F-448527FCF8E4}" type="datetimeFigureOut">
              <a:rPr lang="de-DE" smtClean="0"/>
              <a:t>12.12.2023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E43C-7A05-42D1-9074-AE7AC95940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5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3C8F8-BE41-457B-9F3F-448527FCF8E4}" type="datetimeFigureOut">
              <a:rPr lang="de-DE" smtClean="0"/>
              <a:t>12.12.2023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E43C-7A05-42D1-9074-AE7AC95940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999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3C8F8-BE41-457B-9F3F-448527FCF8E4}" type="datetimeFigureOut">
              <a:rPr lang="de-DE" smtClean="0"/>
              <a:t>12.12.2023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E43C-7A05-42D1-9074-AE7AC95940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350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3C8F8-BE41-457B-9F3F-448527FCF8E4}" type="datetimeFigureOut">
              <a:rPr lang="de-DE" smtClean="0"/>
              <a:t>12.12.2023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3E43C-7A05-42D1-9074-AE7AC95940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56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6" y="2032955"/>
          <a:ext cx="9728616" cy="4060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236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Klage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9728616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Der Kläger A, vertreten durch Rechtsanwalt R., reicht eine Klage gegen den Beklagten B mit einem Zahlungsantrag in Höhe von </a:t>
            </a:r>
            <a:r>
              <a:rPr lang="de-DE" sz="2000" b="1" dirty="0" smtClean="0">
                <a:solidFill>
                  <a:schemeClr val="tx1"/>
                </a:solidFill>
              </a:rPr>
              <a:t>9.050,00 </a:t>
            </a:r>
            <a:r>
              <a:rPr lang="de-DE" sz="2000" b="1" dirty="0">
                <a:solidFill>
                  <a:schemeClr val="tx1"/>
                </a:solidFill>
              </a:rPr>
              <a:t>EUR beim Landgericht ein.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001z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053096" y="5153283"/>
            <a:ext cx="1236183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c)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Wie?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Warum?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16620">
            <a:off x="4546156" y="5202137"/>
            <a:ext cx="1236183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b)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Kosten-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schuldner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3092656" y="5250358"/>
            <a:ext cx="1336820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a)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Fälligkeit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1468111" y="5250359"/>
            <a:ext cx="1362096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ußerdem: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9327842" y="2286069"/>
            <a:ext cx="2472460" cy="2285866"/>
          </a:xfrm>
          <a:prstGeom prst="foldedCorner">
            <a:avLst/>
          </a:prstGeom>
          <a:solidFill>
            <a:srgbClr val="FF7C8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Kostenansatz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97253" y="1233895"/>
            <a:ext cx="888211" cy="84673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1)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09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6" y="2032955"/>
          <a:ext cx="9728616" cy="4060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236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Klage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9728616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Der Kläger A, vertreten durch Rechtsanwalt R., reicht eine Klage gegen den Beklagten B mit einem Zahlungsantrag in Höhe von </a:t>
            </a:r>
            <a:r>
              <a:rPr lang="de-DE" sz="2000" b="1" dirty="0" smtClean="0">
                <a:solidFill>
                  <a:schemeClr val="tx1"/>
                </a:solidFill>
              </a:rPr>
              <a:t>84.347,00 </a:t>
            </a:r>
            <a:r>
              <a:rPr lang="de-DE" sz="2000" b="1" dirty="0">
                <a:solidFill>
                  <a:schemeClr val="tx1"/>
                </a:solidFill>
              </a:rPr>
              <a:t>EUR beim Landgericht ein.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001z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053096" y="5153283"/>
            <a:ext cx="1236183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c)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Wie?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Warum?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16620">
            <a:off x="4546156" y="5202137"/>
            <a:ext cx="1236183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b)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Kosten-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schuldner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3092656" y="5250358"/>
            <a:ext cx="1336820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a)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Fälligkeit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1468111" y="5250359"/>
            <a:ext cx="1362096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ußerdem: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547365" y="2466295"/>
            <a:ext cx="2472460" cy="2285866"/>
          </a:xfrm>
          <a:prstGeom prst="foldedCorner">
            <a:avLst/>
          </a:prstGeom>
          <a:solidFill>
            <a:srgbClr val="FF7C8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Kostenansatz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97253" y="1233895"/>
            <a:ext cx="888211" cy="84673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4)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1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6" y="2032955"/>
          <a:ext cx="9728616" cy="4149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16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Klage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9728616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Der Kläger A, vertreten durch Rechtsanwalt R., reicht eine Klage gegen den Beklagten B mit einem Zahlungsantrag in Höhe von </a:t>
            </a:r>
            <a:r>
              <a:rPr lang="de-DE" sz="2000" b="1" dirty="0" smtClean="0">
                <a:solidFill>
                  <a:schemeClr val="tx1"/>
                </a:solidFill>
              </a:rPr>
              <a:t>84.347,00 </a:t>
            </a:r>
            <a:r>
              <a:rPr lang="de-DE" sz="2000" b="1" dirty="0">
                <a:solidFill>
                  <a:schemeClr val="tx1"/>
                </a:solidFill>
              </a:rPr>
              <a:t>EUR beim Landgericht ein.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9036" y="3539753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1210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54553" y="3510879"/>
            <a:ext cx="2251062" cy="3916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4941757" y="35241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84.347,00</a:t>
            </a:r>
            <a:endParaRPr lang="de-DE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30583" y="3432940"/>
            <a:ext cx="1026826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2991,00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197081" y="345838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sz="16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sz="16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(2991,00 </a:t>
            </a:r>
            <a:r>
              <a:rPr lang="de-DE" sz="16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6618157" y="4113604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2991,00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6788005" y="4860613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0,00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6618157" y="5607621"/>
            <a:ext cx="1139252" cy="4195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2991,00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97253" y="1233895"/>
            <a:ext cx="888211" cy="84673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4)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04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142507" y="1395386"/>
            <a:ext cx="8165797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Klage</a:t>
            </a:r>
            <a:endParaRPr lang="de-DE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1359453">
            <a:off x="680681" y="436960"/>
            <a:ext cx="1534511" cy="155009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eitere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168084" y="2647271"/>
            <a:ext cx="11161905" cy="1121717"/>
            <a:chOff x="168084" y="2647271"/>
            <a:chExt cx="11161905" cy="1121717"/>
          </a:xfrm>
        </p:grpSpPr>
        <p:sp>
          <p:nvSpPr>
            <p:cNvPr id="3" name="Abgerundetes Rechteck 2"/>
            <p:cNvSpPr/>
            <p:nvPr/>
          </p:nvSpPr>
          <p:spPr>
            <a:xfrm>
              <a:off x="871538" y="2647271"/>
              <a:ext cx="10458451" cy="112171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Fälligkeit tritt gem. § 6 Abs. 1 S. 1 Nr. 1 GKG mit Eingang der Klage ein.</a:t>
              </a:r>
              <a:endPara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168084" y="2673840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a.</a:t>
              </a:r>
              <a:endParaRPr lang="de-DE" sz="3200" b="1" dirty="0"/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168084" y="4741372"/>
            <a:ext cx="11161905" cy="1502266"/>
            <a:chOff x="168084" y="4741372"/>
            <a:chExt cx="11161905" cy="1502266"/>
          </a:xfrm>
        </p:grpSpPr>
        <p:sp>
          <p:nvSpPr>
            <p:cNvPr id="8" name="Abgerundetes Rechteck 7"/>
            <p:cNvSpPr/>
            <p:nvPr/>
          </p:nvSpPr>
          <p:spPr>
            <a:xfrm>
              <a:off x="871539" y="4741372"/>
              <a:ext cx="10458450" cy="150226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36638" indent="0">
                <a:buNone/>
              </a:pP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Gem. § 12 Abs. 1 S. 1 GKG ist mit Kostennachricht Muster Kost40 gem.</a:t>
              </a:r>
            </a:p>
            <a:p>
              <a:pPr marL="1036638" indent="0">
                <a:buNone/>
              </a:pP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§ 26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KostVfg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eine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Vorrauszahlung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i.H.v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2991,00 EUR zu fordern. Sie wird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gem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§§ 4 Abs. 2, 15 Abs. 1 und 26 Abs. 1 + 6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KostVfg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über den </a:t>
              </a:r>
              <a:r>
                <a:rPr lang="de-DE" sz="24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Prozessbevollmächtigten des Klägers 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erfordert.</a:t>
              </a:r>
              <a:endPara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168084" y="4951112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/>
                <a:t>c</a:t>
              </a:r>
              <a:r>
                <a:rPr lang="de-DE" sz="3200" b="1" dirty="0" smtClean="0"/>
                <a:t>.</a:t>
              </a:r>
              <a:endParaRPr lang="de-DE" sz="3200" b="1" dirty="0"/>
            </a:p>
          </p:txBody>
        </p:sp>
      </p:grpSp>
      <p:sp>
        <p:nvSpPr>
          <p:cNvPr id="13" name="Gefaltete Ecke 12"/>
          <p:cNvSpPr/>
          <p:nvPr/>
        </p:nvSpPr>
        <p:spPr>
          <a:xfrm rot="641639">
            <a:off x="404058" y="1673059"/>
            <a:ext cx="888211" cy="84673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4)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168084" y="3797980"/>
            <a:ext cx="11161905" cy="928896"/>
            <a:chOff x="212689" y="3797980"/>
            <a:chExt cx="11161905" cy="928896"/>
          </a:xfrm>
        </p:grpSpPr>
        <p:sp>
          <p:nvSpPr>
            <p:cNvPr id="15" name="Abgerundetes Rechteck 14"/>
            <p:cNvSpPr/>
            <p:nvPr/>
          </p:nvSpPr>
          <p:spPr>
            <a:xfrm>
              <a:off x="916143" y="3797980"/>
              <a:ext cx="10458451" cy="9144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Kostenschuldner ist der Kläger gem. § 22 Abs. 1 S. 1 GKG</a:t>
              </a:r>
              <a:endPara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212689" y="3812476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b.</a:t>
              </a:r>
              <a:endParaRPr lang="de-DE" sz="3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6222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6" y="2032955"/>
          <a:ext cx="9728616" cy="4149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16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Klage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9728616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Der Kläger A, vertreten durch Rechtsanwalt R., reicht eine Klage gegen den Beklagten B mit einem Zahlungsantrag in Höhe von </a:t>
            </a:r>
            <a:r>
              <a:rPr lang="de-DE" sz="2000" b="1" dirty="0" smtClean="0">
                <a:solidFill>
                  <a:schemeClr val="tx1"/>
                </a:solidFill>
              </a:rPr>
              <a:t>9.050,00 </a:t>
            </a:r>
            <a:r>
              <a:rPr lang="de-DE" sz="2000" b="1" dirty="0">
                <a:solidFill>
                  <a:schemeClr val="tx1"/>
                </a:solidFill>
              </a:rPr>
              <a:t>EUR beim Landgericht ein.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9036" y="3539753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1210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54553" y="3510879"/>
            <a:ext cx="2251062" cy="3916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9.050,00</a:t>
            </a:r>
            <a:endParaRPr lang="de-DE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30583" y="3432940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798,00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197081" y="345838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(798,00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6618157" y="4113604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798,00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6788005" y="4860613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0,00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6618157" y="5607621"/>
            <a:ext cx="1139252" cy="4195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798,00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97253" y="1233895"/>
            <a:ext cx="888211" cy="84673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1)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09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142507" y="1395386"/>
            <a:ext cx="8165797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Klage</a:t>
            </a:r>
            <a:endParaRPr lang="de-DE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1359453">
            <a:off x="680681" y="436960"/>
            <a:ext cx="1534511" cy="155009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eitere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168084" y="2647271"/>
            <a:ext cx="11161905" cy="1121717"/>
            <a:chOff x="168084" y="2647271"/>
            <a:chExt cx="11161905" cy="1121717"/>
          </a:xfrm>
        </p:grpSpPr>
        <p:sp>
          <p:nvSpPr>
            <p:cNvPr id="3" name="Abgerundetes Rechteck 2"/>
            <p:cNvSpPr/>
            <p:nvPr/>
          </p:nvSpPr>
          <p:spPr>
            <a:xfrm>
              <a:off x="871538" y="2647271"/>
              <a:ext cx="10458451" cy="112171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Fälligkeit tritt gem. § 6 Abs. 1 S. 1 Nr. 1 GKG mit Eingang der Klage ein.</a:t>
              </a:r>
              <a:endPara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168084" y="2673840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a.</a:t>
              </a:r>
              <a:endParaRPr lang="de-DE" sz="3200" b="1" dirty="0"/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168084" y="4741372"/>
            <a:ext cx="11161905" cy="1502266"/>
            <a:chOff x="168084" y="4741372"/>
            <a:chExt cx="11161905" cy="1502266"/>
          </a:xfrm>
        </p:grpSpPr>
        <p:sp>
          <p:nvSpPr>
            <p:cNvPr id="8" name="Abgerundetes Rechteck 7"/>
            <p:cNvSpPr/>
            <p:nvPr/>
          </p:nvSpPr>
          <p:spPr>
            <a:xfrm>
              <a:off x="871539" y="4741372"/>
              <a:ext cx="10458450" cy="150226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36638" indent="0">
                <a:buNone/>
              </a:pP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Gem. § 12 Abs. 1 S. 1 GKG ist mit Kostennachricht Muster Kost40 gem.</a:t>
              </a:r>
            </a:p>
            <a:p>
              <a:pPr marL="1036638" indent="0">
                <a:buNone/>
              </a:pP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§ 26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KostVfg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eine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Vorrauszahlung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i.H.v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798,00 EUR zu fordern. Sie wird 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gem. §§ 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 Abs. 2, 15 Abs. 1 und 26 Abs. 1 + 6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KostVfg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über den Prozessbevollmächtigten des Klägers erfordert.</a:t>
              </a:r>
              <a:endPara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168084" y="4951112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/>
                <a:t>c</a:t>
              </a:r>
              <a:r>
                <a:rPr lang="de-DE" sz="3200" b="1" dirty="0" smtClean="0"/>
                <a:t>.</a:t>
              </a:r>
              <a:endParaRPr lang="de-DE" sz="3200" b="1" dirty="0"/>
            </a:p>
          </p:txBody>
        </p:sp>
      </p:grpSp>
      <p:sp>
        <p:nvSpPr>
          <p:cNvPr id="13" name="Gefaltete Ecke 12"/>
          <p:cNvSpPr/>
          <p:nvPr/>
        </p:nvSpPr>
        <p:spPr>
          <a:xfrm rot="641639">
            <a:off x="404058" y="1673059"/>
            <a:ext cx="888211" cy="84673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1)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168084" y="3797980"/>
            <a:ext cx="11161905" cy="928896"/>
            <a:chOff x="212689" y="3797980"/>
            <a:chExt cx="11161905" cy="928896"/>
          </a:xfrm>
        </p:grpSpPr>
        <p:sp>
          <p:nvSpPr>
            <p:cNvPr id="15" name="Abgerundetes Rechteck 14"/>
            <p:cNvSpPr/>
            <p:nvPr/>
          </p:nvSpPr>
          <p:spPr>
            <a:xfrm>
              <a:off x="916143" y="3797980"/>
              <a:ext cx="10458451" cy="9144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Kostenschuldner ist der Kläger gem. § 22 Abs. 1 S. 1 GKG</a:t>
              </a:r>
              <a:endPara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212689" y="3812476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b.</a:t>
              </a:r>
              <a:endParaRPr lang="de-DE" sz="3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67443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6" y="2032955"/>
          <a:ext cx="9728616" cy="4060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236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Klage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9728616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Der Kläger </a:t>
            </a:r>
            <a:r>
              <a:rPr lang="de-DE" sz="2000" b="1" dirty="0" smtClean="0">
                <a:solidFill>
                  <a:schemeClr val="tx1"/>
                </a:solidFill>
              </a:rPr>
              <a:t>A. </a:t>
            </a:r>
            <a:r>
              <a:rPr lang="de-DE" sz="2000" b="1" dirty="0">
                <a:solidFill>
                  <a:schemeClr val="tx1"/>
                </a:solidFill>
              </a:rPr>
              <a:t>reicht eine Klage gegen den Beklagten B mit einem Zahlungsantrag in Höhe von </a:t>
            </a:r>
            <a:r>
              <a:rPr lang="de-DE" sz="2000" b="1" dirty="0" smtClean="0">
                <a:solidFill>
                  <a:schemeClr val="tx1"/>
                </a:solidFill>
              </a:rPr>
              <a:t>3.750,00 </a:t>
            </a:r>
            <a:r>
              <a:rPr lang="de-DE" sz="2000" b="1" dirty="0">
                <a:solidFill>
                  <a:schemeClr val="tx1"/>
                </a:solidFill>
              </a:rPr>
              <a:t>EUR beim </a:t>
            </a:r>
            <a:r>
              <a:rPr lang="de-DE" sz="2000" b="1" dirty="0" smtClean="0">
                <a:solidFill>
                  <a:schemeClr val="tx1"/>
                </a:solidFill>
              </a:rPr>
              <a:t>Amtsgericht </a:t>
            </a:r>
            <a:r>
              <a:rPr lang="de-DE" sz="2000" b="1" dirty="0">
                <a:solidFill>
                  <a:schemeClr val="tx1"/>
                </a:solidFill>
              </a:rPr>
              <a:t>ein.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001z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053096" y="5153283"/>
            <a:ext cx="1236183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c)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Wie?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Warum?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16620">
            <a:off x="4546156" y="5202137"/>
            <a:ext cx="1236183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b)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Kosten-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schuldner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3092656" y="5250358"/>
            <a:ext cx="1336820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a)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Fälligkeit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1468111" y="5250359"/>
            <a:ext cx="1362096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ußerdem: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262566" y="2326388"/>
            <a:ext cx="2472460" cy="2285866"/>
          </a:xfrm>
          <a:prstGeom prst="foldedCorner">
            <a:avLst/>
          </a:prstGeom>
          <a:solidFill>
            <a:srgbClr val="FF7C8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Kostenansatz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97253" y="1233895"/>
            <a:ext cx="888211" cy="84673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2)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12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6" y="2032955"/>
          <a:ext cx="9728616" cy="4149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16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Klage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9728616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Der Kläger A. reicht eine Klage gegen den Beklagten B mit einem Zahlungsantrag in Höhe von 3.750,00 EUR beim Amtsgericht ein.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9036" y="3539753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1210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54553" y="3510879"/>
            <a:ext cx="2251062" cy="3916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3.750,00</a:t>
            </a:r>
            <a:endParaRPr lang="de-DE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30583" y="3432940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420,00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197081" y="345838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(420,00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6618157" y="4113604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420,00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6788005" y="4860613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0,00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6618157" y="5607621"/>
            <a:ext cx="1139252" cy="4195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420,00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97253" y="1233895"/>
            <a:ext cx="888211" cy="84673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2)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83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142507" y="1395386"/>
            <a:ext cx="8165797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Klage</a:t>
            </a:r>
            <a:endParaRPr lang="de-DE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1359453">
            <a:off x="680681" y="436960"/>
            <a:ext cx="1534511" cy="155009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eitere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168084" y="2647271"/>
            <a:ext cx="11161905" cy="1121717"/>
            <a:chOff x="168084" y="2647271"/>
            <a:chExt cx="11161905" cy="1121717"/>
          </a:xfrm>
        </p:grpSpPr>
        <p:sp>
          <p:nvSpPr>
            <p:cNvPr id="3" name="Abgerundetes Rechteck 2"/>
            <p:cNvSpPr/>
            <p:nvPr/>
          </p:nvSpPr>
          <p:spPr>
            <a:xfrm>
              <a:off x="871538" y="2647271"/>
              <a:ext cx="10458451" cy="112171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Fälligkeit tritt gem. § 6 Abs. 1 S. 1 Nr. 1 GKG mit Eingang der Klage ein.</a:t>
              </a:r>
              <a:endPara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168084" y="2673840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a.</a:t>
              </a:r>
              <a:endParaRPr lang="de-DE" sz="3200" b="1" dirty="0"/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168084" y="4774701"/>
            <a:ext cx="11161905" cy="1502266"/>
            <a:chOff x="168084" y="4741372"/>
            <a:chExt cx="11161905" cy="1502266"/>
          </a:xfrm>
        </p:grpSpPr>
        <p:sp>
          <p:nvSpPr>
            <p:cNvPr id="8" name="Abgerundetes Rechteck 7"/>
            <p:cNvSpPr/>
            <p:nvPr/>
          </p:nvSpPr>
          <p:spPr>
            <a:xfrm>
              <a:off x="871539" y="4741372"/>
              <a:ext cx="10458450" cy="150226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36638" indent="0">
                <a:buNone/>
              </a:pP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Gem. § 12 Abs. 1 S. 1 GKG ist mit Kostennachricht Muster Kost40 gem.</a:t>
              </a:r>
            </a:p>
            <a:p>
              <a:pPr marL="1036638" indent="0">
                <a:buNone/>
              </a:pP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§ 26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KostVfg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eine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Vorrauszahlung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i.H.v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420,00 EUR zu fordern. Sie wird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gem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§§ 4 Abs. 2, 15 Abs. 1 und 26 Abs. 1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KostVfg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de-DE" sz="24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vom Kläger 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erfordert.</a:t>
              </a:r>
              <a:endPara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168084" y="4951112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/>
                <a:t>c</a:t>
              </a:r>
              <a:r>
                <a:rPr lang="de-DE" sz="3200" b="1" dirty="0" smtClean="0"/>
                <a:t>.</a:t>
              </a:r>
              <a:endParaRPr lang="de-DE" sz="3200" b="1" dirty="0"/>
            </a:p>
          </p:txBody>
        </p:sp>
      </p:grpSp>
      <p:sp>
        <p:nvSpPr>
          <p:cNvPr id="13" name="Gefaltete Ecke 12"/>
          <p:cNvSpPr/>
          <p:nvPr/>
        </p:nvSpPr>
        <p:spPr>
          <a:xfrm rot="20849882">
            <a:off x="404058" y="1673059"/>
            <a:ext cx="888211" cy="84673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)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168084" y="3797980"/>
            <a:ext cx="11161905" cy="928896"/>
            <a:chOff x="212689" y="3797980"/>
            <a:chExt cx="11161905" cy="928896"/>
          </a:xfrm>
        </p:grpSpPr>
        <p:sp>
          <p:nvSpPr>
            <p:cNvPr id="15" name="Abgerundetes Rechteck 14"/>
            <p:cNvSpPr/>
            <p:nvPr/>
          </p:nvSpPr>
          <p:spPr>
            <a:xfrm>
              <a:off x="916143" y="3797980"/>
              <a:ext cx="10458451" cy="9144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Kostenschuldner ist der Kläger gem. § 22 Abs. 1 S. 1 GKG</a:t>
              </a:r>
              <a:endPara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212689" y="3812476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b.</a:t>
              </a:r>
              <a:endParaRPr lang="de-DE" sz="3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8049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6" y="2032955"/>
          <a:ext cx="9728616" cy="4060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236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Klage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9728616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Der Kläger A. reicht eine Klage gegen den Beklagten B mit einem Zahlungsantrag in Höhe von 501,00 EUR beim Amtsgericht ein.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001z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053096" y="5153283"/>
            <a:ext cx="1236183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c)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Wie?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Warum?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16620">
            <a:off x="4546156" y="5202137"/>
            <a:ext cx="1236183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b)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Kosten-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schuldner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3092656" y="5250358"/>
            <a:ext cx="1336820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a)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Fälligkeit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1468111" y="5250359"/>
            <a:ext cx="1362096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ußerdem: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7560769" y="4107424"/>
            <a:ext cx="2472460" cy="2285866"/>
          </a:xfrm>
          <a:prstGeom prst="foldedCorner">
            <a:avLst/>
          </a:prstGeom>
          <a:solidFill>
            <a:srgbClr val="FF7C8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Kostenansatz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97253" y="1233895"/>
            <a:ext cx="888211" cy="84673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)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1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6" y="2032955"/>
          <a:ext cx="9728616" cy="4149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16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Klage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9728616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Der Kläger A. reicht eine Klage gegen den Beklagten B mit einem Zahlungsantrag in Höhe von 501,00 EUR beim Amtsgericht ein.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9036" y="3539753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1210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54553" y="3510879"/>
            <a:ext cx="2251062" cy="3916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501,00</a:t>
            </a:r>
            <a:endParaRPr lang="de-DE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30583" y="3432940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174,00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197081" y="345838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(174,00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6618157" y="4113604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174,00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6788005" y="4860613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0,00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6618157" y="5607621"/>
            <a:ext cx="1139252" cy="4195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174,00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97253" y="1233895"/>
            <a:ext cx="888211" cy="84673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)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07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142507" y="1395386"/>
            <a:ext cx="8165797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Klage</a:t>
            </a:r>
            <a:endParaRPr lang="de-DE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1359453">
            <a:off x="680681" y="436960"/>
            <a:ext cx="1534511" cy="155009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eitere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168084" y="2647271"/>
            <a:ext cx="11161905" cy="1121717"/>
            <a:chOff x="168084" y="2647271"/>
            <a:chExt cx="11161905" cy="1121717"/>
          </a:xfrm>
        </p:grpSpPr>
        <p:sp>
          <p:nvSpPr>
            <p:cNvPr id="3" name="Abgerundetes Rechteck 2"/>
            <p:cNvSpPr/>
            <p:nvPr/>
          </p:nvSpPr>
          <p:spPr>
            <a:xfrm>
              <a:off x="871538" y="2647271"/>
              <a:ext cx="10458451" cy="112171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Fälligkeit tritt gem. § 6 Abs. 1 S. 1 Nr. 1 GKG mit Eingang der Klage ein.</a:t>
              </a:r>
              <a:endPara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168084" y="2673840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a.</a:t>
              </a:r>
              <a:endParaRPr lang="de-DE" sz="3200" b="1" dirty="0"/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168084" y="4774701"/>
            <a:ext cx="11161905" cy="1502266"/>
            <a:chOff x="168084" y="4741372"/>
            <a:chExt cx="11161905" cy="1502266"/>
          </a:xfrm>
        </p:grpSpPr>
        <p:sp>
          <p:nvSpPr>
            <p:cNvPr id="8" name="Abgerundetes Rechteck 7"/>
            <p:cNvSpPr/>
            <p:nvPr/>
          </p:nvSpPr>
          <p:spPr>
            <a:xfrm>
              <a:off x="871539" y="4741372"/>
              <a:ext cx="10458450" cy="1502266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36638" indent="0">
                <a:buNone/>
              </a:pP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Gem. § 12 Abs. 1 S. 1 GKG ist mit Kostennachricht Muster Kost40 gem.</a:t>
              </a:r>
            </a:p>
            <a:p>
              <a:pPr marL="1036638" indent="0">
                <a:buNone/>
              </a:pP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§ 26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KostVfg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eine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Vorrauszahlung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i.H.v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174,00 EUR zu fordern. Sie wird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gem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§§ 4 Abs. 2, 15 Abs. 1 und 26 Abs. 1 </a:t>
              </a:r>
              <a:r>
                <a:rPr lang="de-DE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KostVfg</a:t>
              </a:r>
              <a:r>
                <a:rPr lang="de-DE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vom Kläger erfordert.</a:t>
              </a:r>
              <a:endPara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168084" y="4951112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/>
                <a:t>c</a:t>
              </a:r>
              <a:r>
                <a:rPr lang="de-DE" sz="3200" b="1" dirty="0" smtClean="0"/>
                <a:t>.</a:t>
              </a:r>
              <a:endParaRPr lang="de-DE" sz="3200" b="1" dirty="0"/>
            </a:p>
          </p:txBody>
        </p:sp>
      </p:grpSp>
      <p:sp>
        <p:nvSpPr>
          <p:cNvPr id="13" name="Gefaltete Ecke 12"/>
          <p:cNvSpPr/>
          <p:nvPr/>
        </p:nvSpPr>
        <p:spPr>
          <a:xfrm>
            <a:off x="404058" y="1673059"/>
            <a:ext cx="888211" cy="84673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3)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168084" y="3797980"/>
            <a:ext cx="11161905" cy="928896"/>
            <a:chOff x="212689" y="3797980"/>
            <a:chExt cx="11161905" cy="928896"/>
          </a:xfrm>
        </p:grpSpPr>
        <p:sp>
          <p:nvSpPr>
            <p:cNvPr id="15" name="Abgerundetes Rechteck 14"/>
            <p:cNvSpPr/>
            <p:nvPr/>
          </p:nvSpPr>
          <p:spPr>
            <a:xfrm>
              <a:off x="916143" y="3797980"/>
              <a:ext cx="10458451" cy="9144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Kostenschuldner ist der Kläger gem. § 22 Abs. 1 S. 1 GKG</a:t>
              </a:r>
              <a:endPara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212689" y="3812476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b.</a:t>
              </a:r>
              <a:endParaRPr lang="de-DE" sz="3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5745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1307</Words>
  <Application>Microsoft Office PowerPoint</Application>
  <PresentationFormat>Breitbild</PresentationFormat>
  <Paragraphs>444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10</cp:revision>
  <dcterms:created xsi:type="dcterms:W3CDTF">2023-05-25T09:51:02Z</dcterms:created>
  <dcterms:modified xsi:type="dcterms:W3CDTF">2023-12-12T11:54:04Z</dcterms:modified>
</cp:coreProperties>
</file>