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8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13" d="100"/>
          <a:sy n="113" d="100"/>
        </p:scale>
        <p:origin x="8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AE4F28-8E03-2C42-9C8B-5360E5BD648E}" type="doc">
      <dgm:prSet loTypeId="urn:microsoft.com/office/officeart/2005/8/layout/list1" loCatId="" qsTypeId="urn:microsoft.com/office/officeart/2005/8/quickstyle/simple1" qsCatId="simple" csTypeId="urn:microsoft.com/office/officeart/2005/8/colors/accent0_2" csCatId="mainScheme" phldr="1"/>
      <dgm:spPr/>
      <dgm:t>
        <a:bodyPr/>
        <a:lstStyle/>
        <a:p>
          <a:endParaRPr lang="de-DE"/>
        </a:p>
      </dgm:t>
    </dgm:pt>
    <dgm:pt modelId="{8B3F39DD-89D7-434D-9B72-8FA4F64BAEC6}">
      <dgm:prSet phldrT="[Text]" custT="1"/>
      <dgm:spPr>
        <a:solidFill>
          <a:schemeClr val="accent2">
            <a:lumMod val="75000"/>
          </a:schemeClr>
        </a:solidFill>
        <a:ln>
          <a:noFill/>
        </a:ln>
      </dgm:spPr>
      <dgm:t>
        <a:bodyPr/>
        <a:lstStyle/>
        <a:p>
          <a:r>
            <a:rPr lang="de-DE" sz="2800" b="1" dirty="0">
              <a:solidFill>
                <a:schemeClr val="bg1"/>
              </a:solidFill>
            </a:rPr>
            <a:t>KV 1221 	Ermäßigung auf 1,0 </a:t>
          </a:r>
        </a:p>
      </dgm:t>
    </dgm:pt>
    <dgm:pt modelId="{292DF35F-0AFF-8843-B7DB-F727DD4E11F7}" type="parTrans" cxnId="{CB14DB5D-2222-5F48-84B9-D494D6A6990E}">
      <dgm:prSet/>
      <dgm:spPr/>
      <dgm:t>
        <a:bodyPr/>
        <a:lstStyle/>
        <a:p>
          <a:endParaRPr lang="de-DE"/>
        </a:p>
      </dgm:t>
    </dgm:pt>
    <dgm:pt modelId="{08727C6A-32DB-2144-B071-38FF9BC2E849}" type="sibTrans" cxnId="{CB14DB5D-2222-5F48-84B9-D494D6A6990E}">
      <dgm:prSet/>
      <dgm:spPr/>
      <dgm:t>
        <a:bodyPr/>
        <a:lstStyle/>
        <a:p>
          <a:endParaRPr lang="de-DE"/>
        </a:p>
      </dgm:t>
    </dgm:pt>
    <dgm:pt modelId="{24E78C7E-7840-4E4A-9ED2-F04EDAD8C1F4}">
      <dgm:prSet phldrT="[Text]" custT="1"/>
      <dgm:spPr>
        <a:solidFill>
          <a:schemeClr val="accent2">
            <a:lumMod val="60000"/>
            <a:lumOff val="40000"/>
            <a:alpha val="90000"/>
          </a:schemeClr>
        </a:solidFill>
        <a:ln>
          <a:noFill/>
        </a:ln>
      </dgm:spPr>
      <dgm:t>
        <a:bodyPr/>
        <a:lstStyle/>
        <a:p>
          <a:pPr>
            <a:buNone/>
          </a:pPr>
          <a:r>
            <a:rPr lang="de-DE" sz="2000" dirty="0">
              <a:solidFill>
                <a:schemeClr val="tx1"/>
              </a:solidFill>
            </a:rPr>
            <a:t>Rechtsmittelrücknahme vor Berufungsbegründung</a:t>
          </a:r>
        </a:p>
      </dgm:t>
    </dgm:pt>
    <dgm:pt modelId="{F70853E3-7C07-854B-9F98-42668D2EBB71}" type="parTrans" cxnId="{9F7EDC77-1162-A748-8FC3-421A846CD619}">
      <dgm:prSet/>
      <dgm:spPr/>
      <dgm:t>
        <a:bodyPr/>
        <a:lstStyle/>
        <a:p>
          <a:endParaRPr lang="de-DE"/>
        </a:p>
      </dgm:t>
    </dgm:pt>
    <dgm:pt modelId="{0DF62541-9AF8-BC4C-A16F-3CA1B6DFBEED}" type="sibTrans" cxnId="{9F7EDC77-1162-A748-8FC3-421A846CD619}">
      <dgm:prSet/>
      <dgm:spPr/>
      <dgm:t>
        <a:bodyPr/>
        <a:lstStyle/>
        <a:p>
          <a:endParaRPr lang="de-DE"/>
        </a:p>
      </dgm:t>
    </dgm:pt>
    <dgm:pt modelId="{DD7DDAC7-97A9-5940-96F2-313A2EE947E5}">
      <dgm:prSet phldrT="[Text]" custT="1"/>
      <dgm:spPr>
        <a:solidFill>
          <a:schemeClr val="accent2">
            <a:lumMod val="75000"/>
          </a:schemeClr>
        </a:solidFill>
        <a:ln>
          <a:noFill/>
        </a:ln>
      </dgm:spPr>
      <dgm:t>
        <a:bodyPr/>
        <a:lstStyle/>
        <a:p>
          <a:r>
            <a:rPr lang="de-DE" sz="2800" b="1" dirty="0">
              <a:solidFill>
                <a:schemeClr val="bg1"/>
              </a:solidFill>
            </a:rPr>
            <a:t>KV 1222		Ermäßigung auf 2,0 </a:t>
          </a:r>
        </a:p>
      </dgm:t>
    </dgm:pt>
    <dgm:pt modelId="{68697DFE-0F07-DB4F-A2E8-42022B99BE2D}" type="parTrans" cxnId="{FE69470B-8FBD-F841-8B71-233B4545B91B}">
      <dgm:prSet/>
      <dgm:spPr/>
      <dgm:t>
        <a:bodyPr/>
        <a:lstStyle/>
        <a:p>
          <a:endParaRPr lang="de-DE"/>
        </a:p>
      </dgm:t>
    </dgm:pt>
    <dgm:pt modelId="{C523A0D3-7FFE-0546-A7DD-AB7CC483ADFC}" type="sibTrans" cxnId="{FE69470B-8FBD-F841-8B71-233B4545B91B}">
      <dgm:prSet/>
      <dgm:spPr/>
      <dgm:t>
        <a:bodyPr/>
        <a:lstStyle/>
        <a:p>
          <a:endParaRPr lang="de-DE"/>
        </a:p>
      </dgm:t>
    </dgm:pt>
    <dgm:pt modelId="{6780ED02-3D5E-B348-954F-CB81B2D47C91}">
      <dgm:prSet phldrT="[Text]" custT="1"/>
      <dgm:spPr>
        <a:solidFill>
          <a:schemeClr val="accent2">
            <a:lumMod val="60000"/>
            <a:lumOff val="40000"/>
            <a:alpha val="90000"/>
          </a:schemeClr>
        </a:solidFill>
        <a:ln>
          <a:noFill/>
        </a:ln>
      </dgm:spPr>
      <dgm:t>
        <a:bodyPr/>
        <a:lstStyle/>
        <a:p>
          <a:pPr>
            <a:buFont typeface="+mj-lt"/>
            <a:buAutoNum type="arabicParenR"/>
          </a:pPr>
          <a:r>
            <a:rPr lang="de-DE" sz="2000" dirty="0">
              <a:solidFill>
                <a:schemeClr val="tx1"/>
              </a:solidFill>
            </a:rPr>
            <a:t>Rechtsmittelrücknahme vor Schluss der </a:t>
          </a:r>
          <a:r>
            <a:rPr lang="de-DE" sz="2000" dirty="0" err="1">
              <a:solidFill>
                <a:schemeClr val="tx1"/>
              </a:solidFill>
            </a:rPr>
            <a:t>mündl</a:t>
          </a:r>
          <a:r>
            <a:rPr lang="de-DE" sz="2000" dirty="0">
              <a:solidFill>
                <a:schemeClr val="tx1"/>
              </a:solidFill>
            </a:rPr>
            <a:t>. Verhandlung
Anerkenntnis- od. Verzichtsurteil oder Urteil ohne Tatbestand und Entscheidungsgründe
</a:t>
          </a:r>
          <a:r>
            <a:rPr lang="de-DE" sz="2000" dirty="0" smtClean="0">
              <a:solidFill>
                <a:schemeClr val="tx1"/>
              </a:solidFill>
            </a:rPr>
            <a:t>gerichtlichen </a:t>
          </a:r>
          <a:r>
            <a:rPr lang="de-DE" sz="2000" dirty="0">
              <a:solidFill>
                <a:schemeClr val="tx1"/>
              </a:solidFill>
            </a:rPr>
            <a:t>Vergleich
Erledigungserklärungen nach § </a:t>
          </a:r>
          <a:r>
            <a:rPr lang="de-DE" sz="2000" dirty="0" smtClean="0">
              <a:solidFill>
                <a:schemeClr val="tx1"/>
              </a:solidFill>
            </a:rPr>
            <a:t>91a </a:t>
          </a:r>
          <a:r>
            <a:rPr lang="de-DE" sz="2000" dirty="0">
              <a:solidFill>
                <a:schemeClr val="tx1"/>
              </a:solidFill>
            </a:rPr>
            <a:t>ZPO, wenn keine Entscheidung über die Kosten ergeht oder diese anerkannt </a:t>
          </a:r>
          <a:r>
            <a:rPr lang="de-DE" sz="2000" dirty="0" smtClean="0">
              <a:solidFill>
                <a:schemeClr val="tx1"/>
              </a:solidFill>
            </a:rPr>
            <a:t>bzw. </a:t>
          </a:r>
          <a:r>
            <a:rPr lang="de-DE" sz="2000" dirty="0">
              <a:solidFill>
                <a:schemeClr val="tx1"/>
              </a:solidFill>
            </a:rPr>
            <a:t>durch Vergleich geregelt </a:t>
          </a:r>
          <a:r>
            <a:rPr lang="de-DE" sz="2000" dirty="0" smtClean="0">
              <a:solidFill>
                <a:schemeClr val="tx1"/>
              </a:solidFill>
            </a:rPr>
            <a:t>werden</a:t>
          </a:r>
          <a:endParaRPr lang="de-DE" sz="2000" dirty="0">
            <a:solidFill>
              <a:schemeClr val="tx1"/>
            </a:solidFill>
          </a:endParaRPr>
        </a:p>
      </dgm:t>
    </dgm:pt>
    <dgm:pt modelId="{8E6279E0-CD22-4B44-A888-CE5AE931375B}" type="parTrans" cxnId="{5FD9B989-E555-F747-9CAE-B7E96E4E497E}">
      <dgm:prSet/>
      <dgm:spPr/>
      <dgm:t>
        <a:bodyPr/>
        <a:lstStyle/>
        <a:p>
          <a:endParaRPr lang="de-DE"/>
        </a:p>
      </dgm:t>
    </dgm:pt>
    <dgm:pt modelId="{0759ECCD-B32F-0247-A9AB-9C60D3F87D08}" type="sibTrans" cxnId="{5FD9B989-E555-F747-9CAE-B7E96E4E497E}">
      <dgm:prSet/>
      <dgm:spPr/>
      <dgm:t>
        <a:bodyPr/>
        <a:lstStyle/>
        <a:p>
          <a:endParaRPr lang="de-DE"/>
        </a:p>
      </dgm:t>
    </dgm:pt>
    <dgm:pt modelId="{24BAE2FC-973B-9443-B018-B826DDA43978}">
      <dgm:prSet phldrT="[Text]" custT="1"/>
      <dgm:spPr>
        <a:solidFill>
          <a:schemeClr val="accent2">
            <a:lumMod val="75000"/>
          </a:schemeClr>
        </a:solidFill>
        <a:ln>
          <a:noFill/>
        </a:ln>
      </dgm:spPr>
      <dgm:t>
        <a:bodyPr/>
        <a:lstStyle/>
        <a:p>
          <a:r>
            <a:rPr lang="de-DE" sz="2800" b="1" dirty="0">
              <a:solidFill>
                <a:schemeClr val="bg1"/>
              </a:solidFill>
            </a:rPr>
            <a:t>KV 1223		Ermäßigung auf 3,0 </a:t>
          </a:r>
        </a:p>
      </dgm:t>
    </dgm:pt>
    <dgm:pt modelId="{0D4460CC-404F-CA46-B550-24AE258DC383}" type="parTrans" cxnId="{9E536C21-7310-914C-BD36-E5BACFAF0848}">
      <dgm:prSet/>
      <dgm:spPr/>
      <dgm:t>
        <a:bodyPr/>
        <a:lstStyle/>
        <a:p>
          <a:endParaRPr lang="de-DE"/>
        </a:p>
      </dgm:t>
    </dgm:pt>
    <dgm:pt modelId="{88849DDD-7DF4-5A4B-B7D8-C41D87F97AA4}" type="sibTrans" cxnId="{9E536C21-7310-914C-BD36-E5BACFAF0848}">
      <dgm:prSet/>
      <dgm:spPr/>
      <dgm:t>
        <a:bodyPr/>
        <a:lstStyle/>
        <a:p>
          <a:endParaRPr lang="de-DE"/>
        </a:p>
      </dgm:t>
    </dgm:pt>
    <dgm:pt modelId="{97AF27F1-B315-D84C-BCFD-C09E356ADFC7}">
      <dgm:prSet phldrT="[Text]" custT="1"/>
      <dgm:spPr>
        <a:solidFill>
          <a:schemeClr val="accent2">
            <a:lumMod val="60000"/>
            <a:lumOff val="40000"/>
            <a:alpha val="90000"/>
          </a:schemeClr>
        </a:solidFill>
        <a:ln>
          <a:noFill/>
        </a:ln>
      </dgm:spPr>
      <dgm:t>
        <a:bodyPr/>
        <a:lstStyle/>
        <a:p>
          <a:pPr>
            <a:buNone/>
          </a:pPr>
          <a:r>
            <a:rPr lang="de-DE" sz="2000" dirty="0">
              <a:solidFill>
                <a:schemeClr val="tx1"/>
              </a:solidFill>
            </a:rPr>
            <a:t>Urteil ohne Begründung nach § </a:t>
          </a:r>
          <a:r>
            <a:rPr lang="de-DE" sz="2000" dirty="0" smtClean="0">
              <a:solidFill>
                <a:schemeClr val="tx1"/>
              </a:solidFill>
            </a:rPr>
            <a:t>313a </a:t>
          </a:r>
          <a:r>
            <a:rPr lang="de-DE" sz="2000" dirty="0">
              <a:solidFill>
                <a:schemeClr val="tx1"/>
              </a:solidFill>
            </a:rPr>
            <a:t>ZPO</a:t>
          </a:r>
        </a:p>
      </dgm:t>
    </dgm:pt>
    <dgm:pt modelId="{8137517F-6783-584D-80AB-33A97D9C0605}" type="parTrans" cxnId="{0869C2A1-84E7-214D-AEE5-AB6B4FEE632C}">
      <dgm:prSet/>
      <dgm:spPr/>
      <dgm:t>
        <a:bodyPr/>
        <a:lstStyle/>
        <a:p>
          <a:endParaRPr lang="de-DE"/>
        </a:p>
      </dgm:t>
    </dgm:pt>
    <dgm:pt modelId="{FEB8B846-2CDE-0941-B75F-54F74AC8779E}" type="sibTrans" cxnId="{0869C2A1-84E7-214D-AEE5-AB6B4FEE632C}">
      <dgm:prSet/>
      <dgm:spPr/>
      <dgm:t>
        <a:bodyPr/>
        <a:lstStyle/>
        <a:p>
          <a:endParaRPr lang="de-DE"/>
        </a:p>
      </dgm:t>
    </dgm:pt>
    <dgm:pt modelId="{26643455-06B2-A842-A076-33EF1BF4C927}">
      <dgm:prSet phldrT="[Text]" custT="1"/>
      <dgm:spPr>
        <a:solidFill>
          <a:schemeClr val="accent2">
            <a:lumMod val="60000"/>
            <a:lumOff val="40000"/>
            <a:alpha val="90000"/>
          </a:schemeClr>
        </a:solidFill>
        <a:ln>
          <a:noFill/>
        </a:ln>
      </dgm:spPr>
      <dgm:t>
        <a:bodyPr/>
        <a:lstStyle/>
        <a:p>
          <a:pPr>
            <a:buNone/>
          </a:pPr>
          <a:r>
            <a:rPr lang="de-DE" sz="2000" dirty="0" smtClean="0">
              <a:solidFill>
                <a:schemeClr val="tx1"/>
              </a:solidFill>
            </a:rPr>
            <a:t>Erledigungserklärungen nach § 91a ZPO, wenn keine Entscheidung über die Kosten ergeht oder diese anerkannt bzw. durch Vergleich geregelt werden, und zwar vor Berufungsbegründungseingang</a:t>
          </a:r>
          <a:endParaRPr lang="de-DE" sz="2000" dirty="0">
            <a:solidFill>
              <a:schemeClr val="tx1"/>
            </a:solidFill>
          </a:endParaRPr>
        </a:p>
      </dgm:t>
    </dgm:pt>
    <dgm:pt modelId="{5C826F4D-BEAA-444C-B351-41217446A64B}" type="parTrans" cxnId="{55D2BEA7-1B74-934E-9FD2-049D96E30E91}">
      <dgm:prSet/>
      <dgm:spPr/>
      <dgm:t>
        <a:bodyPr/>
        <a:lstStyle/>
        <a:p>
          <a:endParaRPr lang="de-DE"/>
        </a:p>
      </dgm:t>
    </dgm:pt>
    <dgm:pt modelId="{5A757AB5-084B-214F-A4F7-63884A4C66E5}" type="sibTrans" cxnId="{55D2BEA7-1B74-934E-9FD2-049D96E30E91}">
      <dgm:prSet/>
      <dgm:spPr/>
      <dgm:t>
        <a:bodyPr/>
        <a:lstStyle/>
        <a:p>
          <a:endParaRPr lang="de-DE"/>
        </a:p>
      </dgm:t>
    </dgm:pt>
    <dgm:pt modelId="{6E343AF0-C695-7D47-A1C9-12F0A6010CE1}" type="pres">
      <dgm:prSet presAssocID="{DFAE4F28-8E03-2C42-9C8B-5360E5BD648E}" presName="linear" presStyleCnt="0">
        <dgm:presLayoutVars>
          <dgm:dir/>
          <dgm:animLvl val="lvl"/>
          <dgm:resizeHandles val="exact"/>
        </dgm:presLayoutVars>
      </dgm:prSet>
      <dgm:spPr/>
      <dgm:t>
        <a:bodyPr/>
        <a:lstStyle/>
        <a:p>
          <a:endParaRPr lang="de-DE"/>
        </a:p>
      </dgm:t>
    </dgm:pt>
    <dgm:pt modelId="{A841E6B3-2962-A546-BA88-AE0B3DEBFCEC}" type="pres">
      <dgm:prSet presAssocID="{8B3F39DD-89D7-434D-9B72-8FA4F64BAEC6}" presName="parentLin" presStyleCnt="0"/>
      <dgm:spPr/>
    </dgm:pt>
    <dgm:pt modelId="{984BEFC2-58F4-484D-909E-5FBD9C5C4D1F}" type="pres">
      <dgm:prSet presAssocID="{8B3F39DD-89D7-434D-9B72-8FA4F64BAEC6}" presName="parentLeftMargin" presStyleLbl="node1" presStyleIdx="0" presStyleCnt="3"/>
      <dgm:spPr/>
      <dgm:t>
        <a:bodyPr/>
        <a:lstStyle/>
        <a:p>
          <a:endParaRPr lang="de-DE"/>
        </a:p>
      </dgm:t>
    </dgm:pt>
    <dgm:pt modelId="{9359A2CE-2D37-0E4B-B228-40BB4352891C}" type="pres">
      <dgm:prSet presAssocID="{8B3F39DD-89D7-434D-9B72-8FA4F64BAEC6}" presName="parentText" presStyleLbl="node1" presStyleIdx="0" presStyleCnt="3">
        <dgm:presLayoutVars>
          <dgm:chMax val="0"/>
          <dgm:bulletEnabled val="1"/>
        </dgm:presLayoutVars>
      </dgm:prSet>
      <dgm:spPr/>
      <dgm:t>
        <a:bodyPr/>
        <a:lstStyle/>
        <a:p>
          <a:endParaRPr lang="de-DE"/>
        </a:p>
      </dgm:t>
    </dgm:pt>
    <dgm:pt modelId="{967165BB-CA1F-B247-AF5B-65EA34F9B3A6}" type="pres">
      <dgm:prSet presAssocID="{8B3F39DD-89D7-434D-9B72-8FA4F64BAEC6}" presName="negativeSpace" presStyleCnt="0"/>
      <dgm:spPr/>
    </dgm:pt>
    <dgm:pt modelId="{A865044B-E732-2E4F-B6C8-AB759177D30D}" type="pres">
      <dgm:prSet presAssocID="{8B3F39DD-89D7-434D-9B72-8FA4F64BAEC6}" presName="childText" presStyleLbl="conFgAcc1" presStyleIdx="0" presStyleCnt="3">
        <dgm:presLayoutVars>
          <dgm:bulletEnabled val="1"/>
        </dgm:presLayoutVars>
      </dgm:prSet>
      <dgm:spPr/>
      <dgm:t>
        <a:bodyPr/>
        <a:lstStyle/>
        <a:p>
          <a:endParaRPr lang="de-DE"/>
        </a:p>
      </dgm:t>
    </dgm:pt>
    <dgm:pt modelId="{6B7297C6-B39A-9445-B386-35B3A25542C9}" type="pres">
      <dgm:prSet presAssocID="{08727C6A-32DB-2144-B071-38FF9BC2E849}" presName="spaceBetweenRectangles" presStyleCnt="0"/>
      <dgm:spPr/>
    </dgm:pt>
    <dgm:pt modelId="{AD91362F-A83B-E64D-9417-2EF82B2FF627}" type="pres">
      <dgm:prSet presAssocID="{DD7DDAC7-97A9-5940-96F2-313A2EE947E5}" presName="parentLin" presStyleCnt="0"/>
      <dgm:spPr/>
    </dgm:pt>
    <dgm:pt modelId="{7B47623D-654F-064A-9371-85CE51F39B8F}" type="pres">
      <dgm:prSet presAssocID="{DD7DDAC7-97A9-5940-96F2-313A2EE947E5}" presName="parentLeftMargin" presStyleLbl="node1" presStyleIdx="0" presStyleCnt="3"/>
      <dgm:spPr/>
      <dgm:t>
        <a:bodyPr/>
        <a:lstStyle/>
        <a:p>
          <a:endParaRPr lang="de-DE"/>
        </a:p>
      </dgm:t>
    </dgm:pt>
    <dgm:pt modelId="{0ED63D35-AC09-9947-8CFA-3748261D6654}" type="pres">
      <dgm:prSet presAssocID="{DD7DDAC7-97A9-5940-96F2-313A2EE947E5}" presName="parentText" presStyleLbl="node1" presStyleIdx="1" presStyleCnt="3">
        <dgm:presLayoutVars>
          <dgm:chMax val="0"/>
          <dgm:bulletEnabled val="1"/>
        </dgm:presLayoutVars>
      </dgm:prSet>
      <dgm:spPr/>
      <dgm:t>
        <a:bodyPr/>
        <a:lstStyle/>
        <a:p>
          <a:endParaRPr lang="de-DE"/>
        </a:p>
      </dgm:t>
    </dgm:pt>
    <dgm:pt modelId="{A1BD212F-66D7-F847-8944-E8A936204F3F}" type="pres">
      <dgm:prSet presAssocID="{DD7DDAC7-97A9-5940-96F2-313A2EE947E5}" presName="negativeSpace" presStyleCnt="0"/>
      <dgm:spPr/>
    </dgm:pt>
    <dgm:pt modelId="{98417714-AF36-C540-8514-10F52C7EFD05}" type="pres">
      <dgm:prSet presAssocID="{DD7DDAC7-97A9-5940-96F2-313A2EE947E5}" presName="childText" presStyleLbl="conFgAcc1" presStyleIdx="1" presStyleCnt="3">
        <dgm:presLayoutVars>
          <dgm:bulletEnabled val="1"/>
        </dgm:presLayoutVars>
      </dgm:prSet>
      <dgm:spPr/>
      <dgm:t>
        <a:bodyPr/>
        <a:lstStyle/>
        <a:p>
          <a:endParaRPr lang="de-DE"/>
        </a:p>
      </dgm:t>
    </dgm:pt>
    <dgm:pt modelId="{5BAA5A88-1BDE-8C44-A22A-2329784AB5B8}" type="pres">
      <dgm:prSet presAssocID="{C523A0D3-7FFE-0546-A7DD-AB7CC483ADFC}" presName="spaceBetweenRectangles" presStyleCnt="0"/>
      <dgm:spPr/>
    </dgm:pt>
    <dgm:pt modelId="{F11E6B41-FA1F-6041-A3D7-C27518B22B44}" type="pres">
      <dgm:prSet presAssocID="{24BAE2FC-973B-9443-B018-B826DDA43978}" presName="parentLin" presStyleCnt="0"/>
      <dgm:spPr/>
    </dgm:pt>
    <dgm:pt modelId="{F058F697-D1E3-C948-93F2-68B4B90BF78B}" type="pres">
      <dgm:prSet presAssocID="{24BAE2FC-973B-9443-B018-B826DDA43978}" presName="parentLeftMargin" presStyleLbl="node1" presStyleIdx="1" presStyleCnt="3"/>
      <dgm:spPr/>
      <dgm:t>
        <a:bodyPr/>
        <a:lstStyle/>
        <a:p>
          <a:endParaRPr lang="de-DE"/>
        </a:p>
      </dgm:t>
    </dgm:pt>
    <dgm:pt modelId="{90AF2A78-F3F2-D340-BCE5-832DDF8F5CF6}" type="pres">
      <dgm:prSet presAssocID="{24BAE2FC-973B-9443-B018-B826DDA43978}" presName="parentText" presStyleLbl="node1" presStyleIdx="2" presStyleCnt="3">
        <dgm:presLayoutVars>
          <dgm:chMax val="0"/>
          <dgm:bulletEnabled val="1"/>
        </dgm:presLayoutVars>
      </dgm:prSet>
      <dgm:spPr/>
      <dgm:t>
        <a:bodyPr/>
        <a:lstStyle/>
        <a:p>
          <a:endParaRPr lang="de-DE"/>
        </a:p>
      </dgm:t>
    </dgm:pt>
    <dgm:pt modelId="{46D7BAC3-0711-B44C-83F9-AE21690BAAFB}" type="pres">
      <dgm:prSet presAssocID="{24BAE2FC-973B-9443-B018-B826DDA43978}" presName="negativeSpace" presStyleCnt="0"/>
      <dgm:spPr/>
    </dgm:pt>
    <dgm:pt modelId="{5FF3A0DA-B9DB-8940-9A49-AEF77001740A}" type="pres">
      <dgm:prSet presAssocID="{24BAE2FC-973B-9443-B018-B826DDA43978}" presName="childText" presStyleLbl="conFgAcc1" presStyleIdx="2" presStyleCnt="3">
        <dgm:presLayoutVars>
          <dgm:bulletEnabled val="1"/>
        </dgm:presLayoutVars>
      </dgm:prSet>
      <dgm:spPr/>
      <dgm:t>
        <a:bodyPr/>
        <a:lstStyle/>
        <a:p>
          <a:endParaRPr lang="de-DE"/>
        </a:p>
      </dgm:t>
    </dgm:pt>
  </dgm:ptLst>
  <dgm:cxnLst>
    <dgm:cxn modelId="{0869C2A1-84E7-214D-AEE5-AB6B4FEE632C}" srcId="{24BAE2FC-973B-9443-B018-B826DDA43978}" destId="{97AF27F1-B315-D84C-BCFD-C09E356ADFC7}" srcOrd="0" destOrd="0" parTransId="{8137517F-6783-584D-80AB-33A97D9C0605}" sibTransId="{FEB8B846-2CDE-0941-B75F-54F74AC8779E}"/>
    <dgm:cxn modelId="{60F0A22F-F7F4-F944-8F8F-AC993CDA9609}" type="presOf" srcId="{24BAE2FC-973B-9443-B018-B826DDA43978}" destId="{90AF2A78-F3F2-D340-BCE5-832DDF8F5CF6}" srcOrd="1" destOrd="0" presId="urn:microsoft.com/office/officeart/2005/8/layout/list1"/>
    <dgm:cxn modelId="{9E536C21-7310-914C-BD36-E5BACFAF0848}" srcId="{DFAE4F28-8E03-2C42-9C8B-5360E5BD648E}" destId="{24BAE2FC-973B-9443-B018-B826DDA43978}" srcOrd="2" destOrd="0" parTransId="{0D4460CC-404F-CA46-B550-24AE258DC383}" sibTransId="{88849DDD-7DF4-5A4B-B7D8-C41D87F97AA4}"/>
    <dgm:cxn modelId="{CB14DB5D-2222-5F48-84B9-D494D6A6990E}" srcId="{DFAE4F28-8E03-2C42-9C8B-5360E5BD648E}" destId="{8B3F39DD-89D7-434D-9B72-8FA4F64BAEC6}" srcOrd="0" destOrd="0" parTransId="{292DF35F-0AFF-8843-B7DB-F727DD4E11F7}" sibTransId="{08727C6A-32DB-2144-B071-38FF9BC2E849}"/>
    <dgm:cxn modelId="{5FD9B989-E555-F747-9CAE-B7E96E4E497E}" srcId="{DD7DDAC7-97A9-5940-96F2-313A2EE947E5}" destId="{6780ED02-3D5E-B348-954F-CB81B2D47C91}" srcOrd="0" destOrd="0" parTransId="{8E6279E0-CD22-4B44-A888-CE5AE931375B}" sibTransId="{0759ECCD-B32F-0247-A9AB-9C60D3F87D08}"/>
    <dgm:cxn modelId="{E78D5A12-FE95-A443-B232-868CA61F4A50}" type="presOf" srcId="{26643455-06B2-A842-A076-33EF1BF4C927}" destId="{A865044B-E732-2E4F-B6C8-AB759177D30D}" srcOrd="0" destOrd="1" presId="urn:microsoft.com/office/officeart/2005/8/layout/list1"/>
    <dgm:cxn modelId="{FE69470B-8FBD-F841-8B71-233B4545B91B}" srcId="{DFAE4F28-8E03-2C42-9C8B-5360E5BD648E}" destId="{DD7DDAC7-97A9-5940-96F2-313A2EE947E5}" srcOrd="1" destOrd="0" parTransId="{68697DFE-0F07-DB4F-A2E8-42022B99BE2D}" sibTransId="{C523A0D3-7FFE-0546-A7DD-AB7CC483ADFC}"/>
    <dgm:cxn modelId="{7ABEE70B-303C-AE4D-A80A-C50B9BF1FAC1}" type="presOf" srcId="{6780ED02-3D5E-B348-954F-CB81B2D47C91}" destId="{98417714-AF36-C540-8514-10F52C7EFD05}" srcOrd="0" destOrd="0" presId="urn:microsoft.com/office/officeart/2005/8/layout/list1"/>
    <dgm:cxn modelId="{E269D5CA-A6D8-DB41-BE3F-0F73299C1755}" type="presOf" srcId="{97AF27F1-B315-D84C-BCFD-C09E356ADFC7}" destId="{5FF3A0DA-B9DB-8940-9A49-AEF77001740A}" srcOrd="0" destOrd="0" presId="urn:microsoft.com/office/officeart/2005/8/layout/list1"/>
    <dgm:cxn modelId="{2829EE0A-8FE0-C641-B950-74B0E0E28135}" type="presOf" srcId="{DD7DDAC7-97A9-5940-96F2-313A2EE947E5}" destId="{7B47623D-654F-064A-9371-85CE51F39B8F}" srcOrd="0" destOrd="0" presId="urn:microsoft.com/office/officeart/2005/8/layout/list1"/>
    <dgm:cxn modelId="{C32CE797-3969-534F-A2A8-F7F4213DFE29}" type="presOf" srcId="{24BAE2FC-973B-9443-B018-B826DDA43978}" destId="{F058F697-D1E3-C948-93F2-68B4B90BF78B}" srcOrd="0" destOrd="0" presId="urn:microsoft.com/office/officeart/2005/8/layout/list1"/>
    <dgm:cxn modelId="{564EF016-4CD9-094E-9810-ED80BC27B736}" type="presOf" srcId="{24E78C7E-7840-4E4A-9ED2-F04EDAD8C1F4}" destId="{A865044B-E732-2E4F-B6C8-AB759177D30D}" srcOrd="0" destOrd="0" presId="urn:microsoft.com/office/officeart/2005/8/layout/list1"/>
    <dgm:cxn modelId="{9F7EDC77-1162-A748-8FC3-421A846CD619}" srcId="{8B3F39DD-89D7-434D-9B72-8FA4F64BAEC6}" destId="{24E78C7E-7840-4E4A-9ED2-F04EDAD8C1F4}" srcOrd="0" destOrd="0" parTransId="{F70853E3-7C07-854B-9F98-42668D2EBB71}" sibTransId="{0DF62541-9AF8-BC4C-A16F-3CA1B6DFBEED}"/>
    <dgm:cxn modelId="{893C3BBC-172B-504F-896D-982A20A3BFF5}" type="presOf" srcId="{DFAE4F28-8E03-2C42-9C8B-5360E5BD648E}" destId="{6E343AF0-C695-7D47-A1C9-12F0A6010CE1}" srcOrd="0" destOrd="0" presId="urn:microsoft.com/office/officeart/2005/8/layout/list1"/>
    <dgm:cxn modelId="{55D2BEA7-1B74-934E-9FD2-049D96E30E91}" srcId="{8B3F39DD-89D7-434D-9B72-8FA4F64BAEC6}" destId="{26643455-06B2-A842-A076-33EF1BF4C927}" srcOrd="1" destOrd="0" parTransId="{5C826F4D-BEAA-444C-B351-41217446A64B}" sibTransId="{5A757AB5-084B-214F-A4F7-63884A4C66E5}"/>
    <dgm:cxn modelId="{235D49DD-E3B3-5140-9692-A6857CB8BA48}" type="presOf" srcId="{8B3F39DD-89D7-434D-9B72-8FA4F64BAEC6}" destId="{9359A2CE-2D37-0E4B-B228-40BB4352891C}" srcOrd="1" destOrd="0" presId="urn:microsoft.com/office/officeart/2005/8/layout/list1"/>
    <dgm:cxn modelId="{DD8156B0-0A4E-C042-8B39-860EBD610FF2}" type="presOf" srcId="{8B3F39DD-89D7-434D-9B72-8FA4F64BAEC6}" destId="{984BEFC2-58F4-484D-909E-5FBD9C5C4D1F}" srcOrd="0" destOrd="0" presId="urn:microsoft.com/office/officeart/2005/8/layout/list1"/>
    <dgm:cxn modelId="{FC871F20-23E3-4641-AC27-199E85078FDD}" type="presOf" srcId="{DD7DDAC7-97A9-5940-96F2-313A2EE947E5}" destId="{0ED63D35-AC09-9947-8CFA-3748261D6654}" srcOrd="1" destOrd="0" presId="urn:microsoft.com/office/officeart/2005/8/layout/list1"/>
    <dgm:cxn modelId="{03032822-31B8-9E49-986F-D3130866F350}" type="presParOf" srcId="{6E343AF0-C695-7D47-A1C9-12F0A6010CE1}" destId="{A841E6B3-2962-A546-BA88-AE0B3DEBFCEC}" srcOrd="0" destOrd="0" presId="urn:microsoft.com/office/officeart/2005/8/layout/list1"/>
    <dgm:cxn modelId="{7FF81F37-0EFD-5F43-B4D9-F30AF3007372}" type="presParOf" srcId="{A841E6B3-2962-A546-BA88-AE0B3DEBFCEC}" destId="{984BEFC2-58F4-484D-909E-5FBD9C5C4D1F}" srcOrd="0" destOrd="0" presId="urn:microsoft.com/office/officeart/2005/8/layout/list1"/>
    <dgm:cxn modelId="{4B7E470A-116E-824E-8BE2-290103DF513F}" type="presParOf" srcId="{A841E6B3-2962-A546-BA88-AE0B3DEBFCEC}" destId="{9359A2CE-2D37-0E4B-B228-40BB4352891C}" srcOrd="1" destOrd="0" presId="urn:microsoft.com/office/officeart/2005/8/layout/list1"/>
    <dgm:cxn modelId="{64CD643D-2D4A-4641-8303-DB1239D64F78}" type="presParOf" srcId="{6E343AF0-C695-7D47-A1C9-12F0A6010CE1}" destId="{967165BB-CA1F-B247-AF5B-65EA34F9B3A6}" srcOrd="1" destOrd="0" presId="urn:microsoft.com/office/officeart/2005/8/layout/list1"/>
    <dgm:cxn modelId="{B8D68114-21B4-D249-826F-8ED20F12A805}" type="presParOf" srcId="{6E343AF0-C695-7D47-A1C9-12F0A6010CE1}" destId="{A865044B-E732-2E4F-B6C8-AB759177D30D}" srcOrd="2" destOrd="0" presId="urn:microsoft.com/office/officeart/2005/8/layout/list1"/>
    <dgm:cxn modelId="{94BEE194-5684-FE43-B2D3-D4B408D53988}" type="presParOf" srcId="{6E343AF0-C695-7D47-A1C9-12F0A6010CE1}" destId="{6B7297C6-B39A-9445-B386-35B3A25542C9}" srcOrd="3" destOrd="0" presId="urn:microsoft.com/office/officeart/2005/8/layout/list1"/>
    <dgm:cxn modelId="{546C9157-7876-A74D-9DB0-18DBDDE0CBFF}" type="presParOf" srcId="{6E343AF0-C695-7D47-A1C9-12F0A6010CE1}" destId="{AD91362F-A83B-E64D-9417-2EF82B2FF627}" srcOrd="4" destOrd="0" presId="urn:microsoft.com/office/officeart/2005/8/layout/list1"/>
    <dgm:cxn modelId="{7E6DE70E-EF08-B140-BC63-2FA98F9AB67E}" type="presParOf" srcId="{AD91362F-A83B-E64D-9417-2EF82B2FF627}" destId="{7B47623D-654F-064A-9371-85CE51F39B8F}" srcOrd="0" destOrd="0" presId="urn:microsoft.com/office/officeart/2005/8/layout/list1"/>
    <dgm:cxn modelId="{78465676-EFA3-8242-A992-21BB43449340}" type="presParOf" srcId="{AD91362F-A83B-E64D-9417-2EF82B2FF627}" destId="{0ED63D35-AC09-9947-8CFA-3748261D6654}" srcOrd="1" destOrd="0" presId="urn:microsoft.com/office/officeart/2005/8/layout/list1"/>
    <dgm:cxn modelId="{4F5AD671-24C9-4C40-97B9-4FF05D4098FB}" type="presParOf" srcId="{6E343AF0-C695-7D47-A1C9-12F0A6010CE1}" destId="{A1BD212F-66D7-F847-8944-E8A936204F3F}" srcOrd="5" destOrd="0" presId="urn:microsoft.com/office/officeart/2005/8/layout/list1"/>
    <dgm:cxn modelId="{45BBD6D7-49BD-2B45-82A1-4AA3321546AD}" type="presParOf" srcId="{6E343AF0-C695-7D47-A1C9-12F0A6010CE1}" destId="{98417714-AF36-C540-8514-10F52C7EFD05}" srcOrd="6" destOrd="0" presId="urn:microsoft.com/office/officeart/2005/8/layout/list1"/>
    <dgm:cxn modelId="{30B6E8BE-767E-384B-AEBB-E79632B2B881}" type="presParOf" srcId="{6E343AF0-C695-7D47-A1C9-12F0A6010CE1}" destId="{5BAA5A88-1BDE-8C44-A22A-2329784AB5B8}" srcOrd="7" destOrd="0" presId="urn:microsoft.com/office/officeart/2005/8/layout/list1"/>
    <dgm:cxn modelId="{F9A25334-B42A-0543-BFEA-B142D0F7A676}" type="presParOf" srcId="{6E343AF0-C695-7D47-A1C9-12F0A6010CE1}" destId="{F11E6B41-FA1F-6041-A3D7-C27518B22B44}" srcOrd="8" destOrd="0" presId="urn:microsoft.com/office/officeart/2005/8/layout/list1"/>
    <dgm:cxn modelId="{BE7901AB-D322-B943-943D-2DAD52C84F01}" type="presParOf" srcId="{F11E6B41-FA1F-6041-A3D7-C27518B22B44}" destId="{F058F697-D1E3-C948-93F2-68B4B90BF78B}" srcOrd="0" destOrd="0" presId="urn:microsoft.com/office/officeart/2005/8/layout/list1"/>
    <dgm:cxn modelId="{6C894359-1E3B-5140-9284-689FF14506B4}" type="presParOf" srcId="{F11E6B41-FA1F-6041-A3D7-C27518B22B44}" destId="{90AF2A78-F3F2-D340-BCE5-832DDF8F5CF6}" srcOrd="1" destOrd="0" presId="urn:microsoft.com/office/officeart/2005/8/layout/list1"/>
    <dgm:cxn modelId="{BFA7FF54-8ADD-0E49-A1AB-ABD529CD2CCF}" type="presParOf" srcId="{6E343AF0-C695-7D47-A1C9-12F0A6010CE1}" destId="{46D7BAC3-0711-B44C-83F9-AE21690BAAFB}" srcOrd="9" destOrd="0" presId="urn:microsoft.com/office/officeart/2005/8/layout/list1"/>
    <dgm:cxn modelId="{99E318C7-9342-9946-B91E-CD417CAD93E1}" type="presParOf" srcId="{6E343AF0-C695-7D47-A1C9-12F0A6010CE1}" destId="{5FF3A0DA-B9DB-8940-9A49-AEF77001740A}" srcOrd="10" destOrd="0" presId="urn:microsoft.com/office/officeart/2005/8/layout/list1"/>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5044B-E732-2E4F-B6C8-AB759177D30D}">
      <dsp:nvSpPr>
        <dsp:cNvPr id="0" name=""/>
        <dsp:cNvSpPr/>
      </dsp:nvSpPr>
      <dsp:spPr>
        <a:xfrm>
          <a:off x="0" y="237768"/>
          <a:ext cx="10153218" cy="1653750"/>
        </a:xfrm>
        <a:prstGeom prst="rect">
          <a:avLst/>
        </a:prstGeom>
        <a:solidFill>
          <a:schemeClr val="accent2">
            <a:lumMod val="60000"/>
            <a:lumOff val="4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8003" tIns="312420" rIns="788003" bIns="142240" numCol="1" spcCol="1270" anchor="t" anchorCtr="0">
          <a:noAutofit/>
        </a:bodyPr>
        <a:lstStyle/>
        <a:p>
          <a:pPr marL="228600" lvl="1" indent="-228600" algn="l" defTabSz="889000">
            <a:lnSpc>
              <a:spcPct val="90000"/>
            </a:lnSpc>
            <a:spcBef>
              <a:spcPct val="0"/>
            </a:spcBef>
            <a:spcAft>
              <a:spcPct val="15000"/>
            </a:spcAft>
            <a:buChar char="••"/>
          </a:pPr>
          <a:r>
            <a:rPr lang="de-DE" sz="2000" kern="1200" dirty="0">
              <a:solidFill>
                <a:schemeClr val="tx1"/>
              </a:solidFill>
            </a:rPr>
            <a:t>Rechtsmittelrücknahme vor Berufungsbegründung</a:t>
          </a:r>
        </a:p>
        <a:p>
          <a:pPr marL="228600" lvl="1" indent="-228600" algn="l" defTabSz="889000">
            <a:lnSpc>
              <a:spcPct val="90000"/>
            </a:lnSpc>
            <a:spcBef>
              <a:spcPct val="0"/>
            </a:spcBef>
            <a:spcAft>
              <a:spcPct val="15000"/>
            </a:spcAft>
            <a:buChar char="••"/>
          </a:pPr>
          <a:r>
            <a:rPr lang="de-DE" sz="2000" kern="1200" dirty="0" smtClean="0">
              <a:solidFill>
                <a:schemeClr val="tx1"/>
              </a:solidFill>
            </a:rPr>
            <a:t>Erledigungserklärungen nach § 91a ZPO, wenn keine Entscheidung über die Kosten ergeht oder diese anerkannt bzw. durch Vergleich geregelt werden, und zwar vor Berufungsbegründungseingang</a:t>
          </a:r>
          <a:endParaRPr lang="de-DE" sz="2000" kern="1200" dirty="0">
            <a:solidFill>
              <a:schemeClr val="tx1"/>
            </a:solidFill>
          </a:endParaRPr>
        </a:p>
      </dsp:txBody>
      <dsp:txXfrm>
        <a:off x="0" y="237768"/>
        <a:ext cx="10153218" cy="1653750"/>
      </dsp:txXfrm>
    </dsp:sp>
    <dsp:sp modelId="{9359A2CE-2D37-0E4B-B228-40BB4352891C}">
      <dsp:nvSpPr>
        <dsp:cNvPr id="0" name=""/>
        <dsp:cNvSpPr/>
      </dsp:nvSpPr>
      <dsp:spPr>
        <a:xfrm>
          <a:off x="507660" y="16368"/>
          <a:ext cx="7107252" cy="442800"/>
        </a:xfrm>
        <a:prstGeom prst="roundRect">
          <a:avLst/>
        </a:prstGeom>
        <a:solidFill>
          <a:schemeClr val="accent2">
            <a:lumMod val="75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8637" tIns="0" rIns="268637" bIns="0" numCol="1" spcCol="1270" anchor="ctr" anchorCtr="0">
          <a:noAutofit/>
        </a:bodyPr>
        <a:lstStyle/>
        <a:p>
          <a:pPr lvl="0" algn="l" defTabSz="1244600">
            <a:lnSpc>
              <a:spcPct val="90000"/>
            </a:lnSpc>
            <a:spcBef>
              <a:spcPct val="0"/>
            </a:spcBef>
            <a:spcAft>
              <a:spcPct val="35000"/>
            </a:spcAft>
          </a:pPr>
          <a:r>
            <a:rPr lang="de-DE" sz="2800" b="1" kern="1200" dirty="0">
              <a:solidFill>
                <a:schemeClr val="bg1"/>
              </a:solidFill>
            </a:rPr>
            <a:t>KV 1221 	Ermäßigung auf 1,0 </a:t>
          </a:r>
        </a:p>
      </dsp:txBody>
      <dsp:txXfrm>
        <a:off x="529276" y="37984"/>
        <a:ext cx="7064020" cy="399568"/>
      </dsp:txXfrm>
    </dsp:sp>
    <dsp:sp modelId="{98417714-AF36-C540-8514-10F52C7EFD05}">
      <dsp:nvSpPr>
        <dsp:cNvPr id="0" name=""/>
        <dsp:cNvSpPr/>
      </dsp:nvSpPr>
      <dsp:spPr>
        <a:xfrm>
          <a:off x="0" y="2193918"/>
          <a:ext cx="10153218" cy="2315250"/>
        </a:xfrm>
        <a:prstGeom prst="rect">
          <a:avLst/>
        </a:prstGeom>
        <a:solidFill>
          <a:schemeClr val="accent2">
            <a:lumMod val="60000"/>
            <a:lumOff val="4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8003" tIns="312420" rIns="788003" bIns="142240" numCol="1" spcCol="1270" anchor="t" anchorCtr="0">
          <a:noAutofit/>
        </a:bodyPr>
        <a:lstStyle/>
        <a:p>
          <a:pPr marL="228600" lvl="1" indent="-228600" algn="l" defTabSz="889000">
            <a:lnSpc>
              <a:spcPct val="90000"/>
            </a:lnSpc>
            <a:spcBef>
              <a:spcPct val="0"/>
            </a:spcBef>
            <a:spcAft>
              <a:spcPct val="15000"/>
            </a:spcAft>
            <a:buFont typeface="+mj-lt"/>
            <a:buChar char="••"/>
          </a:pPr>
          <a:r>
            <a:rPr lang="de-DE" sz="2000" kern="1200" dirty="0">
              <a:solidFill>
                <a:schemeClr val="tx1"/>
              </a:solidFill>
            </a:rPr>
            <a:t>Rechtsmittelrücknahme vor Schluss der </a:t>
          </a:r>
          <a:r>
            <a:rPr lang="de-DE" sz="2000" kern="1200" dirty="0" err="1">
              <a:solidFill>
                <a:schemeClr val="tx1"/>
              </a:solidFill>
            </a:rPr>
            <a:t>mündl</a:t>
          </a:r>
          <a:r>
            <a:rPr lang="de-DE" sz="2000" kern="1200" dirty="0">
              <a:solidFill>
                <a:schemeClr val="tx1"/>
              </a:solidFill>
            </a:rPr>
            <a:t>. Verhandlung
Anerkenntnis- od. Verzichtsurteil oder Urteil ohne Tatbestand und Entscheidungsgründe
</a:t>
          </a:r>
          <a:r>
            <a:rPr lang="de-DE" sz="2000" kern="1200" dirty="0" smtClean="0">
              <a:solidFill>
                <a:schemeClr val="tx1"/>
              </a:solidFill>
            </a:rPr>
            <a:t>gerichtlichen </a:t>
          </a:r>
          <a:r>
            <a:rPr lang="de-DE" sz="2000" kern="1200" dirty="0">
              <a:solidFill>
                <a:schemeClr val="tx1"/>
              </a:solidFill>
            </a:rPr>
            <a:t>Vergleich
Erledigungserklärungen nach § </a:t>
          </a:r>
          <a:r>
            <a:rPr lang="de-DE" sz="2000" kern="1200" dirty="0" smtClean="0">
              <a:solidFill>
                <a:schemeClr val="tx1"/>
              </a:solidFill>
            </a:rPr>
            <a:t>91a </a:t>
          </a:r>
          <a:r>
            <a:rPr lang="de-DE" sz="2000" kern="1200" dirty="0">
              <a:solidFill>
                <a:schemeClr val="tx1"/>
              </a:solidFill>
            </a:rPr>
            <a:t>ZPO, wenn keine Entscheidung über die Kosten ergeht oder diese anerkannt </a:t>
          </a:r>
          <a:r>
            <a:rPr lang="de-DE" sz="2000" kern="1200" dirty="0" smtClean="0">
              <a:solidFill>
                <a:schemeClr val="tx1"/>
              </a:solidFill>
            </a:rPr>
            <a:t>bzw. </a:t>
          </a:r>
          <a:r>
            <a:rPr lang="de-DE" sz="2000" kern="1200" dirty="0">
              <a:solidFill>
                <a:schemeClr val="tx1"/>
              </a:solidFill>
            </a:rPr>
            <a:t>durch Vergleich geregelt </a:t>
          </a:r>
          <a:r>
            <a:rPr lang="de-DE" sz="2000" kern="1200" dirty="0" smtClean="0">
              <a:solidFill>
                <a:schemeClr val="tx1"/>
              </a:solidFill>
            </a:rPr>
            <a:t>werden</a:t>
          </a:r>
          <a:endParaRPr lang="de-DE" sz="2000" kern="1200" dirty="0">
            <a:solidFill>
              <a:schemeClr val="tx1"/>
            </a:solidFill>
          </a:endParaRPr>
        </a:p>
      </dsp:txBody>
      <dsp:txXfrm>
        <a:off x="0" y="2193918"/>
        <a:ext cx="10153218" cy="2315250"/>
      </dsp:txXfrm>
    </dsp:sp>
    <dsp:sp modelId="{0ED63D35-AC09-9947-8CFA-3748261D6654}">
      <dsp:nvSpPr>
        <dsp:cNvPr id="0" name=""/>
        <dsp:cNvSpPr/>
      </dsp:nvSpPr>
      <dsp:spPr>
        <a:xfrm>
          <a:off x="507660" y="1972518"/>
          <a:ext cx="7107252" cy="442800"/>
        </a:xfrm>
        <a:prstGeom prst="roundRect">
          <a:avLst/>
        </a:prstGeom>
        <a:solidFill>
          <a:schemeClr val="accent2">
            <a:lumMod val="75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8637" tIns="0" rIns="268637" bIns="0" numCol="1" spcCol="1270" anchor="ctr" anchorCtr="0">
          <a:noAutofit/>
        </a:bodyPr>
        <a:lstStyle/>
        <a:p>
          <a:pPr lvl="0" algn="l" defTabSz="1244600">
            <a:lnSpc>
              <a:spcPct val="90000"/>
            </a:lnSpc>
            <a:spcBef>
              <a:spcPct val="0"/>
            </a:spcBef>
            <a:spcAft>
              <a:spcPct val="35000"/>
            </a:spcAft>
          </a:pPr>
          <a:r>
            <a:rPr lang="de-DE" sz="2800" b="1" kern="1200" dirty="0">
              <a:solidFill>
                <a:schemeClr val="bg1"/>
              </a:solidFill>
            </a:rPr>
            <a:t>KV 1222		Ermäßigung auf 2,0 </a:t>
          </a:r>
        </a:p>
      </dsp:txBody>
      <dsp:txXfrm>
        <a:off x="529276" y="1994134"/>
        <a:ext cx="7064020" cy="399568"/>
      </dsp:txXfrm>
    </dsp:sp>
    <dsp:sp modelId="{5FF3A0DA-B9DB-8940-9A49-AEF77001740A}">
      <dsp:nvSpPr>
        <dsp:cNvPr id="0" name=""/>
        <dsp:cNvSpPr/>
      </dsp:nvSpPr>
      <dsp:spPr>
        <a:xfrm>
          <a:off x="0" y="4811568"/>
          <a:ext cx="10153218" cy="744187"/>
        </a:xfrm>
        <a:prstGeom prst="rect">
          <a:avLst/>
        </a:prstGeom>
        <a:solidFill>
          <a:schemeClr val="accent2">
            <a:lumMod val="60000"/>
            <a:lumOff val="4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8003" tIns="312420" rIns="788003" bIns="142240" numCol="1" spcCol="1270" anchor="t" anchorCtr="0">
          <a:noAutofit/>
        </a:bodyPr>
        <a:lstStyle/>
        <a:p>
          <a:pPr marL="228600" lvl="1" indent="-228600" algn="l" defTabSz="889000">
            <a:lnSpc>
              <a:spcPct val="90000"/>
            </a:lnSpc>
            <a:spcBef>
              <a:spcPct val="0"/>
            </a:spcBef>
            <a:spcAft>
              <a:spcPct val="15000"/>
            </a:spcAft>
            <a:buChar char="••"/>
          </a:pPr>
          <a:r>
            <a:rPr lang="de-DE" sz="2000" kern="1200" dirty="0">
              <a:solidFill>
                <a:schemeClr val="tx1"/>
              </a:solidFill>
            </a:rPr>
            <a:t>Urteil ohne Begründung nach § </a:t>
          </a:r>
          <a:r>
            <a:rPr lang="de-DE" sz="2000" kern="1200" dirty="0" smtClean="0">
              <a:solidFill>
                <a:schemeClr val="tx1"/>
              </a:solidFill>
            </a:rPr>
            <a:t>313a </a:t>
          </a:r>
          <a:r>
            <a:rPr lang="de-DE" sz="2000" kern="1200" dirty="0">
              <a:solidFill>
                <a:schemeClr val="tx1"/>
              </a:solidFill>
            </a:rPr>
            <a:t>ZPO</a:t>
          </a:r>
        </a:p>
      </dsp:txBody>
      <dsp:txXfrm>
        <a:off x="0" y="4811568"/>
        <a:ext cx="10153218" cy="744187"/>
      </dsp:txXfrm>
    </dsp:sp>
    <dsp:sp modelId="{90AF2A78-F3F2-D340-BCE5-832DDF8F5CF6}">
      <dsp:nvSpPr>
        <dsp:cNvPr id="0" name=""/>
        <dsp:cNvSpPr/>
      </dsp:nvSpPr>
      <dsp:spPr>
        <a:xfrm>
          <a:off x="507660" y="4590168"/>
          <a:ext cx="7107252" cy="442800"/>
        </a:xfrm>
        <a:prstGeom prst="roundRect">
          <a:avLst/>
        </a:prstGeom>
        <a:solidFill>
          <a:schemeClr val="accent2">
            <a:lumMod val="75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8637" tIns="0" rIns="268637" bIns="0" numCol="1" spcCol="1270" anchor="ctr" anchorCtr="0">
          <a:noAutofit/>
        </a:bodyPr>
        <a:lstStyle/>
        <a:p>
          <a:pPr lvl="0" algn="l" defTabSz="1244600">
            <a:lnSpc>
              <a:spcPct val="90000"/>
            </a:lnSpc>
            <a:spcBef>
              <a:spcPct val="0"/>
            </a:spcBef>
            <a:spcAft>
              <a:spcPct val="35000"/>
            </a:spcAft>
          </a:pPr>
          <a:r>
            <a:rPr lang="de-DE" sz="2800" b="1" kern="1200" dirty="0">
              <a:solidFill>
                <a:schemeClr val="bg1"/>
              </a:solidFill>
            </a:rPr>
            <a:t>KV 1223		Ermäßigung auf 3,0 </a:t>
          </a:r>
        </a:p>
      </dsp:txBody>
      <dsp:txXfrm>
        <a:off x="529276" y="4611784"/>
        <a:ext cx="7064020"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6E0B5967-A8D5-497F-A0CE-62302F24C73C}"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1288557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E0B5967-A8D5-497F-A0CE-62302F24C73C}"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67684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E0B5967-A8D5-497F-A0CE-62302F24C73C}"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3279723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6E0B5967-A8D5-497F-A0CE-62302F24C73C}"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2933171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6E0B5967-A8D5-497F-A0CE-62302F24C73C}"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420105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6E0B5967-A8D5-497F-A0CE-62302F24C73C}"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4028169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6E0B5967-A8D5-497F-A0CE-62302F24C73C}" type="datetimeFigureOut">
              <a:rPr lang="de-DE" smtClean="0"/>
              <a:t>25.08.2023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3275486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6E0B5967-A8D5-497F-A0CE-62302F24C73C}" type="datetimeFigureOut">
              <a:rPr lang="de-DE" smtClean="0"/>
              <a:t>25.08.2023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1582921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E0B5967-A8D5-497F-A0CE-62302F24C73C}" type="datetimeFigureOut">
              <a:rPr lang="de-DE" smtClean="0"/>
              <a:t>25.08.2023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572422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6E0B5967-A8D5-497F-A0CE-62302F24C73C}"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1435744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6E0B5967-A8D5-497F-A0CE-62302F24C73C}"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A70ED1-9C46-41AC-A3D1-3C24F18F2D24}" type="slidenum">
              <a:rPr lang="de-DE" smtClean="0"/>
              <a:t>‹Nr.›</a:t>
            </a:fld>
            <a:endParaRPr lang="de-DE"/>
          </a:p>
        </p:txBody>
      </p:sp>
    </p:spTree>
    <p:extLst>
      <p:ext uri="{BB962C8B-B14F-4D97-AF65-F5344CB8AC3E}">
        <p14:creationId xmlns:p14="http://schemas.microsoft.com/office/powerpoint/2010/main" val="347138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B5967-A8D5-497F-A0CE-62302F24C73C}" type="datetimeFigureOut">
              <a:rPr lang="de-DE" smtClean="0"/>
              <a:t>25.08.2023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A70ED1-9C46-41AC-A3D1-3C24F18F2D24}" type="slidenum">
              <a:rPr lang="de-DE" smtClean="0"/>
              <a:t>‹Nr.›</a:t>
            </a:fld>
            <a:endParaRPr lang="de-DE"/>
          </a:p>
        </p:txBody>
      </p:sp>
    </p:spTree>
    <p:extLst>
      <p:ext uri="{BB962C8B-B14F-4D97-AF65-F5344CB8AC3E}">
        <p14:creationId xmlns:p14="http://schemas.microsoft.com/office/powerpoint/2010/main" val="1423567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167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13705" y="1633898"/>
            <a:ext cx="9605389" cy="448199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de-DE" sz="2200" dirty="0" smtClean="0"/>
              <a:t>Die Berufung findet nach Maßgabe der in § 511 II ZPO genannten Zulässigkeitsvoraussetzungen gegen erstinstanzliche Endurteile statt.</a:t>
            </a:r>
          </a:p>
          <a:p>
            <a:pPr marL="342900" indent="-342900">
              <a:buFont typeface="Arial" panose="020B0604020202020204" pitchFamily="34" charset="0"/>
              <a:buChar char="•"/>
            </a:pPr>
            <a:r>
              <a:rPr lang="de-DE" sz="2200" dirty="0" smtClean="0"/>
              <a:t>Sind beide Parteien durch das erstinstanzliche Urteil beschwert, können diese jeweils eigenständige Berufungen (1. Berufung, 2. Berufung) einlegen.</a:t>
            </a:r>
          </a:p>
          <a:p>
            <a:pPr marL="342900" indent="-342900">
              <a:buFont typeface="Arial" panose="020B0604020202020204" pitchFamily="34" charset="0"/>
              <a:buChar char="•"/>
            </a:pPr>
            <a:r>
              <a:rPr lang="de-DE" sz="2200" dirty="0" smtClean="0"/>
              <a:t>Will der Berufungsbeklagte keine eigenständige Berufung einlegen, kann er sich auch dem gegnerischen Rechtsmittel anschließen und Anschlussberufung (§ 524 ZPO) einlegen. Diese verliert allerdings ihre Wirkung, wenn die (Erst)Berufung zurückgenommen, verworfen oder durch Beschluss zurückgewiesen wird.</a:t>
            </a:r>
          </a:p>
          <a:p>
            <a:pPr marL="342900" indent="-342900">
              <a:buFont typeface="Arial" panose="020B0604020202020204" pitchFamily="34" charset="0"/>
              <a:buChar char="•"/>
            </a:pPr>
            <a:r>
              <a:rPr lang="de-DE" sz="2200" dirty="0" smtClean="0"/>
              <a:t>Auch Klageerweiterung und Widerklage (Widerklage nur unter den Voraussetzungen des § 533 ZPO) sind in der Berufungsinstanz möglich.</a:t>
            </a:r>
            <a:endParaRPr lang="de-DE" sz="2200" dirty="0"/>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sp>
        <p:nvSpPr>
          <p:cNvPr id="24" name="Gefaltete Ecke 23"/>
          <p:cNvSpPr/>
          <p:nvPr/>
        </p:nvSpPr>
        <p:spPr>
          <a:xfrm rot="21133365">
            <a:off x="705256" y="482507"/>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511 II ZPO</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Gefaltete Ecke 14"/>
          <p:cNvSpPr/>
          <p:nvPr/>
        </p:nvSpPr>
        <p:spPr>
          <a:xfrm rot="421203">
            <a:off x="10107353" y="4819253"/>
            <a:ext cx="1623481" cy="142067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524,</a:t>
            </a: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533</a:t>
            </a: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ZPO</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118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1000"/>
                                        <p:tgtEl>
                                          <p:spTgt spid="15"/>
                                        </p:tgtEl>
                                      </p:cBhvr>
                                    </p:animEffect>
                                    <p:anim calcmode="lin" valueType="num">
                                      <p:cBhvr>
                                        <p:cTn id="16" dur="1000" fill="hold"/>
                                        <p:tgtEl>
                                          <p:spTgt spid="15"/>
                                        </p:tgtEl>
                                        <p:attrNameLst>
                                          <p:attrName>ppt_x</p:attrName>
                                        </p:attrNameLst>
                                      </p:cBhvr>
                                      <p:tavLst>
                                        <p:tav tm="0">
                                          <p:val>
                                            <p:strVal val="#ppt_x"/>
                                          </p:val>
                                        </p:tav>
                                        <p:tav tm="100000">
                                          <p:val>
                                            <p:strVal val="#ppt_x"/>
                                          </p:val>
                                        </p:tav>
                                      </p:tavLst>
                                    </p:anim>
                                    <p:anim calcmode="lin" valueType="num">
                                      <p:cBhvr>
                                        <p:cTn id="1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sp>
        <p:nvSpPr>
          <p:cNvPr id="21" name="Abgerundetes Rechteck 20"/>
          <p:cNvSpPr/>
          <p:nvPr/>
        </p:nvSpPr>
        <p:spPr>
          <a:xfrm>
            <a:off x="511347" y="1763064"/>
            <a:ext cx="11375163" cy="355089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a:p>
            <a:r>
              <a:rPr lang="de-DE" sz="2400" dirty="0"/>
              <a:t>Sofern der Tatbestand der </a:t>
            </a:r>
            <a:r>
              <a:rPr lang="de-DE" sz="2400" b="1" dirty="0"/>
              <a:t>KV-Nr. 1221 GKG </a:t>
            </a:r>
            <a:r>
              <a:rPr lang="de-DE" sz="2400" dirty="0"/>
              <a:t>erfüllt ist, kommt </a:t>
            </a:r>
            <a:r>
              <a:rPr lang="de-DE" sz="2400" b="1" dirty="0"/>
              <a:t>kein</a:t>
            </a:r>
            <a:r>
              <a:rPr lang="de-DE" sz="2400" dirty="0"/>
              <a:t> anderer Ermäßigungstatbestand in Betracht.</a:t>
            </a:r>
          </a:p>
          <a:p>
            <a:pPr marL="314325" indent="-314325">
              <a:tabLst>
                <a:tab pos="3454400" algn="l"/>
              </a:tabLst>
            </a:pPr>
            <a:r>
              <a:rPr lang="de-DE" sz="2400" dirty="0"/>
              <a:t>Anmerkung zu </a:t>
            </a:r>
            <a:r>
              <a:rPr lang="de-DE" sz="2400" b="1" dirty="0"/>
              <a:t>KV-Nr. 1222 </a:t>
            </a:r>
            <a:r>
              <a:rPr lang="de-DE" sz="2400" dirty="0"/>
              <a:t>-</a:t>
            </a:r>
            <a:r>
              <a:rPr lang="de-DE" sz="2400" b="1" dirty="0"/>
              <a:t>mehrere</a:t>
            </a:r>
            <a:r>
              <a:rPr lang="de-DE" sz="2400" dirty="0"/>
              <a:t> Ermäßigungstatbestände </a:t>
            </a:r>
            <a:r>
              <a:rPr lang="de-DE" sz="2400" b="1" dirty="0"/>
              <a:t>können nebeneinander stehen.</a:t>
            </a:r>
          </a:p>
          <a:p>
            <a:pPr marL="314325" indent="-314325">
              <a:tabLst>
                <a:tab pos="3416300" algn="l"/>
              </a:tabLst>
            </a:pPr>
            <a:r>
              <a:rPr lang="de-DE" sz="2400" dirty="0"/>
              <a:t>Anmerkung zu </a:t>
            </a:r>
            <a:r>
              <a:rPr lang="de-DE" sz="2400" b="1" dirty="0"/>
              <a:t>KV-Nr. 1223 </a:t>
            </a:r>
            <a:r>
              <a:rPr lang="de-DE" sz="2400" dirty="0"/>
              <a:t>-Ermäßigung </a:t>
            </a:r>
            <a:r>
              <a:rPr lang="de-DE" sz="2400" b="1" dirty="0"/>
              <a:t>auch, wenn daneben </a:t>
            </a:r>
            <a:r>
              <a:rPr lang="de-DE" sz="2400" dirty="0"/>
              <a:t>Ermäßigungstatbestände nach </a:t>
            </a:r>
            <a:r>
              <a:rPr lang="de-DE" sz="2400" b="1" dirty="0"/>
              <a:t>KV-Nr. 1222 </a:t>
            </a:r>
            <a:r>
              <a:rPr lang="de-DE" sz="2400" dirty="0"/>
              <a:t>stehen.</a:t>
            </a:r>
          </a:p>
          <a:p>
            <a:pPr marL="314325" indent="-314325">
              <a:tabLst>
                <a:tab pos="3416300" algn="l"/>
              </a:tabLst>
            </a:pPr>
            <a:r>
              <a:rPr lang="de-DE" sz="2400" b="1" dirty="0"/>
              <a:t>Anmerkung zu KV-Nr. 1222 und KV-Nr. 1223 -es darf kein VU, streitiges Teilurteil, Beschluss in der Hauptsache etc. vorausgegangen sein.</a:t>
            </a:r>
          </a:p>
          <a:p>
            <a:pPr marL="314325" indent="-314325">
              <a:tabLst>
                <a:tab pos="3416300" algn="l"/>
              </a:tabLst>
            </a:pPr>
            <a:endParaRPr lang="de-DE" sz="2400" dirty="0"/>
          </a:p>
        </p:txBody>
      </p:sp>
      <p:sp>
        <p:nvSpPr>
          <p:cNvPr id="2" name="Abgerundetes Rechteck 1"/>
          <p:cNvSpPr/>
          <p:nvPr/>
        </p:nvSpPr>
        <p:spPr>
          <a:xfrm>
            <a:off x="570340" y="5492713"/>
            <a:ext cx="11316170" cy="914400"/>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KV-Nr. 1222 und KV-Nr. 1223 können nebeneinander </a:t>
            </a:r>
            <a:r>
              <a:rPr lang="de-DE" sz="2400" b="1" dirty="0" smtClean="0"/>
              <a:t>stehen</a:t>
            </a:r>
            <a:endParaRPr lang="de-DE" sz="2400" b="1" dirty="0"/>
          </a:p>
          <a:p>
            <a:pPr algn="ctr"/>
            <a:r>
              <a:rPr lang="de-DE" sz="2400" b="1" dirty="0"/>
              <a:t>     =&gt; § 36 Abs. 3 GKG zu beachten!</a:t>
            </a:r>
            <a:endParaRPr lang="de-DE" sz="2400" b="1" dirty="0">
              <a:effectLst>
                <a:outerShdw blurRad="38100" dist="38100" dir="2700000" algn="tl">
                  <a:srgbClr val="000000">
                    <a:alpha val="43137"/>
                  </a:srgbClr>
                </a:outerShdw>
              </a:effectLst>
            </a:endParaRPr>
          </a:p>
        </p:txBody>
      </p:sp>
      <p:sp>
        <p:nvSpPr>
          <p:cNvPr id="24" name="Gefaltete Ecke 23"/>
          <p:cNvSpPr/>
          <p:nvPr/>
        </p:nvSpPr>
        <p:spPr>
          <a:xfrm rot="361576">
            <a:off x="303364" y="508293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36 III </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GKG!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05016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168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pSp>
        <p:nvGrpSpPr>
          <p:cNvPr id="4" name="Gruppieren 3"/>
          <p:cNvGrpSpPr/>
          <p:nvPr/>
        </p:nvGrpSpPr>
        <p:grpSpPr>
          <a:xfrm>
            <a:off x="1071324" y="2068606"/>
            <a:ext cx="10306210" cy="3507735"/>
            <a:chOff x="1100134" y="2291578"/>
            <a:chExt cx="10306210" cy="3507735"/>
          </a:xfrm>
        </p:grpSpPr>
        <p:sp>
          <p:nvSpPr>
            <p:cNvPr id="3" name="Abgerundetes Rechteck 2"/>
            <p:cNvSpPr/>
            <p:nvPr/>
          </p:nvSpPr>
          <p:spPr>
            <a:xfrm>
              <a:off x="1100134" y="2727951"/>
              <a:ext cx="10306210" cy="307136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Für das Berufungsverfahren gelten ebenfalls die bereits aus den erstinstanzlichen Verfahren bekannten allgemeinen Vorschriften des GKG und der Kostenverfügung sowie die dort vorgestellten Berechnungsweisen.</a:t>
              </a:r>
              <a:endParaRPr lang="de-DE" sz="2800" b="1" dirty="0"/>
            </a:p>
          </p:txBody>
        </p:sp>
        <p:sp>
          <p:nvSpPr>
            <p:cNvPr id="2" name="Abgerundetes Rechteck 1"/>
            <p:cNvSpPr/>
            <p:nvPr/>
          </p:nvSpPr>
          <p:spPr>
            <a:xfrm>
              <a:off x="1100134" y="2291578"/>
              <a:ext cx="1499017" cy="599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Kosten</a:t>
              </a:r>
              <a:endParaRPr lang="de-DE" sz="2800" b="1" dirty="0"/>
            </a:p>
          </p:txBody>
        </p:sp>
      </p:gr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51165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169</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grpSp>
        <p:nvGrpSpPr>
          <p:cNvPr id="12" name="Gruppieren 11"/>
          <p:cNvGrpSpPr/>
          <p:nvPr/>
        </p:nvGrpSpPr>
        <p:grpSpPr>
          <a:xfrm>
            <a:off x="337397" y="1534276"/>
            <a:ext cx="11392819" cy="1960967"/>
            <a:chOff x="596777" y="1176073"/>
            <a:chExt cx="11392819" cy="1960967"/>
          </a:xfrm>
        </p:grpSpPr>
        <p:sp>
          <p:nvSpPr>
            <p:cNvPr id="13" name="Abgerundetes Rechteck 12"/>
            <p:cNvSpPr/>
            <p:nvPr/>
          </p:nvSpPr>
          <p:spPr>
            <a:xfrm>
              <a:off x="695149" y="1599436"/>
              <a:ext cx="11294447" cy="153760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de-DE" sz="2400" dirty="0" smtClean="0"/>
            </a:p>
            <a:p>
              <a:pPr marL="342900" indent="-342900">
                <a:buFont typeface="Arial" panose="020B0604020202020204" pitchFamily="34" charset="0"/>
                <a:buChar char="•"/>
              </a:pPr>
              <a:r>
                <a:rPr lang="de-DE" sz="2400" dirty="0" smtClean="0"/>
                <a:t>richtet sich nach den Anträgen des Berufungsklägers</a:t>
              </a:r>
            </a:p>
            <a:p>
              <a:pPr marL="342900" indent="-342900">
                <a:buFont typeface="Arial" panose="020B0604020202020204" pitchFamily="34" charset="0"/>
                <a:buChar char="•"/>
              </a:pPr>
              <a:r>
                <a:rPr lang="de-DE" sz="2400" dirty="0" smtClean="0"/>
                <a:t>ist grundsätzlich durch den Wert der ersten Instanz begrenzt, Erhöhung durch Klageerweiterung oder Widerklage aber möglich</a:t>
              </a:r>
              <a:br>
                <a:rPr lang="de-DE" sz="2400" dirty="0" smtClean="0"/>
              </a:br>
              <a:endParaRPr lang="de-DE" sz="2400" b="1" dirty="0"/>
            </a:p>
          </p:txBody>
        </p:sp>
        <p:sp>
          <p:nvSpPr>
            <p:cNvPr id="14" name="Abgerundetes Rechteck 13"/>
            <p:cNvSpPr/>
            <p:nvPr/>
          </p:nvSpPr>
          <p:spPr>
            <a:xfrm>
              <a:off x="596777" y="1176073"/>
              <a:ext cx="2953562" cy="599400"/>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Streitwert: § 47 GKG</a:t>
              </a:r>
              <a:endParaRPr lang="de-DE" sz="2400" b="1" dirty="0"/>
            </a:p>
          </p:txBody>
        </p:sp>
      </p:grpSp>
      <p:grpSp>
        <p:nvGrpSpPr>
          <p:cNvPr id="16" name="Gruppieren 15"/>
          <p:cNvGrpSpPr/>
          <p:nvPr/>
        </p:nvGrpSpPr>
        <p:grpSpPr>
          <a:xfrm>
            <a:off x="336058" y="3415602"/>
            <a:ext cx="11493866" cy="1967280"/>
            <a:chOff x="1110329" y="1412387"/>
            <a:chExt cx="11493866" cy="1967280"/>
          </a:xfrm>
        </p:grpSpPr>
        <p:sp>
          <p:nvSpPr>
            <p:cNvPr id="17" name="Abgerundetes Rechteck 16"/>
            <p:cNvSpPr/>
            <p:nvPr/>
          </p:nvSpPr>
          <p:spPr>
            <a:xfrm>
              <a:off x="1229032" y="1764421"/>
              <a:ext cx="11375163" cy="161524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lnSpc>
                  <a:spcPct val="100000"/>
                </a:lnSpc>
                <a:spcBef>
                  <a:spcPts val="0"/>
                </a:spcBef>
                <a:tabLst>
                  <a:tab pos="2116138" algn="l"/>
                </a:tabLst>
              </a:pPr>
              <a:r>
                <a:rPr lang="de-DE" sz="2400" dirty="0" smtClean="0"/>
                <a:t>Wertgebühren“- Gebühren richten sich nach d. Streitwert u. sind der</a:t>
              </a:r>
            </a:p>
            <a:p>
              <a:pPr>
                <a:tabLst>
                  <a:tab pos="2116138" algn="l"/>
                </a:tabLst>
              </a:pPr>
              <a:r>
                <a:rPr lang="de-DE" sz="2400" u="sng" dirty="0" smtClean="0"/>
                <a:t>Anlage 1, </a:t>
              </a:r>
              <a:r>
                <a:rPr lang="de-DE" sz="2400" u="sng" dirty="0" err="1" smtClean="0"/>
                <a:t>Hauptabschn</a:t>
              </a:r>
              <a:r>
                <a:rPr lang="de-DE" sz="2400" u="sng" dirty="0" smtClean="0"/>
                <a:t>. 2., Abschn. 2., zum GKG zu entnehmen</a:t>
              </a:r>
            </a:p>
            <a:p>
              <a:pPr>
                <a:tabLst>
                  <a:tab pos="2116138" algn="l"/>
                </a:tabLst>
              </a:pPr>
              <a:r>
                <a:rPr lang="de-DE" sz="2400" dirty="0" smtClean="0"/>
                <a:t>                               (siehe KV-Nr. 1220 – 1223) gem. §§ 3 I + II GKG</a:t>
              </a:r>
              <a:endParaRPr lang="de-DE" sz="2400" dirty="0"/>
            </a:p>
          </p:txBody>
        </p:sp>
        <p:sp>
          <p:nvSpPr>
            <p:cNvPr id="19" name="Abgerundetes Rechteck 18"/>
            <p:cNvSpPr/>
            <p:nvPr/>
          </p:nvSpPr>
          <p:spPr>
            <a:xfrm>
              <a:off x="1110329" y="1412387"/>
              <a:ext cx="2998532" cy="599400"/>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Gebühr</a:t>
              </a:r>
              <a:r>
                <a:rPr lang="de-DE" sz="2400" b="1" smtClean="0"/>
                <a:t>: </a:t>
              </a:r>
              <a:r>
                <a:rPr lang="de-DE" sz="2400" b="1" smtClean="0"/>
                <a:t>§ 34 </a:t>
              </a:r>
              <a:r>
                <a:rPr lang="de-DE" sz="2400" b="1" dirty="0" smtClean="0"/>
                <a:t>I GKG </a:t>
              </a:r>
              <a:endParaRPr lang="de-DE" sz="2400" b="1" dirty="0"/>
            </a:p>
          </p:txBody>
        </p:sp>
      </p:grpSp>
      <p:sp>
        <p:nvSpPr>
          <p:cNvPr id="21" name="Abgerundetes Rechteck 20"/>
          <p:cNvSpPr/>
          <p:nvPr/>
        </p:nvSpPr>
        <p:spPr>
          <a:xfrm>
            <a:off x="454761" y="5675660"/>
            <a:ext cx="11375163" cy="81563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a:p>
            <a:pPr marL="314325" indent="-314325">
              <a:tabLst>
                <a:tab pos="2116138" algn="l"/>
              </a:tabLst>
            </a:pPr>
            <a:r>
              <a:rPr lang="de-DE" sz="2400" dirty="0" smtClean="0"/>
              <a:t>Tritt mit </a:t>
            </a:r>
            <a:r>
              <a:rPr lang="de-DE" sz="2400" u="sng" dirty="0" smtClean="0"/>
              <a:t>Eingang der Berufungsschrift</a:t>
            </a:r>
            <a:r>
              <a:rPr lang="de-DE" sz="2400" dirty="0" smtClean="0"/>
              <a:t> beim Berufungsgericht ein (§ 6 I S. 1 Nr. 1 GKG)</a:t>
            </a:r>
          </a:p>
          <a:p>
            <a:endParaRPr lang="de-DE" sz="2400" dirty="0"/>
          </a:p>
        </p:txBody>
      </p:sp>
      <p:sp>
        <p:nvSpPr>
          <p:cNvPr id="22" name="Abgerundetes Rechteck 21"/>
          <p:cNvSpPr/>
          <p:nvPr/>
        </p:nvSpPr>
        <p:spPr>
          <a:xfrm>
            <a:off x="336059" y="5282024"/>
            <a:ext cx="2544877" cy="599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Fälligkeit:</a:t>
            </a:r>
            <a:endParaRPr lang="de-DE" sz="2400" b="1" dirty="0"/>
          </a:p>
        </p:txBody>
      </p:sp>
      <p:sp>
        <p:nvSpPr>
          <p:cNvPr id="15" name="Gefaltete Ecke 14"/>
          <p:cNvSpPr/>
          <p:nvPr/>
        </p:nvSpPr>
        <p:spPr>
          <a:xfrm rot="21242224">
            <a:off x="10175681" y="3881718"/>
            <a:ext cx="1623481" cy="1420679"/>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KV-Nr.</a:t>
            </a: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1220-1223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4" name="Gefaltete Ecke 23"/>
          <p:cNvSpPr/>
          <p:nvPr/>
        </p:nvSpPr>
        <p:spPr>
          <a:xfrm>
            <a:off x="10594116" y="1833976"/>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47 </a:t>
            </a:r>
          </a:p>
          <a:p>
            <a:pPr algn="ctr"/>
            <a:r>
              <a:rPr lang="de-DE" sz="28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GKG</a:t>
            </a:r>
            <a:endParaRPr lang="de-DE" sz="28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0845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80">
                                          <p:stCondLst>
                                            <p:cond delay="0"/>
                                          </p:stCondLst>
                                        </p:cTn>
                                        <p:tgtEl>
                                          <p:spTgt spid="15"/>
                                        </p:tgtEl>
                                      </p:cBhvr>
                                    </p:animEffect>
                                    <p:anim calcmode="lin" valueType="num">
                                      <p:cBhvr>
                                        <p:cTn id="2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3" dur="26">
                                          <p:stCondLst>
                                            <p:cond delay="650"/>
                                          </p:stCondLst>
                                        </p:cTn>
                                        <p:tgtEl>
                                          <p:spTgt spid="15"/>
                                        </p:tgtEl>
                                      </p:cBhvr>
                                      <p:to x="100000" y="60000"/>
                                    </p:animScale>
                                    <p:animScale>
                                      <p:cBhvr>
                                        <p:cTn id="34" dur="166" decel="50000">
                                          <p:stCondLst>
                                            <p:cond delay="676"/>
                                          </p:stCondLst>
                                        </p:cTn>
                                        <p:tgtEl>
                                          <p:spTgt spid="15"/>
                                        </p:tgtEl>
                                      </p:cBhvr>
                                      <p:to x="100000" y="100000"/>
                                    </p:animScale>
                                    <p:animScale>
                                      <p:cBhvr>
                                        <p:cTn id="35" dur="26">
                                          <p:stCondLst>
                                            <p:cond delay="1312"/>
                                          </p:stCondLst>
                                        </p:cTn>
                                        <p:tgtEl>
                                          <p:spTgt spid="15"/>
                                        </p:tgtEl>
                                      </p:cBhvr>
                                      <p:to x="100000" y="80000"/>
                                    </p:animScale>
                                    <p:animScale>
                                      <p:cBhvr>
                                        <p:cTn id="36" dur="166" decel="50000">
                                          <p:stCondLst>
                                            <p:cond delay="1338"/>
                                          </p:stCondLst>
                                        </p:cTn>
                                        <p:tgtEl>
                                          <p:spTgt spid="15"/>
                                        </p:tgtEl>
                                      </p:cBhvr>
                                      <p:to x="100000" y="100000"/>
                                    </p:animScale>
                                    <p:animScale>
                                      <p:cBhvr>
                                        <p:cTn id="37" dur="26">
                                          <p:stCondLst>
                                            <p:cond delay="1642"/>
                                          </p:stCondLst>
                                        </p:cTn>
                                        <p:tgtEl>
                                          <p:spTgt spid="15"/>
                                        </p:tgtEl>
                                      </p:cBhvr>
                                      <p:to x="100000" y="90000"/>
                                    </p:animScale>
                                    <p:animScale>
                                      <p:cBhvr>
                                        <p:cTn id="38" dur="166" decel="50000">
                                          <p:stCondLst>
                                            <p:cond delay="1668"/>
                                          </p:stCondLst>
                                        </p:cTn>
                                        <p:tgtEl>
                                          <p:spTgt spid="15"/>
                                        </p:tgtEl>
                                      </p:cBhvr>
                                      <p:to x="100000" y="100000"/>
                                    </p:animScale>
                                    <p:animScale>
                                      <p:cBhvr>
                                        <p:cTn id="39" dur="26">
                                          <p:stCondLst>
                                            <p:cond delay="1808"/>
                                          </p:stCondLst>
                                        </p:cTn>
                                        <p:tgtEl>
                                          <p:spTgt spid="15"/>
                                        </p:tgtEl>
                                      </p:cBhvr>
                                      <p:to x="100000" y="95000"/>
                                    </p:animScale>
                                    <p:animScale>
                                      <p:cBhvr>
                                        <p:cTn id="40" dur="166" decel="50000">
                                          <p:stCondLst>
                                            <p:cond delay="1834"/>
                                          </p:stCondLst>
                                        </p:cTn>
                                        <p:tgtEl>
                                          <p:spTgt spid="15"/>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ppt_x"/>
                                          </p:val>
                                        </p:tav>
                                        <p:tav tm="100000">
                                          <p:val>
                                            <p:strVal val="#ppt_x"/>
                                          </p:val>
                                        </p:tav>
                                      </p:tavLst>
                                    </p:anim>
                                    <p:anim calcmode="lin" valueType="num">
                                      <p:cBhvr additive="base">
                                        <p:cTn id="4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15" grpId="0" animBg="1"/>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170</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sp>
        <p:nvSpPr>
          <p:cNvPr id="17" name="Abgerundetes Rechteck 16"/>
          <p:cNvSpPr/>
          <p:nvPr/>
        </p:nvSpPr>
        <p:spPr>
          <a:xfrm>
            <a:off x="493401" y="2855731"/>
            <a:ext cx="11336523" cy="102626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4343400" algn="l"/>
              </a:tabLst>
            </a:pPr>
            <a:r>
              <a:rPr lang="de-DE" sz="2400" b="1" u="sng" dirty="0" smtClean="0"/>
              <a:t>Keine</a:t>
            </a:r>
            <a:r>
              <a:rPr lang="de-DE" sz="2400" dirty="0" smtClean="0"/>
              <a:t> Vorauszahlungspflicht die fällige Verfahrensgebühr ist alsbald über die KEJ zum Soll zu stellen (§ 15 I </a:t>
            </a:r>
            <a:r>
              <a:rPr lang="de-DE" sz="2400" dirty="0" err="1" smtClean="0"/>
              <a:t>KostVfg</a:t>
            </a:r>
            <a:r>
              <a:rPr lang="de-DE" sz="2400" dirty="0" smtClean="0"/>
              <a:t>).</a:t>
            </a:r>
            <a:endParaRPr lang="de-DE" sz="2400" dirty="0"/>
          </a:p>
        </p:txBody>
      </p:sp>
      <p:grpSp>
        <p:nvGrpSpPr>
          <p:cNvPr id="20" name="Gruppieren 19"/>
          <p:cNvGrpSpPr/>
          <p:nvPr/>
        </p:nvGrpSpPr>
        <p:grpSpPr>
          <a:xfrm>
            <a:off x="305489" y="4073935"/>
            <a:ext cx="11581021" cy="1960573"/>
            <a:chOff x="932635" y="2075500"/>
            <a:chExt cx="11581021" cy="1960573"/>
          </a:xfrm>
        </p:grpSpPr>
        <p:sp>
          <p:nvSpPr>
            <p:cNvPr id="21" name="Abgerundetes Rechteck 20"/>
            <p:cNvSpPr/>
            <p:nvPr/>
          </p:nvSpPr>
          <p:spPr>
            <a:xfrm>
              <a:off x="1138493" y="2331306"/>
              <a:ext cx="11375163" cy="170476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a:p>
              <a:r>
                <a:rPr lang="de-DE" sz="2400" dirty="0" smtClean="0"/>
                <a:t>Kosten der </a:t>
              </a:r>
              <a:r>
                <a:rPr lang="de-DE" sz="2400" b="1" u="sng" dirty="0" smtClean="0"/>
                <a:t>Klageerweiterung</a:t>
              </a:r>
              <a:r>
                <a:rPr lang="de-DE" sz="2400" dirty="0" smtClean="0"/>
                <a:t> sind </a:t>
              </a:r>
              <a:r>
                <a:rPr lang="de-DE" sz="2400" b="1" dirty="0" smtClean="0"/>
                <a:t>gem. § 12 I 2 GKG </a:t>
              </a:r>
              <a:r>
                <a:rPr lang="de-DE" sz="2400" dirty="0" smtClean="0"/>
                <a:t>auch in der Berufung </a:t>
              </a:r>
              <a:r>
                <a:rPr lang="de-DE" sz="2400" b="1" u="sng" dirty="0" smtClean="0"/>
                <a:t>vorauszahlungspflichtig</a:t>
              </a:r>
              <a:r>
                <a:rPr lang="de-DE" sz="2400" dirty="0" smtClean="0"/>
                <a:t>, so dass diese Gebührendifferenz nicht zum Soll zu stellen, sondern mit Kostennachricht nach Muster Kost 40 zu erfordern ist.</a:t>
              </a:r>
            </a:p>
            <a:p>
              <a:endParaRPr lang="de-DE" sz="2400" dirty="0"/>
            </a:p>
          </p:txBody>
        </p:sp>
        <p:sp>
          <p:nvSpPr>
            <p:cNvPr id="22" name="Abgerundetes Rechteck 21"/>
            <p:cNvSpPr/>
            <p:nvPr/>
          </p:nvSpPr>
          <p:spPr>
            <a:xfrm>
              <a:off x="932635" y="2075500"/>
              <a:ext cx="2544877" cy="599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sng" dirty="0" smtClean="0"/>
                <a:t>Ausnahme!</a:t>
              </a:r>
              <a:endParaRPr lang="de-DE" sz="2400" b="1" dirty="0"/>
            </a:p>
          </p:txBody>
        </p:sp>
      </p:grpSp>
      <p:sp>
        <p:nvSpPr>
          <p:cNvPr id="15" name="Gefaltete Ecke 14"/>
          <p:cNvSpPr/>
          <p:nvPr/>
        </p:nvSpPr>
        <p:spPr>
          <a:xfrm>
            <a:off x="8906436" y="5299357"/>
            <a:ext cx="1428912" cy="1441002"/>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Muster</a:t>
            </a: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Kost40</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4" name="Gefaltete Ecke 23"/>
          <p:cNvSpPr/>
          <p:nvPr/>
        </p:nvSpPr>
        <p:spPr>
          <a:xfrm rot="21243515">
            <a:off x="9595166" y="3344989"/>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15 I </a:t>
            </a:r>
          </a:p>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KostVfg</a:t>
            </a: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a:t>
            </a:r>
          </a:p>
          <a:p>
            <a:pPr algn="ct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8" name="Gruppieren 7"/>
          <p:cNvGrpSpPr/>
          <p:nvPr/>
        </p:nvGrpSpPr>
        <p:grpSpPr>
          <a:xfrm>
            <a:off x="493402" y="1868533"/>
            <a:ext cx="11336522" cy="928634"/>
            <a:chOff x="856282" y="2003284"/>
            <a:chExt cx="10342415" cy="928634"/>
          </a:xfrm>
          <a:solidFill>
            <a:schemeClr val="accent2"/>
          </a:solidFill>
        </p:grpSpPr>
        <p:sp>
          <p:nvSpPr>
            <p:cNvPr id="13" name="Abgerundetes Rechteck 12"/>
            <p:cNvSpPr/>
            <p:nvPr/>
          </p:nvSpPr>
          <p:spPr>
            <a:xfrm>
              <a:off x="856282" y="2003284"/>
              <a:ext cx="10342415" cy="9286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p>
          </p:txBody>
        </p:sp>
        <p:sp>
          <p:nvSpPr>
            <p:cNvPr id="5" name="Rechteck 4"/>
            <p:cNvSpPr/>
            <p:nvPr/>
          </p:nvSpPr>
          <p:spPr>
            <a:xfrm>
              <a:off x="1230989" y="2268583"/>
              <a:ext cx="9681850" cy="461665"/>
            </a:xfrm>
            <a:prstGeom prst="rect">
              <a:avLst/>
            </a:prstGeom>
            <a:grpFill/>
          </p:spPr>
          <p:txBody>
            <a:bodyPr wrap="square">
              <a:spAutoFit/>
            </a:bodyPr>
            <a:lstStyle/>
            <a:p>
              <a:r>
                <a:rPr lang="de-DE" sz="2400" dirty="0" smtClean="0">
                  <a:solidFill>
                    <a:schemeClr val="bg1"/>
                  </a:solidFill>
                </a:rPr>
                <a:t>Mit </a:t>
              </a:r>
              <a:r>
                <a:rPr lang="de-DE" sz="2400" b="1" dirty="0" smtClean="0">
                  <a:solidFill>
                    <a:schemeClr val="bg1"/>
                  </a:solidFill>
                </a:rPr>
                <a:t>Einlegung</a:t>
              </a:r>
              <a:r>
                <a:rPr lang="de-DE" sz="2400" dirty="0" smtClean="0">
                  <a:solidFill>
                    <a:schemeClr val="bg1"/>
                  </a:solidFill>
                </a:rPr>
                <a:t> der </a:t>
              </a:r>
              <a:r>
                <a:rPr lang="de-DE" sz="2400" b="1" dirty="0" smtClean="0">
                  <a:solidFill>
                    <a:schemeClr val="bg1"/>
                  </a:solidFill>
                </a:rPr>
                <a:t>Berufung</a:t>
              </a:r>
              <a:r>
                <a:rPr lang="de-DE" sz="2400" dirty="0" smtClean="0">
                  <a:solidFill>
                    <a:schemeClr val="bg1"/>
                  </a:solidFill>
                </a:rPr>
                <a:t> entsteht die </a:t>
              </a:r>
              <a:r>
                <a:rPr lang="de-DE" sz="2400" b="1" dirty="0" smtClean="0">
                  <a:solidFill>
                    <a:schemeClr val="bg1"/>
                  </a:solidFill>
                </a:rPr>
                <a:t>4,0-fache Gebühr </a:t>
              </a:r>
              <a:r>
                <a:rPr lang="de-DE" sz="2400" dirty="0" smtClean="0">
                  <a:solidFill>
                    <a:schemeClr val="bg1"/>
                  </a:solidFill>
                </a:rPr>
                <a:t>der </a:t>
              </a:r>
              <a:r>
                <a:rPr lang="de-DE" sz="2400" b="1" dirty="0" smtClean="0">
                  <a:solidFill>
                    <a:schemeClr val="bg1"/>
                  </a:solidFill>
                </a:rPr>
                <a:t>KV-Nr. 1220</a:t>
              </a:r>
              <a:r>
                <a:rPr lang="de-DE" sz="2400" dirty="0" smtClean="0">
                  <a:solidFill>
                    <a:schemeClr val="bg1"/>
                  </a:solidFill>
                </a:rPr>
                <a:t>.</a:t>
              </a:r>
              <a:endParaRPr lang="de-DE" sz="2400" dirty="0">
                <a:solidFill>
                  <a:schemeClr val="bg1"/>
                </a:solidFill>
              </a:endParaRPr>
            </a:p>
          </p:txBody>
        </p:sp>
      </p:grpSp>
    </p:spTree>
    <p:extLst>
      <p:ext uri="{BB962C8B-B14F-4D97-AF65-F5344CB8AC3E}">
        <p14:creationId xmlns:p14="http://schemas.microsoft.com/office/powerpoint/2010/main" val="118612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1000" fill="hold"/>
                                        <p:tgtEl>
                                          <p:spTgt spid="15"/>
                                        </p:tgtEl>
                                        <p:attrNameLst>
                                          <p:attrName>ppt_w</p:attrName>
                                        </p:attrNameLst>
                                      </p:cBhvr>
                                      <p:tavLst>
                                        <p:tav tm="0">
                                          <p:val>
                                            <p:fltVal val="0"/>
                                          </p:val>
                                        </p:tav>
                                        <p:tav tm="100000">
                                          <p:val>
                                            <p:strVal val="#ppt_w"/>
                                          </p:val>
                                        </p:tav>
                                      </p:tavLst>
                                    </p:anim>
                                    <p:anim calcmode="lin" valueType="num">
                                      <p:cBhvr>
                                        <p:cTn id="34" dur="1000" fill="hold"/>
                                        <p:tgtEl>
                                          <p:spTgt spid="15"/>
                                        </p:tgtEl>
                                        <p:attrNameLst>
                                          <p:attrName>ppt_h</p:attrName>
                                        </p:attrNameLst>
                                      </p:cBhvr>
                                      <p:tavLst>
                                        <p:tav tm="0">
                                          <p:val>
                                            <p:fltVal val="0"/>
                                          </p:val>
                                        </p:tav>
                                        <p:tav tm="100000">
                                          <p:val>
                                            <p:strVal val="#ppt_h"/>
                                          </p:val>
                                        </p:tav>
                                      </p:tavLst>
                                    </p:anim>
                                    <p:anim calcmode="lin" valueType="num">
                                      <p:cBhvr>
                                        <p:cTn id="35" dur="1000" fill="hold"/>
                                        <p:tgtEl>
                                          <p:spTgt spid="15"/>
                                        </p:tgtEl>
                                        <p:attrNameLst>
                                          <p:attrName>style.rotation</p:attrName>
                                        </p:attrNameLst>
                                      </p:cBhvr>
                                      <p:tavLst>
                                        <p:tav tm="0">
                                          <p:val>
                                            <p:fltVal val="90"/>
                                          </p:val>
                                        </p:tav>
                                        <p:tav tm="100000">
                                          <p:val>
                                            <p:fltVal val="0"/>
                                          </p:val>
                                        </p:tav>
                                      </p:tavLst>
                                    </p:anim>
                                    <p:animEffect transition="in" filter="fade">
                                      <p:cBhvr>
                                        <p:cTn id="3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5"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grpSp>
        <p:nvGrpSpPr>
          <p:cNvPr id="3" name="Gruppieren 2"/>
          <p:cNvGrpSpPr/>
          <p:nvPr/>
        </p:nvGrpSpPr>
        <p:grpSpPr>
          <a:xfrm>
            <a:off x="511347" y="2094737"/>
            <a:ext cx="11375163" cy="3219222"/>
            <a:chOff x="511347" y="2094737"/>
            <a:chExt cx="11375163" cy="3219222"/>
          </a:xfrm>
        </p:grpSpPr>
        <p:sp>
          <p:nvSpPr>
            <p:cNvPr id="21" name="Abgerundetes Rechteck 20"/>
            <p:cNvSpPr/>
            <p:nvPr/>
          </p:nvSpPr>
          <p:spPr>
            <a:xfrm>
              <a:off x="511347" y="2590692"/>
              <a:ext cx="11375163" cy="272326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a:p>
              <a:pPr marL="747712" lvl="1" indent="-342900">
                <a:buFont typeface="Arial" panose="020B0604020202020204" pitchFamily="34" charset="0"/>
                <a:buChar char="•"/>
              </a:pPr>
              <a:r>
                <a:rPr lang="de-DE" sz="2400" dirty="0" smtClean="0"/>
                <a:t>ist der als Antragsteller haftende Berufungskläger (§ 22 I 1 GKG).</a:t>
              </a:r>
            </a:p>
            <a:p>
              <a:pPr marL="747712" lvl="1" indent="-342900">
                <a:buFont typeface="Arial" panose="020B0604020202020204" pitchFamily="34" charset="0"/>
                <a:buChar char="•"/>
              </a:pPr>
              <a:r>
                <a:rPr lang="de-DE" sz="2400" dirty="0" smtClean="0"/>
                <a:t>Ergeht Kostenentscheidung (Urteil, Beschluss) bzw. erfolgt durch die Parteien eine Kostenregelung (Vergleich), rückt der sogenannte „Entscheidungsschuldner“ bzw. „Übernahmeschuldner“ in die Position des (ersten) Kostenschuldners (§ 29 Nr. 1. und 2. GKG).</a:t>
              </a:r>
            </a:p>
            <a:p>
              <a:endParaRPr lang="de-DE" sz="2400" dirty="0"/>
            </a:p>
          </p:txBody>
        </p:sp>
        <p:sp>
          <p:nvSpPr>
            <p:cNvPr id="17" name="Abgerundetes Rechteck 16"/>
            <p:cNvSpPr/>
            <p:nvPr/>
          </p:nvSpPr>
          <p:spPr>
            <a:xfrm>
              <a:off x="511347" y="2094737"/>
              <a:ext cx="3082054" cy="57326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4343400" algn="l"/>
                </a:tabLst>
              </a:pPr>
              <a:r>
                <a:rPr lang="de-DE" sz="2800" b="1" dirty="0" smtClean="0"/>
                <a:t>Kostenschuldner:</a:t>
              </a:r>
              <a:endParaRPr lang="de-DE" sz="2800" b="1" dirty="0"/>
            </a:p>
          </p:txBody>
        </p:sp>
      </p:grpSp>
      <p:sp>
        <p:nvSpPr>
          <p:cNvPr id="24" name="Gefaltete Ecke 23"/>
          <p:cNvSpPr/>
          <p:nvPr/>
        </p:nvSpPr>
        <p:spPr>
          <a:xfrm rot="361576">
            <a:off x="9793485" y="202245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22 I 1 </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GKG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6" name="Gefaltete Ecke 15"/>
          <p:cNvSpPr/>
          <p:nvPr/>
        </p:nvSpPr>
        <p:spPr>
          <a:xfrm>
            <a:off x="10514403" y="4610352"/>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29 Nr. 1. und 2.  </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GKG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570340" y="5671467"/>
            <a:ext cx="8462030" cy="914400"/>
          </a:xfrm>
          <a:prstGeom prst="round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err="1" smtClean="0">
                <a:effectLst>
                  <a:outerShdw blurRad="38100" dist="38100" dir="2700000" algn="tl">
                    <a:srgbClr val="000000">
                      <a:alpha val="43137"/>
                    </a:srgbClr>
                  </a:outerShdw>
                </a:effectLst>
              </a:rPr>
              <a:t>Mithaft</a:t>
            </a:r>
            <a:r>
              <a:rPr lang="de-DE" sz="2400" b="1" dirty="0" smtClean="0">
                <a:effectLst>
                  <a:outerShdw blurRad="38100" dist="38100" dir="2700000" algn="tl">
                    <a:srgbClr val="000000">
                      <a:alpha val="43137"/>
                    </a:srgbClr>
                  </a:outerShdw>
                </a:effectLst>
              </a:rPr>
              <a:t>: Es gelten die aus der 1. Instanz bekannten Vorschriften.</a:t>
            </a:r>
            <a:endParaRPr lang="de-DE"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39046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1000"/>
                                        <p:tgtEl>
                                          <p:spTgt spid="16"/>
                                        </p:tgtEl>
                                      </p:cBhvr>
                                    </p:animEffect>
                                    <p:anim calcmode="lin" valueType="num">
                                      <p:cBhvr>
                                        <p:cTn id="22" dur="1000" fill="hold"/>
                                        <p:tgtEl>
                                          <p:spTgt spid="16"/>
                                        </p:tgtEl>
                                        <p:attrNameLst>
                                          <p:attrName>ppt_x</p:attrName>
                                        </p:attrNameLst>
                                      </p:cBhvr>
                                      <p:tavLst>
                                        <p:tav tm="0">
                                          <p:val>
                                            <p:strVal val="#ppt_x"/>
                                          </p:val>
                                        </p:tav>
                                        <p:tav tm="100000">
                                          <p:val>
                                            <p:strVal val="#ppt_x"/>
                                          </p:val>
                                        </p:tav>
                                      </p:tavLst>
                                    </p:anim>
                                    <p:anim calcmode="lin" valueType="num">
                                      <p:cBhvr>
                                        <p:cTn id="2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p:cTn id="28" dur="500" fill="hold"/>
                                        <p:tgtEl>
                                          <p:spTgt spid="2"/>
                                        </p:tgtEl>
                                        <p:attrNameLst>
                                          <p:attrName>ppt_w</p:attrName>
                                        </p:attrNameLst>
                                      </p:cBhvr>
                                      <p:tavLst>
                                        <p:tav tm="0">
                                          <p:val>
                                            <p:fltVal val="0"/>
                                          </p:val>
                                        </p:tav>
                                        <p:tav tm="100000">
                                          <p:val>
                                            <p:strVal val="#ppt_w"/>
                                          </p:val>
                                        </p:tav>
                                      </p:tavLst>
                                    </p:anim>
                                    <p:anim calcmode="lin" valueType="num">
                                      <p:cBhvr>
                                        <p:cTn id="29" dur="500" fill="hold"/>
                                        <p:tgtEl>
                                          <p:spTgt spid="2"/>
                                        </p:tgtEl>
                                        <p:attrNameLst>
                                          <p:attrName>ppt_h</p:attrName>
                                        </p:attrNameLst>
                                      </p:cBhvr>
                                      <p:tavLst>
                                        <p:tav tm="0">
                                          <p:val>
                                            <p:fltVal val="0"/>
                                          </p:val>
                                        </p:tav>
                                        <p:tav tm="100000">
                                          <p:val>
                                            <p:strVal val="#ppt_h"/>
                                          </p:val>
                                        </p:tav>
                                      </p:tavLst>
                                    </p:anim>
                                    <p:animEffect transition="in" filter="fade">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6"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grpSp>
        <p:nvGrpSpPr>
          <p:cNvPr id="5" name="Gruppieren 4"/>
          <p:cNvGrpSpPr/>
          <p:nvPr/>
        </p:nvGrpSpPr>
        <p:grpSpPr>
          <a:xfrm>
            <a:off x="511347" y="2094737"/>
            <a:ext cx="11375163" cy="3219222"/>
            <a:chOff x="511347" y="2094737"/>
            <a:chExt cx="11375163" cy="3219222"/>
          </a:xfrm>
        </p:grpSpPr>
        <p:grpSp>
          <p:nvGrpSpPr>
            <p:cNvPr id="3" name="Gruppieren 2"/>
            <p:cNvGrpSpPr/>
            <p:nvPr/>
          </p:nvGrpSpPr>
          <p:grpSpPr>
            <a:xfrm>
              <a:off x="511347" y="2094737"/>
              <a:ext cx="11375163" cy="3219222"/>
              <a:chOff x="511347" y="2094737"/>
              <a:chExt cx="11375163" cy="3219222"/>
            </a:xfrm>
          </p:grpSpPr>
          <p:sp>
            <p:nvSpPr>
              <p:cNvPr id="21" name="Abgerundetes Rechteck 20"/>
              <p:cNvSpPr/>
              <p:nvPr/>
            </p:nvSpPr>
            <p:spPr>
              <a:xfrm>
                <a:off x="511347" y="2590692"/>
                <a:ext cx="11375163" cy="272326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p:txBody>
          </p:sp>
          <p:sp>
            <p:nvSpPr>
              <p:cNvPr id="17" name="Abgerundetes Rechteck 16"/>
              <p:cNvSpPr/>
              <p:nvPr/>
            </p:nvSpPr>
            <p:spPr>
              <a:xfrm>
                <a:off x="511347" y="2094737"/>
                <a:ext cx="2876430" cy="57326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4343400" algn="l"/>
                  </a:tabLst>
                </a:pPr>
                <a:r>
                  <a:rPr lang="de-DE" sz="2800" b="1" dirty="0" smtClean="0"/>
                  <a:t>Kostenbeamter:</a:t>
                </a:r>
                <a:endParaRPr lang="de-DE" sz="2800" b="1" dirty="0"/>
              </a:p>
            </p:txBody>
          </p:sp>
        </p:grpSp>
        <p:sp>
          <p:nvSpPr>
            <p:cNvPr id="4" name="Rechteck 3"/>
            <p:cNvSpPr/>
            <p:nvPr/>
          </p:nvSpPr>
          <p:spPr>
            <a:xfrm>
              <a:off x="1394086" y="2794687"/>
              <a:ext cx="9728616" cy="2308324"/>
            </a:xfrm>
            <a:prstGeom prst="rect">
              <a:avLst/>
            </a:prstGeom>
          </p:spPr>
          <p:txBody>
            <a:bodyPr wrap="square">
              <a:spAutoFit/>
            </a:bodyPr>
            <a:lstStyle/>
            <a:p>
              <a:pPr marL="285750" indent="-285750">
                <a:buFont typeface="Arial" panose="020B0604020202020204" pitchFamily="34" charset="0"/>
                <a:buChar char="•"/>
              </a:pPr>
              <a:r>
                <a:rPr lang="de-DE" sz="2400" dirty="0">
                  <a:solidFill>
                    <a:schemeClr val="bg1"/>
                  </a:solidFill>
                </a:rPr>
                <a:t>Zuständig ist der </a:t>
              </a:r>
              <a:r>
                <a:rPr lang="de-DE" sz="2400" b="1" dirty="0">
                  <a:solidFill>
                    <a:schemeClr val="bg1"/>
                  </a:solidFill>
                </a:rPr>
                <a:t>Kostenbeamte des Rechtsmittelgerichts </a:t>
              </a:r>
              <a:r>
                <a:rPr lang="de-DE" sz="2400" dirty="0">
                  <a:solidFill>
                    <a:schemeClr val="bg1"/>
                  </a:solidFill>
                </a:rPr>
                <a:t>(§§ 19 I 1 Nr. 2 GKG u. 1, 2 </a:t>
              </a:r>
              <a:r>
                <a:rPr lang="de-DE" sz="2400" dirty="0" err="1">
                  <a:solidFill>
                    <a:schemeClr val="bg1"/>
                  </a:solidFill>
                </a:rPr>
                <a:t>KostVfg</a:t>
              </a:r>
              <a:r>
                <a:rPr lang="de-DE" sz="2400" dirty="0">
                  <a:solidFill>
                    <a:schemeClr val="bg1"/>
                  </a:solidFill>
                </a:rPr>
                <a:t>).</a:t>
              </a:r>
            </a:p>
            <a:p>
              <a:pPr marL="285750" indent="-285750">
                <a:buFont typeface="Arial" panose="020B0604020202020204" pitchFamily="34" charset="0"/>
                <a:buChar char="•"/>
              </a:pPr>
              <a:r>
                <a:rPr lang="de-DE" sz="2400" dirty="0">
                  <a:solidFill>
                    <a:schemeClr val="bg1"/>
                  </a:solidFill>
                </a:rPr>
                <a:t>Dieser erstellt </a:t>
              </a:r>
              <a:r>
                <a:rPr lang="de-DE" sz="2400" b="1" dirty="0">
                  <a:solidFill>
                    <a:schemeClr val="bg1"/>
                  </a:solidFill>
                </a:rPr>
                <a:t>alle Kostenrechnungen der 2. Instanz</a:t>
              </a:r>
              <a:r>
                <a:rPr lang="de-DE" sz="2400" dirty="0">
                  <a:solidFill>
                    <a:schemeClr val="bg1"/>
                  </a:solidFill>
                </a:rPr>
                <a:t>, veranlasst die sich daraus ergebenen Sollstellungen sowie ggf. Rückzahlungs-/Solllöschungsanordnungen, überwacht eventuelle Zahlungen und führt die ggf. erforderliche Korrespondenz mit KEJ und/oder Kostenschuldner.</a:t>
              </a:r>
            </a:p>
          </p:txBody>
        </p:sp>
      </p:grpSp>
      <p:sp>
        <p:nvSpPr>
          <p:cNvPr id="16" name="Gefaltete Ecke 15"/>
          <p:cNvSpPr/>
          <p:nvPr/>
        </p:nvSpPr>
        <p:spPr>
          <a:xfrm>
            <a:off x="6909454" y="5130178"/>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1,2 </a:t>
            </a: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KostVfg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4" name="Gefaltete Ecke 23"/>
          <p:cNvSpPr/>
          <p:nvPr/>
        </p:nvSpPr>
        <p:spPr>
          <a:xfrm rot="361576">
            <a:off x="3530037" y="5048805"/>
            <a:ext cx="1441836" cy="1431201"/>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19 I 1 Nr.2  </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GKG</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562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1000"/>
                                        <p:tgtEl>
                                          <p:spTgt spid="16"/>
                                        </p:tgtEl>
                                      </p:cBhvr>
                                    </p:animEffect>
                                    <p:anim calcmode="lin" valueType="num">
                                      <p:cBhvr>
                                        <p:cTn id="16" dur="1000" fill="hold"/>
                                        <p:tgtEl>
                                          <p:spTgt spid="16"/>
                                        </p:tgtEl>
                                        <p:attrNameLst>
                                          <p:attrName>ppt_x</p:attrName>
                                        </p:attrNameLst>
                                      </p:cBhvr>
                                      <p:tavLst>
                                        <p:tav tm="0">
                                          <p:val>
                                            <p:strVal val="#ppt_x"/>
                                          </p:val>
                                        </p:tav>
                                        <p:tav tm="100000">
                                          <p:val>
                                            <p:strVal val="#ppt_x"/>
                                          </p:val>
                                        </p:tav>
                                      </p:tavLst>
                                    </p:anim>
                                    <p:anim calcmode="lin" valueType="num">
                                      <p:cBhvr>
                                        <p:cTn id="1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3833308" y="1198108"/>
            <a:ext cx="4566185"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Berufungsverfahren</a:t>
            </a:r>
            <a:endParaRPr lang="de-DE" sz="2800" b="1" dirty="0">
              <a:effectLst>
                <a:outerShdw blurRad="38100" dist="38100" dir="2700000" algn="tl">
                  <a:srgbClr val="000000">
                    <a:alpha val="43137"/>
                  </a:srgbClr>
                </a:outerShdw>
              </a:effectLst>
            </a:endParaRPr>
          </a:p>
        </p:txBody>
      </p:sp>
      <p:grpSp>
        <p:nvGrpSpPr>
          <p:cNvPr id="8" name="Gruppieren 7"/>
          <p:cNvGrpSpPr/>
          <p:nvPr/>
        </p:nvGrpSpPr>
        <p:grpSpPr>
          <a:xfrm>
            <a:off x="401590" y="1854028"/>
            <a:ext cx="11429619" cy="4624048"/>
            <a:chOff x="416798" y="1614070"/>
            <a:chExt cx="11429619" cy="4624048"/>
          </a:xfrm>
        </p:grpSpPr>
        <p:grpSp>
          <p:nvGrpSpPr>
            <p:cNvPr id="3" name="Gruppieren 2"/>
            <p:cNvGrpSpPr/>
            <p:nvPr/>
          </p:nvGrpSpPr>
          <p:grpSpPr>
            <a:xfrm>
              <a:off x="471254" y="1614070"/>
              <a:ext cx="11375163" cy="4624048"/>
              <a:chOff x="441397" y="3379941"/>
              <a:chExt cx="11375163" cy="4624048"/>
            </a:xfrm>
          </p:grpSpPr>
          <p:sp>
            <p:nvSpPr>
              <p:cNvPr id="21" name="Abgerundetes Rechteck 20"/>
              <p:cNvSpPr/>
              <p:nvPr/>
            </p:nvSpPr>
            <p:spPr>
              <a:xfrm>
                <a:off x="441397" y="3820920"/>
                <a:ext cx="11375163" cy="41830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4325" indent="-314325">
                  <a:tabLst>
                    <a:tab pos="2116138" algn="l"/>
                  </a:tabLst>
                </a:pPr>
                <a:endParaRPr lang="de-DE" sz="2400" dirty="0" smtClean="0"/>
              </a:p>
            </p:txBody>
          </p:sp>
          <p:sp>
            <p:nvSpPr>
              <p:cNvPr id="17" name="Abgerundetes Rechteck 16"/>
              <p:cNvSpPr/>
              <p:nvPr/>
            </p:nvSpPr>
            <p:spPr>
              <a:xfrm>
                <a:off x="441397" y="3379941"/>
                <a:ext cx="11375163" cy="1103649"/>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dirty="0" smtClean="0"/>
              </a:p>
              <a:p>
                <a:pPr algn="ctr"/>
                <a:endParaRPr lang="de-DE" sz="2800" dirty="0" smtClean="0"/>
              </a:p>
              <a:p>
                <a:pPr algn="ctr"/>
                <a:r>
                  <a:rPr lang="de-DE" sz="2800" dirty="0" smtClean="0"/>
                  <a:t>Der </a:t>
                </a:r>
                <a:r>
                  <a:rPr lang="de-DE" sz="2800" b="1" dirty="0" smtClean="0"/>
                  <a:t>Kostenbeamte </a:t>
                </a:r>
                <a:r>
                  <a:rPr lang="de-DE" sz="2800" b="1" dirty="0"/>
                  <a:t>des erstinstanzlichen Gerichts </a:t>
                </a:r>
                <a:r>
                  <a:rPr lang="de-DE" sz="2800" dirty="0"/>
                  <a:t>hat nach </a:t>
                </a:r>
                <a:r>
                  <a:rPr lang="de-DE" sz="2800" dirty="0" smtClean="0"/>
                  <a:t>Rückkehr </a:t>
                </a:r>
                <a:r>
                  <a:rPr lang="de-DE" sz="2800" dirty="0"/>
                  <a:t>der Akte aus der Berufung:</a:t>
                </a:r>
                <a:br>
                  <a:rPr lang="de-DE" sz="2800" dirty="0"/>
                </a:br>
                <a:endParaRPr lang="de-DE" sz="2800" dirty="0"/>
              </a:p>
              <a:p>
                <a:pPr algn="ctr"/>
                <a:endParaRPr lang="de-DE" sz="2800" dirty="0"/>
              </a:p>
            </p:txBody>
          </p:sp>
        </p:grpSp>
        <p:sp>
          <p:nvSpPr>
            <p:cNvPr id="2" name="Rechteck 1"/>
            <p:cNvSpPr/>
            <p:nvPr/>
          </p:nvSpPr>
          <p:spPr>
            <a:xfrm>
              <a:off x="416798" y="2844837"/>
              <a:ext cx="11429619" cy="3046988"/>
            </a:xfrm>
            <a:prstGeom prst="rect">
              <a:avLst/>
            </a:prstGeom>
          </p:spPr>
          <p:txBody>
            <a:bodyPr wrap="square">
              <a:spAutoFit/>
            </a:bodyPr>
            <a:lstStyle/>
            <a:p>
              <a:pPr marL="800100" lvl="1" indent="-342900">
                <a:buFont typeface="Arial" panose="020B0604020202020204" pitchFamily="34" charset="0"/>
                <a:buChar char="•"/>
              </a:pPr>
              <a:r>
                <a:rPr lang="de-DE" sz="2400" dirty="0">
                  <a:solidFill>
                    <a:schemeClr val="bg1"/>
                  </a:solidFill>
                </a:rPr>
                <a:t>hinsichtlich der Kosten der 2. Instanz (bis auf den KPV zum Schluss) nichts zu veranlassen</a:t>
              </a:r>
            </a:p>
            <a:p>
              <a:pPr marL="800100" lvl="1" indent="-342900">
                <a:buFont typeface="Arial" panose="020B0604020202020204" pitchFamily="34" charset="0"/>
                <a:buChar char="•"/>
              </a:pPr>
              <a:r>
                <a:rPr lang="de-DE" sz="2400" dirty="0">
                  <a:solidFill>
                    <a:schemeClr val="bg1"/>
                  </a:solidFill>
                </a:rPr>
                <a:t>die Kosten der 1. Instanz unter Berücksichtigung der beim Rechtsmittelgericht ergangenen Entscheidung (abweichende Kostenentscheidung und/oder Streitwertfestsetzung) zu überprüfen und ggf. zu korrigieren</a:t>
              </a:r>
            </a:p>
            <a:p>
              <a:pPr marL="800100" lvl="1" indent="-342900">
                <a:buFont typeface="Arial" panose="020B0604020202020204" pitchFamily="34" charset="0"/>
                <a:buChar char="•"/>
              </a:pPr>
              <a:r>
                <a:rPr lang="de-DE" sz="2400" dirty="0">
                  <a:solidFill>
                    <a:schemeClr val="bg1"/>
                  </a:solidFill>
                </a:rPr>
                <a:t>vor dem Weglegen zu prüfen, ob alle (1. + 2. Instanz) berechneten Kosten zum Soll gestellt (Eingang der Sollstellungsbestätigung) oder gezahlt wurden und diese Prüfung auf dem Akteninnendeckel zu bescheinigen – „KPV“ gem. § 3 V </a:t>
              </a:r>
              <a:r>
                <a:rPr lang="de-DE" sz="2400" dirty="0" err="1">
                  <a:solidFill>
                    <a:schemeClr val="bg1"/>
                  </a:solidFill>
                </a:rPr>
                <a:t>KostVfg</a:t>
              </a:r>
              <a:endParaRPr lang="de-DE" sz="2400" dirty="0">
                <a:solidFill>
                  <a:schemeClr val="bg1"/>
                </a:solidFill>
              </a:endParaRPr>
            </a:p>
          </p:txBody>
        </p:sp>
      </p:grpSp>
      <p:sp>
        <p:nvSpPr>
          <p:cNvPr id="24" name="Gefaltete Ecke 23"/>
          <p:cNvSpPr/>
          <p:nvPr/>
        </p:nvSpPr>
        <p:spPr>
          <a:xfrm rot="361576">
            <a:off x="10279075" y="329125"/>
            <a:ext cx="1717241" cy="163052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Ab-schließende kostenrecht-</a:t>
            </a: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liche</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6" name="Gefaltete Ecke 15"/>
          <p:cNvSpPr/>
          <p:nvPr/>
        </p:nvSpPr>
        <p:spPr>
          <a:xfrm>
            <a:off x="10355289" y="1763064"/>
            <a:ext cx="1679650" cy="1705998"/>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Überprüfung des KB </a:t>
            </a: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I. Instanz</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45283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 calcmode="lin" valueType="num">
                                      <p:cBhvr>
                                        <p:cTn id="9" dur="1000" fill="hold"/>
                                        <p:tgtEl>
                                          <p:spTgt spid="24"/>
                                        </p:tgtEl>
                                        <p:attrNameLst>
                                          <p:attrName>style.rotation</p:attrName>
                                        </p:attrNameLst>
                                      </p:cBhvr>
                                      <p:tavLst>
                                        <p:tav tm="0">
                                          <p:val>
                                            <p:fltVal val="90"/>
                                          </p:val>
                                        </p:tav>
                                        <p:tav tm="100000">
                                          <p:val>
                                            <p:fltVal val="0"/>
                                          </p:val>
                                        </p:tav>
                                      </p:tavLst>
                                    </p:anim>
                                    <p:animEffect transition="in" filter="fade">
                                      <p:cBhvr>
                                        <p:cTn id="10" dur="10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1000"/>
                                        <p:tgtEl>
                                          <p:spTgt spid="16"/>
                                        </p:tgtEl>
                                      </p:cBhvr>
                                    </p:animEffect>
                                    <p:anim calcmode="lin" valueType="num">
                                      <p:cBhvr>
                                        <p:cTn id="16" dur="1000" fill="hold"/>
                                        <p:tgtEl>
                                          <p:spTgt spid="16"/>
                                        </p:tgtEl>
                                        <p:attrNameLst>
                                          <p:attrName>ppt_x</p:attrName>
                                        </p:attrNameLst>
                                      </p:cBhvr>
                                      <p:tavLst>
                                        <p:tav tm="0">
                                          <p:val>
                                            <p:strVal val="#ppt_x"/>
                                          </p:val>
                                        </p:tav>
                                        <p:tav tm="100000">
                                          <p:val>
                                            <p:strVal val="#ppt_x"/>
                                          </p:val>
                                        </p:tav>
                                      </p:tavLst>
                                    </p:anim>
                                    <p:anim calcmode="lin" valueType="num">
                                      <p:cBhvr>
                                        <p:cTn id="1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7" name="Abgerundetes Rechteck 6"/>
          <p:cNvSpPr/>
          <p:nvPr/>
        </p:nvSpPr>
        <p:spPr>
          <a:xfrm>
            <a:off x="2879907" y="1185451"/>
            <a:ext cx="6479758"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Gebührenermäßigung in Berufungssachen</a:t>
            </a:r>
            <a:endParaRPr lang="de-DE" sz="2800" b="1" dirty="0">
              <a:effectLst>
                <a:outerShdw blurRad="38100" dist="38100" dir="2700000" algn="tl">
                  <a:srgbClr val="000000">
                    <a:alpha val="43137"/>
                  </a:srgbClr>
                </a:outerShdw>
              </a:effectLst>
            </a:endParaRPr>
          </a:p>
        </p:txBody>
      </p:sp>
      <p:sp>
        <p:nvSpPr>
          <p:cNvPr id="4" name="Abgerundetes Rechteck 3"/>
          <p:cNvSpPr/>
          <p:nvPr/>
        </p:nvSpPr>
        <p:spPr>
          <a:xfrm>
            <a:off x="2578309" y="2428407"/>
            <a:ext cx="6781356" cy="28481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Wie in der Vorinstanz können die Parteien auch im Rechtsmittelverfahren die Gebühren durch rechtzeitige prozessuale Erklärungen ermäßigen.</a:t>
            </a:r>
          </a:p>
        </p:txBody>
      </p:sp>
      <p:sp>
        <p:nvSpPr>
          <p:cNvPr id="24" name="Gefaltete Ecke 23"/>
          <p:cNvSpPr/>
          <p:nvPr/>
        </p:nvSpPr>
        <p:spPr>
          <a:xfrm rot="361576">
            <a:off x="8400142" y="4700873"/>
            <a:ext cx="1717241" cy="1630527"/>
          </a:xfrm>
          <a:prstGeom prst="foldedCorner">
            <a:avLst/>
          </a:prstGeom>
          <a:solidFill>
            <a:srgbClr val="EA8EBE"/>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Was ist damit gemeint??</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0615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down)">
                                      <p:cBhvr>
                                        <p:cTn id="7" dur="580">
                                          <p:stCondLst>
                                            <p:cond delay="0"/>
                                          </p:stCondLst>
                                        </p:cTn>
                                        <p:tgtEl>
                                          <p:spTgt spid="24"/>
                                        </p:tgtEl>
                                      </p:cBhvr>
                                    </p:animEffect>
                                    <p:anim calcmode="lin" valueType="num">
                                      <p:cBhvr>
                                        <p:cTn id="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 dur="26">
                                          <p:stCondLst>
                                            <p:cond delay="650"/>
                                          </p:stCondLst>
                                        </p:cTn>
                                        <p:tgtEl>
                                          <p:spTgt spid="24"/>
                                        </p:tgtEl>
                                      </p:cBhvr>
                                      <p:to x="100000" y="60000"/>
                                    </p:animScale>
                                    <p:animScale>
                                      <p:cBhvr>
                                        <p:cTn id="14" dur="166" decel="50000">
                                          <p:stCondLst>
                                            <p:cond delay="676"/>
                                          </p:stCondLst>
                                        </p:cTn>
                                        <p:tgtEl>
                                          <p:spTgt spid="24"/>
                                        </p:tgtEl>
                                      </p:cBhvr>
                                      <p:to x="100000" y="100000"/>
                                    </p:animScale>
                                    <p:animScale>
                                      <p:cBhvr>
                                        <p:cTn id="15" dur="26">
                                          <p:stCondLst>
                                            <p:cond delay="1312"/>
                                          </p:stCondLst>
                                        </p:cTn>
                                        <p:tgtEl>
                                          <p:spTgt spid="24"/>
                                        </p:tgtEl>
                                      </p:cBhvr>
                                      <p:to x="100000" y="80000"/>
                                    </p:animScale>
                                    <p:animScale>
                                      <p:cBhvr>
                                        <p:cTn id="16" dur="166" decel="50000">
                                          <p:stCondLst>
                                            <p:cond delay="1338"/>
                                          </p:stCondLst>
                                        </p:cTn>
                                        <p:tgtEl>
                                          <p:spTgt spid="24"/>
                                        </p:tgtEl>
                                      </p:cBhvr>
                                      <p:to x="100000" y="100000"/>
                                    </p:animScale>
                                    <p:animScale>
                                      <p:cBhvr>
                                        <p:cTn id="17" dur="26">
                                          <p:stCondLst>
                                            <p:cond delay="1642"/>
                                          </p:stCondLst>
                                        </p:cTn>
                                        <p:tgtEl>
                                          <p:spTgt spid="24"/>
                                        </p:tgtEl>
                                      </p:cBhvr>
                                      <p:to x="100000" y="90000"/>
                                    </p:animScale>
                                    <p:animScale>
                                      <p:cBhvr>
                                        <p:cTn id="18" dur="166" decel="50000">
                                          <p:stCondLst>
                                            <p:cond delay="1668"/>
                                          </p:stCondLst>
                                        </p:cTn>
                                        <p:tgtEl>
                                          <p:spTgt spid="24"/>
                                        </p:tgtEl>
                                      </p:cBhvr>
                                      <p:to x="100000" y="100000"/>
                                    </p:animScale>
                                    <p:animScale>
                                      <p:cBhvr>
                                        <p:cTn id="19" dur="26">
                                          <p:stCondLst>
                                            <p:cond delay="1808"/>
                                          </p:stCondLst>
                                        </p:cTn>
                                        <p:tgtEl>
                                          <p:spTgt spid="24"/>
                                        </p:tgtEl>
                                      </p:cBhvr>
                                      <p:to x="100000" y="95000"/>
                                    </p:animScale>
                                    <p:animScale>
                                      <p:cBhvr>
                                        <p:cTn id="20" dur="166" decel="50000">
                                          <p:stCondLst>
                                            <p:cond delay="1834"/>
                                          </p:stCondLst>
                                        </p:cTn>
                                        <p:tgtEl>
                                          <p:spTgt spid="2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175</a:t>
            </a:r>
            <a:endParaRPr lang="de-DE" dirty="0">
              <a:solidFill>
                <a:schemeClr val="tx1"/>
              </a:solidFill>
            </a:endParaRPr>
          </a:p>
        </p:txBody>
      </p:sp>
      <p:sp>
        <p:nvSpPr>
          <p:cNvPr id="18" name="Abgerundetes Rechteck 17"/>
          <p:cNvSpPr/>
          <p:nvPr/>
        </p:nvSpPr>
        <p:spPr>
          <a:xfrm>
            <a:off x="2859506" y="146544"/>
            <a:ext cx="6472988" cy="52226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aphicFrame>
        <p:nvGraphicFramePr>
          <p:cNvPr id="13" name="Diagramm 12">
            <a:extLst>
              <a:ext uri="{FF2B5EF4-FFF2-40B4-BE49-F238E27FC236}">
                <a16:creationId xmlns:a16="http://schemas.microsoft.com/office/drawing/2014/main" id="{59E17674-F539-0A4B-AF6C-EA5ED4254D91}"/>
              </a:ext>
            </a:extLst>
          </p:cNvPr>
          <p:cNvGraphicFramePr/>
          <p:nvPr>
            <p:extLst>
              <p:ext uri="{D42A27DB-BD31-4B8C-83A1-F6EECF244321}">
                <p14:modId xmlns:p14="http://schemas.microsoft.com/office/powerpoint/2010/main" val="4080513648"/>
              </p:ext>
            </p:extLst>
          </p:nvPr>
        </p:nvGraphicFramePr>
        <p:xfrm>
          <a:off x="1019391" y="1132743"/>
          <a:ext cx="1015321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7" name="Abgerundetes Rechteck 6"/>
          <p:cNvSpPr/>
          <p:nvPr/>
        </p:nvSpPr>
        <p:spPr>
          <a:xfrm>
            <a:off x="2859506" y="668805"/>
            <a:ext cx="6479758" cy="41474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Gebührenermäßigung in Berufungssachen</a:t>
            </a:r>
            <a:endParaRPr lang="de-DE"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75986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900</Words>
  <Application>Microsoft Office PowerPoint</Application>
  <PresentationFormat>Breitbild</PresentationFormat>
  <Paragraphs>117</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14</cp:revision>
  <dcterms:created xsi:type="dcterms:W3CDTF">2023-05-22T14:43:13Z</dcterms:created>
  <dcterms:modified xsi:type="dcterms:W3CDTF">2023-08-25T12:31:36Z</dcterms:modified>
</cp:coreProperties>
</file>