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7" r:id="rId2"/>
    <p:sldId id="298" r:id="rId3"/>
    <p:sldId id="299" r:id="rId4"/>
    <p:sldId id="300" r:id="rId5"/>
    <p:sldId id="301" r:id="rId6"/>
    <p:sldId id="302" r:id="rId7"/>
    <p:sldId id="303" r:id="rId8"/>
    <p:sldId id="304" r:id="rId9"/>
    <p:sldId id="453" r:id="rId10"/>
    <p:sldId id="305" r:id="rId11"/>
    <p:sldId id="306" r:id="rId12"/>
    <p:sldId id="307" r:id="rId13"/>
    <p:sldId id="308" r:id="rId14"/>
    <p:sldId id="309"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0" d="100"/>
          <a:sy n="80" d="100"/>
        </p:scale>
        <p:origin x="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Titelmasterformat durch Klicken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0228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Date Placeholder 2"/>
          <p:cNvSpPr>
            <a:spLocks noGrp="1"/>
          </p:cNvSpPr>
          <p:nvPr>
            <p:ph type="dt" sz="half" idx="10"/>
          </p:nvPr>
        </p:nvSpPr>
        <p:spPr/>
        <p:txBody>
          <a:bodyPr/>
          <a:lstStyle/>
          <a:p>
            <a:fld id="{1317EEDE-9A0F-4F4C-9483-37B287FACD18}" type="datetimeFigureOut">
              <a:rPr lang="de-DE" smtClean="0"/>
              <a:t>20.04.2026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406349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648645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Titelmasterformat durch Klicken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14874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1743393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Titelmasterformat durch Klicken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Formatvorlagen des Textmasters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963059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Titelmasterformat durch Klicken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Formatvorlagen des Textmasters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594591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788283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1535532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nchor="ct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93304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317EEDE-9A0F-4F4C-9483-37B287FACD18}"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4208787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317EEDE-9A0F-4F4C-9483-37B287FACD18}"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1438051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Titelmasterformat durch Klicken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317EEDE-9A0F-4F4C-9483-37B287FACD18}" type="datetimeFigureOut">
              <a:rPr lang="de-DE" smtClean="0"/>
              <a:t>20.04.2026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45097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1317EEDE-9A0F-4F4C-9483-37B287FACD18}" type="datetimeFigureOut">
              <a:rPr lang="de-DE" smtClean="0"/>
              <a:t>20.04.2026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489706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17EEDE-9A0F-4F4C-9483-37B287FACD18}" type="datetimeFigureOut">
              <a:rPr lang="de-DE" smtClean="0"/>
              <a:t>20.04.2026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982123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Titelmasterformat durch Klicken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317EEDE-9A0F-4F4C-9483-37B287FACD18}"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1983644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Titelmasterformat durch Klicken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317EEDE-9A0F-4F4C-9483-37B287FACD18}"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E79344-8BBB-424A-A73A-F5C83737747D}" type="slidenum">
              <a:rPr lang="de-DE" smtClean="0"/>
              <a:t>‹Nr.›</a:t>
            </a:fld>
            <a:endParaRPr lang="de-DE"/>
          </a:p>
        </p:txBody>
      </p:sp>
    </p:spTree>
    <p:extLst>
      <p:ext uri="{BB962C8B-B14F-4D97-AF65-F5344CB8AC3E}">
        <p14:creationId xmlns:p14="http://schemas.microsoft.com/office/powerpoint/2010/main" val="3149439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317EEDE-9A0F-4F4C-9483-37B287FACD18}" type="datetimeFigureOut">
              <a:rPr lang="de-DE" smtClean="0"/>
              <a:t>20.04.2026</a:t>
            </a:fld>
            <a:endParaRPr lang="de-D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de-D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7E79344-8BBB-424A-A73A-F5C83737747D}" type="slidenum">
              <a:rPr lang="de-DE" smtClean="0"/>
              <a:t>‹Nr.›</a:t>
            </a:fld>
            <a:endParaRPr lang="de-DE"/>
          </a:p>
        </p:txBody>
      </p:sp>
    </p:spTree>
    <p:extLst>
      <p:ext uri="{BB962C8B-B14F-4D97-AF65-F5344CB8AC3E}">
        <p14:creationId xmlns:p14="http://schemas.microsoft.com/office/powerpoint/2010/main" val="303005082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kramlade.de/?Deutsch/Regeln-finden/Eselsbruecken" TargetMode="External"/><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62100" y="638175"/>
            <a:ext cx="8839200" cy="230832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4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Voraussetzungen der Betreuerbestellung</a:t>
            </a:r>
            <a:endParaRPr kumimoji="0" lang="de-DE" sz="40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40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3200" b="1" i="0" u="none" strike="noStrike" kern="1200" cap="none" spc="0" normalizeH="0" baseline="0" noProof="0" dirty="0">
                <a:ln>
                  <a:noFill/>
                </a:ln>
                <a:solidFill>
                  <a:prstClr val="black"/>
                </a:solidFill>
                <a:effectLst/>
                <a:uLnTx/>
                <a:uFillTx/>
                <a:latin typeface=" Arial Narrow"/>
                <a:ea typeface="+mn-ea"/>
                <a:cs typeface="+mn-cs"/>
              </a:rPr>
              <a:t>Voraussetzungen nach </a:t>
            </a:r>
            <a:r>
              <a:rPr kumimoji="0" lang="de-DE" sz="3200" b="1" i="0" u="sng" strike="noStrike" kern="1200" cap="none" spc="0" normalizeH="0" baseline="0" noProof="0" dirty="0">
                <a:ln>
                  <a:noFill/>
                </a:ln>
                <a:solidFill>
                  <a:srgbClr val="A50E82"/>
                </a:solidFill>
                <a:effectLst/>
                <a:uLnTx/>
                <a:uFillTx/>
                <a:latin typeface="Century Gothic" panose="020B0502020202020204"/>
                <a:ea typeface="+mn-ea"/>
                <a:cs typeface="+mn-cs"/>
              </a:rPr>
              <a:t>§ 1814 BGB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32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1591512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286358"/>
            <a:ext cx="10515600" cy="404329"/>
          </a:xfrm>
        </p:spPr>
        <p:txBody>
          <a:bodyPr>
            <a:normAutofit fontScale="90000"/>
          </a:bodyPr>
          <a:lstStyle/>
          <a:p>
            <a:pPr algn="ctr"/>
            <a:br>
              <a:rPr lang="de-DE" b="1" u="sng" dirty="0">
                <a:solidFill>
                  <a:schemeClr val="bg1"/>
                </a:solidFill>
                <a:latin typeface="Arial Narrow" panose="020B0606020202030204" pitchFamily="34" charset="0"/>
              </a:rPr>
            </a:br>
            <a:r>
              <a:rPr lang="de-DE" b="1" u="sng" dirty="0">
                <a:solidFill>
                  <a:schemeClr val="bg1"/>
                </a:solidFill>
                <a:latin typeface="Arial Narrow" panose="020B0606020202030204" pitchFamily="34" charset="0"/>
              </a:rPr>
              <a:t>Wie kann man schon heute für den Tag X vorsorgen?</a:t>
            </a:r>
            <a:br>
              <a:rPr lang="de-DE" b="1" u="sng" dirty="0">
                <a:solidFill>
                  <a:schemeClr val="bg1"/>
                </a:solidFill>
                <a:latin typeface="Arial Narrow" panose="020B0606020202030204" pitchFamily="34" charset="0"/>
              </a:rPr>
            </a:br>
            <a:br>
              <a:rPr lang="de-DE" u="sng" dirty="0">
                <a:latin typeface="Arial Narrow" panose="020B0606020202030204" pitchFamily="34" charset="0"/>
              </a:rPr>
            </a:br>
            <a:r>
              <a:rPr lang="de-DE" sz="3600" b="1" u="sng" dirty="0">
                <a:solidFill>
                  <a:schemeClr val="bg1"/>
                </a:solidFill>
                <a:latin typeface="Arial Narrow" panose="020B0606020202030204" pitchFamily="34" charset="0"/>
              </a:rPr>
              <a:t>Patientenverfügung / </a:t>
            </a:r>
            <a:r>
              <a:rPr lang="de-DE" sz="3600" b="1" u="sng" dirty="0" err="1">
                <a:solidFill>
                  <a:schemeClr val="bg1"/>
                </a:solidFill>
                <a:latin typeface="Arial Narrow" panose="020B0606020202030204" pitchFamily="34" charset="0"/>
              </a:rPr>
              <a:t>VorsorgevollmachT</a:t>
            </a:r>
            <a:r>
              <a:rPr lang="de-DE" sz="3600" b="1" u="sng" dirty="0">
                <a:solidFill>
                  <a:schemeClr val="bg1"/>
                </a:solidFill>
                <a:latin typeface="Arial Narrow" panose="020B0606020202030204" pitchFamily="34" charset="0"/>
              </a:rPr>
              <a:t> und Betreuungsverfügung</a:t>
            </a:r>
            <a:br>
              <a:rPr lang="de-DE" u="sng" dirty="0">
                <a:latin typeface="Arial Narrow" panose="020B0606020202030204" pitchFamily="34" charset="0"/>
              </a:rPr>
            </a:br>
            <a:endParaRPr lang="de-DE" u="sng" dirty="0">
              <a:latin typeface="Arial Narrow" panose="020B0606020202030204" pitchFamily="34" charset="0"/>
            </a:endParaRPr>
          </a:p>
        </p:txBody>
      </p:sp>
      <p:sp>
        <p:nvSpPr>
          <p:cNvPr id="3" name="Inhaltsplatzhalter 2"/>
          <p:cNvSpPr>
            <a:spLocks noGrp="1"/>
          </p:cNvSpPr>
          <p:nvPr>
            <p:ph idx="1"/>
          </p:nvPr>
        </p:nvSpPr>
        <p:spPr>
          <a:xfrm>
            <a:off x="838200" y="3184902"/>
            <a:ext cx="10515600" cy="2992061"/>
          </a:xfrm>
        </p:spPr>
        <p:txBody>
          <a:bodyPr/>
          <a:lstStyle/>
          <a:p>
            <a:pPr>
              <a:buFont typeface="Wingdings" panose="05000000000000000000" pitchFamily="2" charset="2"/>
              <a:buChar char="Ø"/>
            </a:pPr>
            <a:r>
              <a:rPr lang="de-DE" sz="2400" b="1" dirty="0">
                <a:solidFill>
                  <a:schemeClr val="bg1"/>
                </a:solidFill>
                <a:latin typeface=" Arial Narrow"/>
              </a:rPr>
              <a:t>vorsorgliche Willensbekundungen des Betroffenen zur Sicherung seiner Selbstbestimmung:  Patientenverfügungen, Vorsorgevollmachten und Betreuungsverfügungen</a:t>
            </a:r>
            <a:br>
              <a:rPr lang="de-DE" sz="2400" b="1" dirty="0">
                <a:solidFill>
                  <a:schemeClr val="bg1"/>
                </a:solidFill>
                <a:latin typeface=" Arial Narrow"/>
              </a:rPr>
            </a:br>
            <a:endParaRPr lang="de-DE" sz="2400" b="1" dirty="0">
              <a:solidFill>
                <a:schemeClr val="bg1"/>
              </a:solidFill>
              <a:latin typeface=" Arial Narrow"/>
            </a:endParaRPr>
          </a:p>
          <a:p>
            <a:pPr>
              <a:buFont typeface="Wingdings" panose="05000000000000000000" pitchFamily="2" charset="2"/>
              <a:buChar char="Ø"/>
            </a:pPr>
            <a:r>
              <a:rPr lang="de-DE" sz="2400" b="1" dirty="0">
                <a:solidFill>
                  <a:schemeClr val="bg1"/>
                </a:solidFill>
                <a:latin typeface=" Arial Narrow"/>
              </a:rPr>
              <a:t>Alle drei Formen können jederzeit widerrufen werden</a:t>
            </a:r>
          </a:p>
          <a:p>
            <a:pPr marL="0" indent="0">
              <a:buNone/>
            </a:pPr>
            <a:endParaRPr lang="de-DE" dirty="0"/>
          </a:p>
        </p:txBody>
      </p:sp>
    </p:spTree>
    <p:extLst>
      <p:ext uri="{BB962C8B-B14F-4D97-AF65-F5344CB8AC3E}">
        <p14:creationId xmlns:p14="http://schemas.microsoft.com/office/powerpoint/2010/main" val="3579278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8200" y="-153681"/>
            <a:ext cx="11353800" cy="7011681"/>
          </a:xfrm>
        </p:spPr>
      </p:pic>
    </p:spTree>
    <p:extLst>
      <p:ext uri="{BB962C8B-B14F-4D97-AF65-F5344CB8AC3E}">
        <p14:creationId xmlns:p14="http://schemas.microsoft.com/office/powerpoint/2010/main" val="1751111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43027" y="239271"/>
            <a:ext cx="8643938" cy="686714"/>
          </a:xfrm>
        </p:spPr>
        <p:txBody>
          <a:bodyPr>
            <a:noAutofit/>
          </a:bodyPr>
          <a:lstStyle/>
          <a:p>
            <a:pPr algn="ctr"/>
            <a:r>
              <a:rPr lang="de-DE" sz="4800" b="1" u="sng" dirty="0">
                <a:solidFill>
                  <a:schemeClr val="bg1"/>
                </a:solidFill>
                <a:latin typeface="Arial Narrow" panose="020B0606020202030204" pitchFamily="34" charset="0"/>
              </a:rPr>
              <a:t>Patientenverfügung</a:t>
            </a:r>
          </a:p>
        </p:txBody>
      </p:sp>
      <p:sp>
        <p:nvSpPr>
          <p:cNvPr id="3" name="Inhaltsplatzhalter 2"/>
          <p:cNvSpPr>
            <a:spLocks noGrp="1"/>
          </p:cNvSpPr>
          <p:nvPr>
            <p:ph idx="1"/>
          </p:nvPr>
        </p:nvSpPr>
        <p:spPr>
          <a:xfrm>
            <a:off x="1944289" y="1101687"/>
            <a:ext cx="8643938" cy="4656322"/>
          </a:xfrm>
        </p:spPr>
        <p:txBody>
          <a:bodyPr>
            <a:normAutofit/>
          </a:bodyPr>
          <a:lstStyle/>
          <a:p>
            <a:pPr>
              <a:buFont typeface="Wingdings" panose="05000000000000000000" pitchFamily="2" charset="2"/>
              <a:buChar char="Ø"/>
            </a:pPr>
            <a:r>
              <a:rPr lang="de-DE" sz="2200" b="1" dirty="0">
                <a:solidFill>
                  <a:schemeClr val="bg1"/>
                </a:solidFill>
                <a:latin typeface="Arial Narrow" panose="020B0606020202030204" pitchFamily="34" charset="0"/>
              </a:rPr>
              <a:t>Patientenverfügung ist die schriftliche Willensäußerung eines einwilligungsfähigen Patienten zur zukünftigen Behandlung für den Fall der Einwilligungsunfähigkeit (vgl. Legaldefinition in </a:t>
            </a:r>
            <a:r>
              <a:rPr lang="de-DE" sz="2200" b="1" dirty="0">
                <a:solidFill>
                  <a:schemeClr val="accent2"/>
                </a:solidFill>
                <a:latin typeface="Arial Narrow" panose="020B0606020202030204" pitchFamily="34" charset="0"/>
              </a:rPr>
              <a:t>§1827 BGB</a:t>
            </a:r>
            <a:r>
              <a:rPr lang="de-DE" sz="2200" dirty="0">
                <a:solidFill>
                  <a:schemeClr val="bg1"/>
                </a:solidFill>
                <a:latin typeface="Arial Narrow" panose="020B0606020202030204" pitchFamily="34" charset="0"/>
              </a:rPr>
              <a:t>).</a:t>
            </a:r>
            <a:r>
              <a:rPr lang="de-DE" sz="3200" dirty="0">
                <a:latin typeface="Arial Narrow" panose="020B0606020202030204" pitchFamily="34" charset="0"/>
              </a:rPr>
              <a:t> </a:t>
            </a:r>
            <a:br>
              <a:rPr lang="de-DE" sz="3200" dirty="0">
                <a:latin typeface="Arial Narrow" panose="020B0606020202030204" pitchFamily="34" charset="0"/>
              </a:rPr>
            </a:br>
            <a:endParaRPr lang="de-DE" sz="3200" dirty="0">
              <a:latin typeface="Arial Narrow" panose="020B0606020202030204" pitchFamily="34" charset="0"/>
            </a:endParaRPr>
          </a:p>
          <a:p>
            <a:pPr>
              <a:buFont typeface="Wingdings" panose="05000000000000000000" pitchFamily="2" charset="2"/>
              <a:buChar char="Ø"/>
            </a:pPr>
            <a:r>
              <a:rPr lang="de-DE" sz="2200" b="1" dirty="0">
                <a:solidFill>
                  <a:schemeClr val="bg1"/>
                </a:solidFill>
                <a:latin typeface="Arial Narrow" panose="020B0606020202030204" pitchFamily="34" charset="0"/>
              </a:rPr>
              <a:t>Inhalt: Vorausbestimmung, ob und gegebenenfalls in welchem Umfang bei dem Patienten in bestimmten, näher bezeichneten Krankheitssituationen medizinische Maßnahmen eingesetzt werden sollen.</a:t>
            </a:r>
            <a:br>
              <a:rPr lang="de-DE" sz="2200" b="1" dirty="0">
                <a:solidFill>
                  <a:schemeClr val="bg1"/>
                </a:solidFill>
                <a:latin typeface="Arial Narrow" panose="020B0606020202030204" pitchFamily="34" charset="0"/>
              </a:rPr>
            </a:br>
            <a:endParaRPr lang="de-DE" sz="2200" b="1" dirty="0">
              <a:solidFill>
                <a:schemeClr val="bg1"/>
              </a:solidFill>
              <a:latin typeface="Arial Narrow" panose="020B0606020202030204" pitchFamily="34" charset="0"/>
            </a:endParaRPr>
          </a:p>
          <a:p>
            <a:pPr>
              <a:buFont typeface="Wingdings" panose="05000000000000000000" pitchFamily="2" charset="2"/>
              <a:buChar char="Ø"/>
            </a:pPr>
            <a:r>
              <a:rPr lang="de-DE" b="1" dirty="0">
                <a:solidFill>
                  <a:schemeClr val="bg1"/>
                </a:solidFill>
                <a:latin typeface="Arial Narrow" panose="020B0606020202030204" pitchFamily="34" charset="0"/>
              </a:rPr>
              <a:t>Gem. 1827 BGB Abs. 4 soll ein Betreuer einen Betreuten in geeigneten Fällen auf die Möglichkeit der Patientenverfügung hinweisen und ihn auf Wunsch hierbei unterstützen</a:t>
            </a:r>
          </a:p>
        </p:txBody>
      </p:sp>
    </p:spTree>
    <p:extLst>
      <p:ext uri="{BB962C8B-B14F-4D97-AF65-F5344CB8AC3E}">
        <p14:creationId xmlns:p14="http://schemas.microsoft.com/office/powerpoint/2010/main" val="213828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inVertical)">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06943" y="-34772"/>
            <a:ext cx="9578114" cy="1459436"/>
          </a:xfrm>
        </p:spPr>
        <p:txBody>
          <a:bodyPr>
            <a:normAutofit/>
          </a:bodyPr>
          <a:lstStyle/>
          <a:p>
            <a:pPr algn="ctr"/>
            <a:r>
              <a:rPr lang="de-DE" sz="4000" b="1" u="sng" dirty="0">
                <a:solidFill>
                  <a:schemeClr val="bg1"/>
                </a:solidFill>
                <a:latin typeface="Arial Narrow" panose="020B0606020202030204" pitchFamily="34" charset="0"/>
              </a:rPr>
              <a:t>Vorsorgevollmacht</a:t>
            </a:r>
            <a:endParaRPr lang="de-DE" sz="4000" b="1" dirty="0">
              <a:solidFill>
                <a:schemeClr val="bg1"/>
              </a:solidFill>
            </a:endParaRPr>
          </a:p>
        </p:txBody>
      </p:sp>
      <p:sp>
        <p:nvSpPr>
          <p:cNvPr id="3" name="Inhaltsplatzhalter 2"/>
          <p:cNvSpPr>
            <a:spLocks noGrp="1"/>
          </p:cNvSpPr>
          <p:nvPr>
            <p:ph idx="1"/>
          </p:nvPr>
        </p:nvSpPr>
        <p:spPr>
          <a:xfrm>
            <a:off x="908851" y="925417"/>
            <a:ext cx="9578114" cy="5237637"/>
          </a:xfrm>
        </p:spPr>
        <p:txBody>
          <a:bodyPr>
            <a:normAutofit/>
          </a:bodyPr>
          <a:lstStyle/>
          <a:p>
            <a:pPr>
              <a:buFont typeface="Wingdings" panose="05000000000000000000" pitchFamily="2" charset="2"/>
              <a:buChar char="Ø"/>
            </a:pPr>
            <a:r>
              <a:rPr lang="de-DE" b="1" dirty="0">
                <a:solidFill>
                  <a:schemeClr val="bg1"/>
                </a:solidFill>
                <a:latin typeface="Arial Narrow" panose="020B0606020202030204" pitchFamily="34" charset="0"/>
              </a:rPr>
              <a:t>Vorsorgevollmacht für den Fall, dass der Betroffene nicht mehr in der Lage sein wird, seinen Willen selbst zu äußern, eine oder mehrere Personen bevollmächtigen, Entscheidungen mit bindender Wirkung für ihn zu treffen</a:t>
            </a:r>
            <a:br>
              <a:rPr lang="de-DE" b="1" dirty="0">
                <a:solidFill>
                  <a:schemeClr val="bg1"/>
                </a:solidFill>
                <a:latin typeface="Arial Narrow" panose="020B0606020202030204" pitchFamily="34" charset="0"/>
              </a:rPr>
            </a:br>
            <a:endParaRPr lang="de-DE" b="1" dirty="0">
              <a:solidFill>
                <a:schemeClr val="bg1"/>
              </a:solidFill>
              <a:latin typeface="Arial Narrow" panose="020B0606020202030204" pitchFamily="34" charset="0"/>
            </a:endParaRPr>
          </a:p>
          <a:p>
            <a:pPr>
              <a:buFont typeface="Wingdings" panose="05000000000000000000" pitchFamily="2" charset="2"/>
              <a:buChar char="Ø"/>
            </a:pPr>
            <a:r>
              <a:rPr lang="de-DE" b="1" dirty="0">
                <a:solidFill>
                  <a:schemeClr val="bg1"/>
                </a:solidFill>
                <a:latin typeface="Arial Narrow" panose="020B0606020202030204" pitchFamily="34" charset="0"/>
              </a:rPr>
              <a:t>Vollmacht ist grundsätzlich nicht an eine Form gebunden</a:t>
            </a:r>
            <a:br>
              <a:rPr lang="de-DE" b="1" dirty="0">
                <a:solidFill>
                  <a:schemeClr val="bg1"/>
                </a:solidFill>
                <a:latin typeface="Arial Narrow" panose="020B0606020202030204" pitchFamily="34" charset="0"/>
              </a:rPr>
            </a:br>
            <a:endParaRPr lang="de-DE" b="1" dirty="0">
              <a:solidFill>
                <a:schemeClr val="bg1"/>
              </a:solidFill>
              <a:latin typeface="Arial Narrow" panose="020B0606020202030204" pitchFamily="34" charset="0"/>
            </a:endParaRPr>
          </a:p>
          <a:p>
            <a:pPr>
              <a:buFont typeface="Wingdings" panose="05000000000000000000" pitchFamily="2" charset="2"/>
              <a:buChar char="Ø"/>
            </a:pPr>
            <a:r>
              <a:rPr lang="de-DE" b="1" dirty="0">
                <a:solidFill>
                  <a:schemeClr val="bg1"/>
                </a:solidFill>
                <a:latin typeface="Arial Narrow" panose="020B0606020202030204" pitchFamily="34" charset="0"/>
              </a:rPr>
              <a:t>Die Vorsorgevollmacht muss (im Fall einer anstehenden Betreuung), sofern sie nicht offiziell im Vorsorgeregister hinterlegt wurde, beim Betreuungsgericht abgeliefert werden </a:t>
            </a:r>
            <a:r>
              <a:rPr lang="de-DE" b="1" dirty="0">
                <a:solidFill>
                  <a:schemeClr val="accent2"/>
                </a:solidFill>
                <a:latin typeface="Arial Narrow" panose="020B0606020202030204" pitchFamily="34" charset="0"/>
              </a:rPr>
              <a:t>(§1820 Abs.1BGB i.V. mit § 285 Abs.2 </a:t>
            </a:r>
            <a:r>
              <a:rPr lang="de-DE" b="1" dirty="0" err="1">
                <a:solidFill>
                  <a:schemeClr val="accent2"/>
                </a:solidFill>
                <a:latin typeface="Arial Narrow" panose="020B0606020202030204" pitchFamily="34" charset="0"/>
              </a:rPr>
              <a:t>FamFG</a:t>
            </a:r>
            <a:r>
              <a:rPr lang="de-DE" b="1" dirty="0">
                <a:solidFill>
                  <a:schemeClr val="accent2"/>
                </a:solidFill>
                <a:latin typeface="Arial Narrow" panose="020B0606020202030204" pitchFamily="34" charset="0"/>
              </a:rPr>
              <a:t>)</a:t>
            </a:r>
            <a:br>
              <a:rPr lang="de-DE" b="1" dirty="0">
                <a:solidFill>
                  <a:schemeClr val="bg1"/>
                </a:solidFill>
                <a:latin typeface="Arial Narrow" panose="020B0606020202030204" pitchFamily="34" charset="0"/>
              </a:rPr>
            </a:br>
            <a:endParaRPr lang="de-DE" b="1" dirty="0">
              <a:solidFill>
                <a:schemeClr val="bg1"/>
              </a:solidFill>
              <a:latin typeface="Arial Narrow" panose="020B0606020202030204" pitchFamily="34" charset="0"/>
            </a:endParaRPr>
          </a:p>
          <a:p>
            <a:pPr>
              <a:buFont typeface="Wingdings" panose="05000000000000000000" pitchFamily="2" charset="2"/>
              <a:buChar char="Ø"/>
            </a:pPr>
            <a:r>
              <a:rPr lang="de-DE" b="1" dirty="0">
                <a:solidFill>
                  <a:schemeClr val="bg1"/>
                </a:solidFill>
                <a:latin typeface="Arial Narrow" panose="020B0606020202030204" pitchFamily="34" charset="0"/>
              </a:rPr>
              <a:t>Gem. § 285 Abs.1 </a:t>
            </a:r>
            <a:r>
              <a:rPr lang="de-DE" b="1" dirty="0" err="1">
                <a:solidFill>
                  <a:schemeClr val="bg1"/>
                </a:solidFill>
                <a:latin typeface="Arial Narrow" panose="020B0606020202030204" pitchFamily="34" charset="0"/>
              </a:rPr>
              <a:t>FamFG</a:t>
            </a:r>
            <a:r>
              <a:rPr lang="de-DE" b="1" dirty="0">
                <a:solidFill>
                  <a:schemeClr val="bg1"/>
                </a:solidFill>
                <a:latin typeface="Arial Narrow" panose="020B0606020202030204" pitchFamily="34" charset="0"/>
              </a:rPr>
              <a:t> ist das Gericht vor der  Bestellung eines Betreuers verpflichtet eine Abfrage im Vorsorgeregister vorzunehmen, eine Ausnahme wäre bei Gefahr im Verzug, jedoch ist dies unverzüglich nachzuholen.</a:t>
            </a:r>
          </a:p>
          <a:p>
            <a:pPr>
              <a:buFont typeface="Wingdings" panose="05000000000000000000" pitchFamily="2" charset="2"/>
              <a:buChar char="Ø"/>
            </a:pPr>
            <a:endParaRPr lang="de-DE" dirty="0">
              <a:latin typeface="Arial Narrow" panose="020B0606020202030204" pitchFamily="34" charset="0"/>
            </a:endParaRPr>
          </a:p>
        </p:txBody>
      </p:sp>
    </p:spTree>
    <p:extLst>
      <p:ext uri="{BB962C8B-B14F-4D97-AF65-F5344CB8AC3E}">
        <p14:creationId xmlns:p14="http://schemas.microsoft.com/office/powerpoint/2010/main" val="243211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8199" y="-21978"/>
            <a:ext cx="11448571" cy="6879977"/>
          </a:xfrm>
        </p:spPr>
      </p:pic>
    </p:spTree>
    <p:extLst>
      <p:ext uri="{BB962C8B-B14F-4D97-AF65-F5344CB8AC3E}">
        <p14:creationId xmlns:p14="http://schemas.microsoft.com/office/powerpoint/2010/main" val="356196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4286251" y="2533650"/>
            <a:ext cx="3152774"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Voraussetzungen</a:t>
            </a:r>
          </a:p>
        </p:txBody>
      </p:sp>
    </p:spTree>
    <p:extLst>
      <p:ext uri="{BB962C8B-B14F-4D97-AF65-F5344CB8AC3E}">
        <p14:creationId xmlns:p14="http://schemas.microsoft.com/office/powerpoint/2010/main" val="413718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4286251" y="2533650"/>
            <a:ext cx="3152774"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Voraussetzungen</a:t>
            </a:r>
          </a:p>
        </p:txBody>
      </p:sp>
      <p:sp>
        <p:nvSpPr>
          <p:cNvPr id="4" name="Ellipse 3"/>
          <p:cNvSpPr/>
          <p:nvPr/>
        </p:nvSpPr>
        <p:spPr>
          <a:xfrm>
            <a:off x="314325" y="332690"/>
            <a:ext cx="3562350"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Psychische Krankheit/körperliche, geistige, seelische Behinderung</a:t>
            </a:r>
          </a:p>
        </p:txBody>
      </p:sp>
    </p:spTree>
    <p:extLst>
      <p:ext uri="{BB962C8B-B14F-4D97-AF65-F5344CB8AC3E}">
        <p14:creationId xmlns:p14="http://schemas.microsoft.com/office/powerpoint/2010/main" val="538327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4286251" y="2533650"/>
            <a:ext cx="3152774"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Voraussetzungen</a:t>
            </a:r>
          </a:p>
        </p:txBody>
      </p:sp>
      <p:sp>
        <p:nvSpPr>
          <p:cNvPr id="4" name="Ellipse 3"/>
          <p:cNvSpPr/>
          <p:nvPr/>
        </p:nvSpPr>
        <p:spPr>
          <a:xfrm>
            <a:off x="314325" y="332690"/>
            <a:ext cx="3562350"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Psychische Krankheit/körperliche, geistige, seelische Behinderung</a:t>
            </a:r>
          </a:p>
        </p:txBody>
      </p:sp>
      <p:sp>
        <p:nvSpPr>
          <p:cNvPr id="6" name="Ellipse 5"/>
          <p:cNvSpPr/>
          <p:nvPr/>
        </p:nvSpPr>
        <p:spPr>
          <a:xfrm>
            <a:off x="8448675" y="332690"/>
            <a:ext cx="3324225" cy="26486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Textfeld 6"/>
          <p:cNvSpPr txBox="1"/>
          <p:nvPr/>
        </p:nvSpPr>
        <p:spPr>
          <a:xfrm>
            <a:off x="9220200" y="1394697"/>
            <a:ext cx="255270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Erforderlichkeit</a:t>
            </a:r>
          </a:p>
        </p:txBody>
      </p:sp>
    </p:spTree>
    <p:extLst>
      <p:ext uri="{BB962C8B-B14F-4D97-AF65-F5344CB8AC3E}">
        <p14:creationId xmlns:p14="http://schemas.microsoft.com/office/powerpoint/2010/main" val="2223282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4286251" y="2533650"/>
            <a:ext cx="3152774"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Voraussetzungen</a:t>
            </a:r>
          </a:p>
        </p:txBody>
      </p:sp>
      <p:sp>
        <p:nvSpPr>
          <p:cNvPr id="4" name="Ellipse 3"/>
          <p:cNvSpPr/>
          <p:nvPr/>
        </p:nvSpPr>
        <p:spPr>
          <a:xfrm>
            <a:off x="314325" y="332690"/>
            <a:ext cx="3562350"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Psychische Krankheit/körperliche, geistige, seelische Behinderung</a:t>
            </a:r>
          </a:p>
        </p:txBody>
      </p:sp>
      <p:sp>
        <p:nvSpPr>
          <p:cNvPr id="6" name="Ellipse 5"/>
          <p:cNvSpPr/>
          <p:nvPr/>
        </p:nvSpPr>
        <p:spPr>
          <a:xfrm>
            <a:off x="8448675" y="332690"/>
            <a:ext cx="3324225" cy="26486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Textfeld 6"/>
          <p:cNvSpPr txBox="1"/>
          <p:nvPr/>
        </p:nvSpPr>
        <p:spPr>
          <a:xfrm>
            <a:off x="9220200" y="1394697"/>
            <a:ext cx="255270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Erforderlichkeit</a:t>
            </a:r>
          </a:p>
        </p:txBody>
      </p:sp>
      <p:sp>
        <p:nvSpPr>
          <p:cNvPr id="5" name="Ellipse 4"/>
          <p:cNvSpPr/>
          <p:nvPr/>
        </p:nvSpPr>
        <p:spPr>
          <a:xfrm>
            <a:off x="314325" y="3981450"/>
            <a:ext cx="3648075"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extfeld 7"/>
          <p:cNvSpPr txBox="1"/>
          <p:nvPr/>
        </p:nvSpPr>
        <p:spPr>
          <a:xfrm>
            <a:off x="1333500" y="4843402"/>
            <a:ext cx="244792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Volljährigkeit</a:t>
            </a:r>
          </a:p>
        </p:txBody>
      </p:sp>
    </p:spTree>
    <p:extLst>
      <p:ext uri="{BB962C8B-B14F-4D97-AF65-F5344CB8AC3E}">
        <p14:creationId xmlns:p14="http://schemas.microsoft.com/office/powerpoint/2010/main" val="2438983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4286251" y="2533650"/>
            <a:ext cx="3152774"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Voraussetzungen</a:t>
            </a:r>
          </a:p>
        </p:txBody>
      </p:sp>
      <p:sp>
        <p:nvSpPr>
          <p:cNvPr id="4" name="Ellipse 3"/>
          <p:cNvSpPr/>
          <p:nvPr/>
        </p:nvSpPr>
        <p:spPr>
          <a:xfrm>
            <a:off x="314325" y="332690"/>
            <a:ext cx="3562350"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Psychische Krankheit/körperliche, geistige, seelische Behinderung</a:t>
            </a:r>
          </a:p>
        </p:txBody>
      </p:sp>
      <p:sp>
        <p:nvSpPr>
          <p:cNvPr id="6" name="Ellipse 5"/>
          <p:cNvSpPr/>
          <p:nvPr/>
        </p:nvSpPr>
        <p:spPr>
          <a:xfrm>
            <a:off x="8448675" y="332690"/>
            <a:ext cx="3324225" cy="26486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Textfeld 6"/>
          <p:cNvSpPr txBox="1"/>
          <p:nvPr/>
        </p:nvSpPr>
        <p:spPr>
          <a:xfrm>
            <a:off x="9220200" y="1394697"/>
            <a:ext cx="255270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Erforderlichkeit</a:t>
            </a:r>
          </a:p>
        </p:txBody>
      </p:sp>
      <p:sp>
        <p:nvSpPr>
          <p:cNvPr id="5" name="Ellipse 4"/>
          <p:cNvSpPr/>
          <p:nvPr/>
        </p:nvSpPr>
        <p:spPr>
          <a:xfrm>
            <a:off x="314325" y="3981450"/>
            <a:ext cx="3648075"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extfeld 7"/>
          <p:cNvSpPr txBox="1"/>
          <p:nvPr/>
        </p:nvSpPr>
        <p:spPr>
          <a:xfrm>
            <a:off x="1333500" y="4843402"/>
            <a:ext cx="244792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Volljährigkeit</a:t>
            </a:r>
          </a:p>
        </p:txBody>
      </p:sp>
      <p:sp>
        <p:nvSpPr>
          <p:cNvPr id="9" name="Ellipse 8"/>
          <p:cNvSpPr/>
          <p:nvPr/>
        </p:nvSpPr>
        <p:spPr>
          <a:xfrm>
            <a:off x="8286751" y="4067176"/>
            <a:ext cx="3486150" cy="250507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Textfeld 9"/>
          <p:cNvSpPr txBox="1"/>
          <p:nvPr/>
        </p:nvSpPr>
        <p:spPr>
          <a:xfrm>
            <a:off x="9505950" y="5119658"/>
            <a:ext cx="280035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a:ln>
                  <a:noFill/>
                </a:ln>
                <a:solidFill>
                  <a:prstClr val="white"/>
                </a:solidFill>
                <a:effectLst/>
                <a:uLnTx/>
                <a:uFillTx/>
                <a:latin typeface="Arial Narrow" panose="020B0606020202030204" pitchFamily="34" charset="0"/>
                <a:ea typeface="+mn-ea"/>
                <a:cs typeface="+mn-cs"/>
              </a:rPr>
              <a:t>Freier Wille</a:t>
            </a:r>
            <a:endPar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cxnSp>
        <p:nvCxnSpPr>
          <p:cNvPr id="12" name="Gerader Verbinder 11"/>
          <p:cNvCxnSpPr/>
          <p:nvPr/>
        </p:nvCxnSpPr>
        <p:spPr>
          <a:xfrm>
            <a:off x="3781425" y="2095500"/>
            <a:ext cx="504826" cy="1905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r Verbinder 13"/>
          <p:cNvCxnSpPr/>
          <p:nvPr/>
        </p:nvCxnSpPr>
        <p:spPr>
          <a:xfrm flipV="1">
            <a:off x="7600950" y="2190750"/>
            <a:ext cx="847725" cy="2762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r Verbinder 15"/>
          <p:cNvCxnSpPr>
            <a:endCxn id="2" idx="3"/>
          </p:cNvCxnSpPr>
          <p:nvPr/>
        </p:nvCxnSpPr>
        <p:spPr>
          <a:xfrm flipV="1">
            <a:off x="3609975" y="3715660"/>
            <a:ext cx="1039750" cy="77061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r Verbinder 17"/>
          <p:cNvCxnSpPr/>
          <p:nvPr/>
        </p:nvCxnSpPr>
        <p:spPr>
          <a:xfrm>
            <a:off x="7347775" y="3581339"/>
            <a:ext cx="1243775" cy="991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6973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4286251" y="2533650"/>
            <a:ext cx="3152774"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Voraussetzungen</a:t>
            </a:r>
          </a:p>
        </p:txBody>
      </p:sp>
      <p:sp>
        <p:nvSpPr>
          <p:cNvPr id="4" name="Ellipse 3"/>
          <p:cNvSpPr/>
          <p:nvPr/>
        </p:nvSpPr>
        <p:spPr>
          <a:xfrm>
            <a:off x="314325" y="332690"/>
            <a:ext cx="3562350"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Psychische Krankheit/körperliche, geistige, seelische Behinderung</a:t>
            </a:r>
          </a:p>
        </p:txBody>
      </p:sp>
      <p:sp>
        <p:nvSpPr>
          <p:cNvPr id="6" name="Ellipse 5"/>
          <p:cNvSpPr/>
          <p:nvPr/>
        </p:nvSpPr>
        <p:spPr>
          <a:xfrm>
            <a:off x="8448675" y="332690"/>
            <a:ext cx="3324225" cy="26486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Textfeld 6"/>
          <p:cNvSpPr txBox="1"/>
          <p:nvPr/>
        </p:nvSpPr>
        <p:spPr>
          <a:xfrm>
            <a:off x="9220200" y="1394697"/>
            <a:ext cx="255270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Erforderlichkeit</a:t>
            </a:r>
          </a:p>
        </p:txBody>
      </p:sp>
      <p:sp>
        <p:nvSpPr>
          <p:cNvPr id="5" name="Ellipse 4"/>
          <p:cNvSpPr/>
          <p:nvPr/>
        </p:nvSpPr>
        <p:spPr>
          <a:xfrm>
            <a:off x="314325" y="3981450"/>
            <a:ext cx="3648075"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extfeld 7"/>
          <p:cNvSpPr txBox="1"/>
          <p:nvPr/>
        </p:nvSpPr>
        <p:spPr>
          <a:xfrm>
            <a:off x="1333500" y="4843402"/>
            <a:ext cx="244792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Volljährigkeit</a:t>
            </a:r>
          </a:p>
        </p:txBody>
      </p:sp>
      <p:sp>
        <p:nvSpPr>
          <p:cNvPr id="9" name="Ellipse 8"/>
          <p:cNvSpPr/>
          <p:nvPr/>
        </p:nvSpPr>
        <p:spPr>
          <a:xfrm>
            <a:off x="8286751" y="4067176"/>
            <a:ext cx="3486150" cy="250507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Textfeld 9"/>
          <p:cNvSpPr txBox="1"/>
          <p:nvPr/>
        </p:nvSpPr>
        <p:spPr>
          <a:xfrm>
            <a:off x="9505950" y="5119658"/>
            <a:ext cx="280035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a:ln>
                  <a:noFill/>
                </a:ln>
                <a:solidFill>
                  <a:prstClr val="white"/>
                </a:solidFill>
                <a:effectLst/>
                <a:uLnTx/>
                <a:uFillTx/>
                <a:latin typeface="Arial Narrow" panose="020B0606020202030204" pitchFamily="34" charset="0"/>
                <a:ea typeface="+mn-ea"/>
                <a:cs typeface="+mn-cs"/>
              </a:rPr>
              <a:t>Freier Wille</a:t>
            </a:r>
            <a:endPar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cxnSp>
        <p:nvCxnSpPr>
          <p:cNvPr id="12" name="Gerader Verbinder 11"/>
          <p:cNvCxnSpPr/>
          <p:nvPr/>
        </p:nvCxnSpPr>
        <p:spPr>
          <a:xfrm>
            <a:off x="3781425" y="2095500"/>
            <a:ext cx="504826" cy="1905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r Verbinder 13"/>
          <p:cNvCxnSpPr/>
          <p:nvPr/>
        </p:nvCxnSpPr>
        <p:spPr>
          <a:xfrm flipV="1">
            <a:off x="7600950" y="2190750"/>
            <a:ext cx="847725" cy="2762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r Verbinder 15"/>
          <p:cNvCxnSpPr/>
          <p:nvPr/>
        </p:nvCxnSpPr>
        <p:spPr>
          <a:xfrm flipV="1">
            <a:off x="3609975" y="3771078"/>
            <a:ext cx="1039750" cy="770615"/>
          </a:xfrm>
          <a:prstGeom prst="line">
            <a:avLst/>
          </a:prstGeom>
          <a:ln w="76200"/>
        </p:spPr>
        <p:style>
          <a:lnRef idx="1">
            <a:schemeClr val="dk1"/>
          </a:lnRef>
          <a:fillRef idx="0">
            <a:schemeClr val="dk1"/>
          </a:fillRef>
          <a:effectRef idx="0">
            <a:schemeClr val="dk1"/>
          </a:effectRef>
          <a:fontRef idx="minor">
            <a:schemeClr val="tx1"/>
          </a:fontRef>
        </p:style>
      </p:cxnSp>
      <p:cxnSp>
        <p:nvCxnSpPr>
          <p:cNvPr id="18" name="Gerader Verbinder 17"/>
          <p:cNvCxnSpPr/>
          <p:nvPr/>
        </p:nvCxnSpPr>
        <p:spPr>
          <a:xfrm>
            <a:off x="7347775" y="3581339"/>
            <a:ext cx="1243775" cy="991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Ellipse 10"/>
          <p:cNvSpPr/>
          <p:nvPr/>
        </p:nvSpPr>
        <p:spPr>
          <a:xfrm>
            <a:off x="3962400" y="152056"/>
            <a:ext cx="3897167" cy="1062039"/>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3" name="Textfeld 12"/>
          <p:cNvSpPr txBox="1"/>
          <p:nvPr/>
        </p:nvSpPr>
        <p:spPr>
          <a:xfrm>
            <a:off x="4649725" y="421027"/>
            <a:ext cx="2443802"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Antrag/Anregung</a:t>
            </a:r>
          </a:p>
        </p:txBody>
      </p:sp>
      <p:cxnSp>
        <p:nvCxnSpPr>
          <p:cNvPr id="17" name="Gerader Verbinder 16"/>
          <p:cNvCxnSpPr>
            <a:stCxn id="11" idx="4"/>
          </p:cNvCxnSpPr>
          <p:nvPr/>
        </p:nvCxnSpPr>
        <p:spPr>
          <a:xfrm flipH="1">
            <a:off x="5910983" y="1214095"/>
            <a:ext cx="1" cy="38065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2870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4419599" y="2286000"/>
            <a:ext cx="3277191" cy="101566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Voraussetzungen</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24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Nach § 1814 BGB</a:t>
            </a:r>
          </a:p>
        </p:txBody>
      </p:sp>
      <p:sp>
        <p:nvSpPr>
          <p:cNvPr id="4" name="Ellipse 3"/>
          <p:cNvSpPr/>
          <p:nvPr/>
        </p:nvSpPr>
        <p:spPr>
          <a:xfrm>
            <a:off x="314325" y="332690"/>
            <a:ext cx="3562350"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Psychische Krankheit/körperliche, geistige, seelische Behinderung</a:t>
            </a:r>
          </a:p>
        </p:txBody>
      </p:sp>
      <p:sp>
        <p:nvSpPr>
          <p:cNvPr id="6" name="Ellipse 5"/>
          <p:cNvSpPr/>
          <p:nvPr/>
        </p:nvSpPr>
        <p:spPr>
          <a:xfrm>
            <a:off x="8448675" y="332690"/>
            <a:ext cx="3324225" cy="26486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Textfeld 6"/>
          <p:cNvSpPr txBox="1"/>
          <p:nvPr/>
        </p:nvSpPr>
        <p:spPr>
          <a:xfrm>
            <a:off x="9220200" y="1394697"/>
            <a:ext cx="255270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Erforderlichkeit</a:t>
            </a:r>
          </a:p>
        </p:txBody>
      </p:sp>
      <p:sp>
        <p:nvSpPr>
          <p:cNvPr id="5" name="Ellipse 4"/>
          <p:cNvSpPr/>
          <p:nvPr/>
        </p:nvSpPr>
        <p:spPr>
          <a:xfrm>
            <a:off x="314325" y="3981450"/>
            <a:ext cx="3648075"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extfeld 7"/>
          <p:cNvSpPr txBox="1"/>
          <p:nvPr/>
        </p:nvSpPr>
        <p:spPr>
          <a:xfrm>
            <a:off x="1333500" y="4843402"/>
            <a:ext cx="244792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Volljährigkeit</a:t>
            </a:r>
          </a:p>
        </p:txBody>
      </p:sp>
      <p:sp>
        <p:nvSpPr>
          <p:cNvPr id="9" name="Ellipse 8"/>
          <p:cNvSpPr/>
          <p:nvPr/>
        </p:nvSpPr>
        <p:spPr>
          <a:xfrm>
            <a:off x="8286751" y="4067176"/>
            <a:ext cx="3486150" cy="250507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Textfeld 9"/>
          <p:cNvSpPr txBox="1"/>
          <p:nvPr/>
        </p:nvSpPr>
        <p:spPr>
          <a:xfrm>
            <a:off x="9505950" y="5119658"/>
            <a:ext cx="280035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a:ln>
                  <a:noFill/>
                </a:ln>
                <a:solidFill>
                  <a:prstClr val="white"/>
                </a:solidFill>
                <a:effectLst/>
                <a:uLnTx/>
                <a:uFillTx/>
                <a:latin typeface="Arial Narrow" panose="020B0606020202030204" pitchFamily="34" charset="0"/>
                <a:ea typeface="+mn-ea"/>
                <a:cs typeface="+mn-cs"/>
              </a:rPr>
              <a:t>Freier Wille</a:t>
            </a:r>
            <a:endPar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cxnSp>
        <p:nvCxnSpPr>
          <p:cNvPr id="12" name="Gerader Verbinder 11"/>
          <p:cNvCxnSpPr/>
          <p:nvPr/>
        </p:nvCxnSpPr>
        <p:spPr>
          <a:xfrm>
            <a:off x="3781425" y="2095500"/>
            <a:ext cx="504826" cy="1905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r Verbinder 13"/>
          <p:cNvCxnSpPr/>
          <p:nvPr/>
        </p:nvCxnSpPr>
        <p:spPr>
          <a:xfrm flipV="1">
            <a:off x="7600950" y="2190750"/>
            <a:ext cx="847725" cy="2762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r Verbinder 15"/>
          <p:cNvCxnSpPr/>
          <p:nvPr/>
        </p:nvCxnSpPr>
        <p:spPr>
          <a:xfrm flipV="1">
            <a:off x="3609975" y="3771078"/>
            <a:ext cx="1039750" cy="770615"/>
          </a:xfrm>
          <a:prstGeom prst="line">
            <a:avLst/>
          </a:prstGeom>
          <a:ln w="76200">
            <a:solidFill>
              <a:schemeClr val="tx1">
                <a:alpha val="60000"/>
              </a:schemeClr>
            </a:solidFill>
          </a:ln>
        </p:spPr>
        <p:style>
          <a:lnRef idx="1">
            <a:schemeClr val="dk1"/>
          </a:lnRef>
          <a:fillRef idx="0">
            <a:schemeClr val="dk1"/>
          </a:fillRef>
          <a:effectRef idx="0">
            <a:schemeClr val="dk1"/>
          </a:effectRef>
          <a:fontRef idx="minor">
            <a:schemeClr val="tx1"/>
          </a:fontRef>
        </p:style>
      </p:cxnSp>
      <p:cxnSp>
        <p:nvCxnSpPr>
          <p:cNvPr id="18" name="Gerader Verbinder 17"/>
          <p:cNvCxnSpPr/>
          <p:nvPr/>
        </p:nvCxnSpPr>
        <p:spPr>
          <a:xfrm>
            <a:off x="7347775" y="3581339"/>
            <a:ext cx="1243775" cy="991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Ellipse 10"/>
          <p:cNvSpPr/>
          <p:nvPr/>
        </p:nvSpPr>
        <p:spPr>
          <a:xfrm>
            <a:off x="3962400" y="152056"/>
            <a:ext cx="3897167" cy="1062039"/>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3" name="Textfeld 12"/>
          <p:cNvSpPr txBox="1"/>
          <p:nvPr/>
        </p:nvSpPr>
        <p:spPr>
          <a:xfrm>
            <a:off x="4649725" y="421027"/>
            <a:ext cx="2443802"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Antrag/Anregung</a:t>
            </a:r>
          </a:p>
        </p:txBody>
      </p:sp>
      <p:cxnSp>
        <p:nvCxnSpPr>
          <p:cNvPr id="17" name="Gerader Verbinder 16"/>
          <p:cNvCxnSpPr>
            <a:stCxn id="11" idx="4"/>
          </p:cNvCxnSpPr>
          <p:nvPr/>
        </p:nvCxnSpPr>
        <p:spPr>
          <a:xfrm flipH="1">
            <a:off x="5910983" y="1214095"/>
            <a:ext cx="1" cy="38065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Ellipse 14"/>
          <p:cNvSpPr/>
          <p:nvPr/>
        </p:nvSpPr>
        <p:spPr>
          <a:xfrm>
            <a:off x="4320722" y="4948581"/>
            <a:ext cx="3592945" cy="119466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9" name="Textfeld 18"/>
          <p:cNvSpPr txBox="1"/>
          <p:nvPr/>
        </p:nvSpPr>
        <p:spPr>
          <a:xfrm>
            <a:off x="4919229" y="5165825"/>
            <a:ext cx="2318328"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Fehlende Vorsorgevollmacht</a:t>
            </a:r>
          </a:p>
        </p:txBody>
      </p:sp>
      <p:cxnSp>
        <p:nvCxnSpPr>
          <p:cNvPr id="21" name="Gerader Verbinder 20"/>
          <p:cNvCxnSpPr/>
          <p:nvPr/>
        </p:nvCxnSpPr>
        <p:spPr>
          <a:xfrm flipH="1">
            <a:off x="5974475" y="4096788"/>
            <a:ext cx="14770" cy="82218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3962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A73338-A2FB-4EBA-BD90-76C2F9BA51AA}"/>
              </a:ext>
            </a:extLst>
          </p:cNvPr>
          <p:cNvSpPr>
            <a:spLocks noGrp="1"/>
          </p:cNvSpPr>
          <p:nvPr>
            <p:ph type="title"/>
          </p:nvPr>
        </p:nvSpPr>
        <p:spPr>
          <a:xfrm>
            <a:off x="838200" y="404881"/>
            <a:ext cx="10515600" cy="1057275"/>
          </a:xfrm>
        </p:spPr>
        <p:txBody>
          <a:bodyPr/>
          <a:lstStyle/>
          <a:p>
            <a:r>
              <a:rPr lang="de-DE" b="1" dirty="0">
                <a:solidFill>
                  <a:srgbClr val="202124"/>
                </a:solidFill>
                <a:latin typeface=" Arial Narrow"/>
              </a:rPr>
              <a:t>Betreuerbestellung, § 1814 BGB.</a:t>
            </a:r>
            <a:endParaRPr lang="de-DE" b="1" dirty="0">
              <a:latin typeface=" Arial Narrow"/>
            </a:endParaRPr>
          </a:p>
        </p:txBody>
      </p:sp>
      <p:sp>
        <p:nvSpPr>
          <p:cNvPr id="3" name="Inhaltsplatzhalter 2">
            <a:extLst>
              <a:ext uri="{FF2B5EF4-FFF2-40B4-BE49-F238E27FC236}">
                <a16:creationId xmlns:a16="http://schemas.microsoft.com/office/drawing/2014/main" id="{93621BCD-177B-4F26-9C4E-C607CB98EE84}"/>
              </a:ext>
            </a:extLst>
          </p:cNvPr>
          <p:cNvSpPr>
            <a:spLocks noGrp="1"/>
          </p:cNvSpPr>
          <p:nvPr>
            <p:ph idx="1"/>
          </p:nvPr>
        </p:nvSpPr>
        <p:spPr>
          <a:xfrm>
            <a:off x="838200" y="1462156"/>
            <a:ext cx="10515600" cy="4714807"/>
          </a:xfrm>
        </p:spPr>
        <p:txBody>
          <a:bodyPr>
            <a:normAutofit fontScale="92500" lnSpcReduction="20000"/>
          </a:bodyPr>
          <a:lstStyle/>
          <a:p>
            <a:pPr marL="0" indent="0">
              <a:buNone/>
            </a:pPr>
            <a:r>
              <a:rPr lang="de-DE" sz="2600" b="0" i="0" dirty="0">
                <a:solidFill>
                  <a:srgbClr val="202124"/>
                </a:solidFill>
                <a:effectLst/>
                <a:latin typeface="Arial Narrow" panose="020B0606020202030204" pitchFamily="34" charset="0"/>
              </a:rPr>
              <a:t>Kann ein </a:t>
            </a:r>
            <a:r>
              <a:rPr lang="de-DE" sz="2600" b="1" i="0" dirty="0">
                <a:solidFill>
                  <a:srgbClr val="202124"/>
                </a:solidFill>
                <a:effectLst/>
                <a:latin typeface="Arial Narrow" panose="020B0606020202030204" pitchFamily="34" charset="0"/>
              </a:rPr>
              <a:t>Volljähriger</a:t>
            </a:r>
            <a:r>
              <a:rPr lang="de-DE" sz="2600" b="0" i="0" dirty="0">
                <a:solidFill>
                  <a:srgbClr val="202124"/>
                </a:solidFill>
                <a:effectLst/>
                <a:latin typeface="Arial Narrow" panose="020B0606020202030204" pitchFamily="34" charset="0"/>
              </a:rPr>
              <a:t> seine Angelegenheiten ganz oder teilweise nicht besorgen und beruht dies auf einer Krankheit oder Behinderung, so bestellt das Betreuungsgericht für ihn einen rechtlichen Betreuer.</a:t>
            </a:r>
          </a:p>
          <a:p>
            <a:pPr marL="0" indent="0">
              <a:buNone/>
            </a:pPr>
            <a:br>
              <a:rPr lang="de-DE" sz="2600" b="0" i="0" dirty="0">
                <a:solidFill>
                  <a:srgbClr val="202124"/>
                </a:solidFill>
                <a:effectLst/>
                <a:latin typeface="Arial Narrow" panose="020B0606020202030204" pitchFamily="34" charset="0"/>
              </a:rPr>
            </a:br>
            <a:r>
              <a:rPr lang="de-DE" sz="2600" b="0" i="0" u="sng" dirty="0">
                <a:solidFill>
                  <a:srgbClr val="202124"/>
                </a:solidFill>
                <a:effectLst/>
                <a:latin typeface="Arial Narrow" panose="020B0606020202030204" pitchFamily="34" charset="0"/>
              </a:rPr>
              <a:t>Voraussetzungen für eine Betreuerbestellung:</a:t>
            </a:r>
          </a:p>
          <a:p>
            <a:pPr marL="0" indent="0">
              <a:buNone/>
            </a:pPr>
            <a:r>
              <a:rPr lang="de-DE" sz="2600" dirty="0">
                <a:solidFill>
                  <a:srgbClr val="202124"/>
                </a:solidFill>
                <a:latin typeface="Arial Narrow" panose="020B0606020202030204" pitchFamily="34" charset="0"/>
              </a:rPr>
              <a:t>- </a:t>
            </a:r>
            <a:r>
              <a:rPr lang="de-DE" sz="2600" b="1" dirty="0">
                <a:solidFill>
                  <a:schemeClr val="accent2"/>
                </a:solidFill>
                <a:latin typeface="Arial Narrow" panose="020B0606020202030204" pitchFamily="34" charset="0"/>
              </a:rPr>
              <a:t>B</a:t>
            </a:r>
            <a:r>
              <a:rPr lang="de-DE" sz="2600" dirty="0">
                <a:solidFill>
                  <a:srgbClr val="202124"/>
                </a:solidFill>
                <a:latin typeface="Arial Narrow" panose="020B0606020202030204" pitchFamily="34" charset="0"/>
              </a:rPr>
              <a:t>ehinderung oder Krankheit </a:t>
            </a:r>
            <a:br>
              <a:rPr lang="de-DE" sz="2600" dirty="0">
                <a:solidFill>
                  <a:srgbClr val="202124"/>
                </a:solidFill>
                <a:latin typeface="Arial Narrow" panose="020B0606020202030204" pitchFamily="34" charset="0"/>
              </a:rPr>
            </a:br>
            <a:r>
              <a:rPr lang="de-DE" sz="2600" dirty="0">
                <a:solidFill>
                  <a:srgbClr val="202124"/>
                </a:solidFill>
                <a:latin typeface="Arial Narrow" panose="020B0606020202030204" pitchFamily="34" charset="0"/>
              </a:rPr>
              <a:t>- </a:t>
            </a:r>
            <a:r>
              <a:rPr lang="de-DE" sz="2600" b="1" dirty="0">
                <a:solidFill>
                  <a:schemeClr val="accent2"/>
                </a:solidFill>
                <a:latin typeface="Arial Narrow" panose="020B0606020202030204" pitchFamily="34" charset="0"/>
              </a:rPr>
              <a:t>E</a:t>
            </a:r>
            <a:r>
              <a:rPr lang="de-DE" sz="2600" dirty="0">
                <a:solidFill>
                  <a:srgbClr val="202124"/>
                </a:solidFill>
                <a:latin typeface="Arial Narrow" panose="020B0606020202030204" pitchFamily="34" charset="0"/>
              </a:rPr>
              <a:t>rforderlichkeit</a:t>
            </a:r>
            <a:br>
              <a:rPr lang="de-DE" sz="2600" dirty="0">
                <a:solidFill>
                  <a:srgbClr val="202124"/>
                </a:solidFill>
                <a:latin typeface="Arial Narrow" panose="020B0606020202030204" pitchFamily="34" charset="0"/>
              </a:rPr>
            </a:br>
            <a:r>
              <a:rPr lang="de-DE" sz="2600" dirty="0">
                <a:solidFill>
                  <a:srgbClr val="202124"/>
                </a:solidFill>
                <a:latin typeface="Arial Narrow" panose="020B0606020202030204" pitchFamily="34" charset="0"/>
              </a:rPr>
              <a:t>- freier </a:t>
            </a:r>
            <a:r>
              <a:rPr lang="de-DE" sz="2600" b="1" dirty="0">
                <a:solidFill>
                  <a:schemeClr val="accent2"/>
                </a:solidFill>
                <a:latin typeface="Arial Narrow" panose="020B0606020202030204" pitchFamily="34" charset="0"/>
              </a:rPr>
              <a:t>W</a:t>
            </a:r>
            <a:r>
              <a:rPr lang="de-DE" sz="2600" dirty="0">
                <a:solidFill>
                  <a:srgbClr val="202124"/>
                </a:solidFill>
                <a:latin typeface="Arial Narrow" panose="020B0606020202030204" pitchFamily="34" charset="0"/>
              </a:rPr>
              <a:t>ille</a:t>
            </a:r>
            <a:br>
              <a:rPr lang="de-DE" sz="2600" dirty="0">
                <a:solidFill>
                  <a:srgbClr val="202124"/>
                </a:solidFill>
                <a:latin typeface="Arial Narrow" panose="020B0606020202030204" pitchFamily="34" charset="0"/>
              </a:rPr>
            </a:br>
            <a:r>
              <a:rPr lang="de-DE" sz="2600" dirty="0">
                <a:solidFill>
                  <a:srgbClr val="202124"/>
                </a:solidFill>
                <a:latin typeface="Arial Narrow" panose="020B0606020202030204" pitchFamily="34" charset="0"/>
              </a:rPr>
              <a:t>- </a:t>
            </a:r>
            <a:r>
              <a:rPr lang="de-DE" sz="2600" b="1" dirty="0">
                <a:solidFill>
                  <a:schemeClr val="accent2"/>
                </a:solidFill>
                <a:latin typeface="Arial Narrow" panose="020B0606020202030204" pitchFamily="34" charset="0"/>
              </a:rPr>
              <a:t>A</a:t>
            </a:r>
            <a:r>
              <a:rPr lang="de-DE" sz="2600" dirty="0">
                <a:solidFill>
                  <a:srgbClr val="202124"/>
                </a:solidFill>
                <a:latin typeface="Arial Narrow" panose="020B0606020202030204" pitchFamily="34" charset="0"/>
              </a:rPr>
              <a:t>ntragsverfahren oder von Amts wegen</a:t>
            </a:r>
            <a:br>
              <a:rPr lang="de-DE" sz="2600" dirty="0">
                <a:solidFill>
                  <a:srgbClr val="202124"/>
                </a:solidFill>
                <a:latin typeface="Arial Narrow" panose="020B0606020202030204" pitchFamily="34" charset="0"/>
              </a:rPr>
            </a:br>
            <a:r>
              <a:rPr lang="de-DE" sz="2600" dirty="0">
                <a:solidFill>
                  <a:srgbClr val="202124"/>
                </a:solidFill>
                <a:latin typeface="Arial Narrow" panose="020B0606020202030204" pitchFamily="34" charset="0"/>
              </a:rPr>
              <a:t>- </a:t>
            </a:r>
            <a:r>
              <a:rPr lang="de-DE" sz="2600" b="1" dirty="0">
                <a:solidFill>
                  <a:schemeClr val="accent2"/>
                </a:solidFill>
                <a:latin typeface="Arial Narrow" panose="020B0606020202030204" pitchFamily="34" charset="0"/>
              </a:rPr>
              <a:t>V</a:t>
            </a:r>
            <a:r>
              <a:rPr lang="de-DE" sz="2600" dirty="0">
                <a:solidFill>
                  <a:srgbClr val="202124"/>
                </a:solidFill>
                <a:latin typeface="Arial Narrow" panose="020B0606020202030204" pitchFamily="34" charset="0"/>
              </a:rPr>
              <a:t>olljährigkeit und </a:t>
            </a:r>
            <a:r>
              <a:rPr lang="de-DE" sz="2600" b="1" i="1" u="sng" dirty="0">
                <a:solidFill>
                  <a:schemeClr val="accent2"/>
                </a:solidFill>
                <a:latin typeface="Arial Narrow" panose="020B0606020202030204" pitchFamily="34" charset="0"/>
              </a:rPr>
              <a:t>keine</a:t>
            </a:r>
            <a:r>
              <a:rPr lang="de-DE" sz="2600" u="sng" dirty="0">
                <a:solidFill>
                  <a:srgbClr val="202124"/>
                </a:solidFill>
                <a:latin typeface="Arial Narrow" panose="020B0606020202030204" pitchFamily="34" charset="0"/>
              </a:rPr>
              <a:t> </a:t>
            </a:r>
            <a:r>
              <a:rPr lang="de-DE" sz="2600" b="1" u="sng" dirty="0">
                <a:solidFill>
                  <a:schemeClr val="accent2"/>
                </a:solidFill>
                <a:latin typeface="Arial Narrow" panose="020B0606020202030204" pitchFamily="34" charset="0"/>
              </a:rPr>
              <a:t>V</a:t>
            </a:r>
            <a:r>
              <a:rPr lang="de-DE" sz="2600" u="sng" dirty="0">
                <a:solidFill>
                  <a:srgbClr val="202124"/>
                </a:solidFill>
                <a:latin typeface="Arial Narrow" panose="020B0606020202030204" pitchFamily="34" charset="0"/>
              </a:rPr>
              <a:t>ollmacht</a:t>
            </a:r>
            <a:br>
              <a:rPr lang="de-DE" sz="2600" dirty="0">
                <a:solidFill>
                  <a:srgbClr val="202124"/>
                </a:solidFill>
                <a:latin typeface="Arial Narrow" panose="020B0606020202030204" pitchFamily="34" charset="0"/>
              </a:rPr>
            </a:br>
            <a:br>
              <a:rPr lang="de-DE" sz="2600" dirty="0">
                <a:solidFill>
                  <a:srgbClr val="202124"/>
                </a:solidFill>
                <a:latin typeface="Arial Narrow" panose="020B0606020202030204" pitchFamily="34" charset="0"/>
              </a:rPr>
            </a:br>
            <a:br>
              <a:rPr lang="de-DE" sz="2600" dirty="0">
                <a:solidFill>
                  <a:srgbClr val="202124"/>
                </a:solidFill>
                <a:latin typeface="Arial Narrow" panose="020B0606020202030204" pitchFamily="34" charset="0"/>
              </a:rPr>
            </a:br>
            <a:r>
              <a:rPr lang="de-DE" sz="2600" dirty="0">
                <a:solidFill>
                  <a:srgbClr val="202124"/>
                </a:solidFill>
                <a:latin typeface="Arial Narrow" panose="020B0606020202030204" pitchFamily="34" charset="0"/>
              </a:rPr>
              <a:t>					Eselsbrücke: </a:t>
            </a:r>
            <a:r>
              <a:rPr lang="de-DE" sz="2600" b="1" dirty="0">
                <a:solidFill>
                  <a:schemeClr val="accent2"/>
                </a:solidFill>
                <a:latin typeface="Arial Narrow" panose="020B0606020202030204" pitchFamily="34" charset="0"/>
              </a:rPr>
              <a:t>BEWAV V</a:t>
            </a:r>
            <a:r>
              <a:rPr lang="de-DE" sz="2600" dirty="0">
                <a:solidFill>
                  <a:schemeClr val="accent2"/>
                </a:solidFill>
                <a:latin typeface="Arial Narrow" panose="020B0606020202030204" pitchFamily="34" charset="0"/>
              </a:rPr>
              <a:t> </a:t>
            </a:r>
            <a:r>
              <a:rPr lang="de-DE" sz="2600" dirty="0">
                <a:solidFill>
                  <a:srgbClr val="202124"/>
                </a:solidFill>
                <a:latin typeface="Arial Narrow" panose="020B0606020202030204" pitchFamily="34" charset="0"/>
              </a:rPr>
              <a:t>-</a:t>
            </a:r>
            <a:endParaRPr lang="de-DE" sz="2600" b="0" i="0" dirty="0">
              <a:solidFill>
                <a:srgbClr val="202124"/>
              </a:solidFill>
              <a:effectLst/>
              <a:latin typeface="Arial Narrow" panose="020B0606020202030204" pitchFamily="34" charset="0"/>
            </a:endParaRPr>
          </a:p>
          <a:p>
            <a:pPr marL="0" indent="0">
              <a:buNone/>
            </a:pPr>
            <a:endParaRPr lang="de-DE" dirty="0"/>
          </a:p>
        </p:txBody>
      </p:sp>
      <p:pic>
        <p:nvPicPr>
          <p:cNvPr id="5" name="Grafik 4">
            <a:extLst>
              <a:ext uri="{FF2B5EF4-FFF2-40B4-BE49-F238E27FC236}">
                <a16:creationId xmlns:a16="http://schemas.microsoft.com/office/drawing/2014/main" id="{BFACA69C-E8D7-472B-884A-9217C61D714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969911" y="5064850"/>
            <a:ext cx="3229173" cy="1365875"/>
          </a:xfrm>
          <a:prstGeom prst="rect">
            <a:avLst/>
          </a:prstGeom>
        </p:spPr>
      </p:pic>
    </p:spTree>
    <p:extLst>
      <p:ext uri="{BB962C8B-B14F-4D97-AF65-F5344CB8AC3E}">
        <p14:creationId xmlns:p14="http://schemas.microsoft.com/office/powerpoint/2010/main" val="183154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2000"/>
                                        <p:tgtEl>
                                          <p:spTgt spid="5"/>
                                        </p:tgtEl>
                                      </p:cBhvr>
                                    </p:animEffect>
                                    <p:anim calcmode="lin" valueType="num">
                                      <p:cBhvr>
                                        <p:cTn id="32" dur="2000" fill="hold"/>
                                        <p:tgtEl>
                                          <p:spTgt spid="5"/>
                                        </p:tgtEl>
                                        <p:attrNameLst>
                                          <p:attrName>ppt_w</p:attrName>
                                        </p:attrNameLst>
                                      </p:cBhvr>
                                      <p:tavLst>
                                        <p:tav tm="0" fmla="#ppt_w*sin(2.5*pi*$)">
                                          <p:val>
                                            <p:fltVal val="0"/>
                                          </p:val>
                                        </p:tav>
                                        <p:tav tm="100000">
                                          <p:val>
                                            <p:fltVal val="1"/>
                                          </p:val>
                                        </p:tav>
                                      </p:tavLst>
                                    </p:anim>
                                    <p:anim calcmode="lin" valueType="num">
                                      <p:cBhvr>
                                        <p:cTn id="33"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Segment">
  <a:themeElements>
    <a:clrScheme name="Segment">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gmen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gment">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0</TotalTime>
  <Words>421</Words>
  <Application>Microsoft Office PowerPoint</Application>
  <PresentationFormat>Breitbild</PresentationFormat>
  <Paragraphs>48</Paragraphs>
  <Slides>14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14</vt:i4>
      </vt:variant>
    </vt:vector>
  </HeadingPairs>
  <TitlesOfParts>
    <vt:vector size="20" baseType="lpstr">
      <vt:lpstr> Arial Narrow</vt:lpstr>
      <vt:lpstr>Arial Narrow</vt:lpstr>
      <vt:lpstr>Century Gothic</vt:lpstr>
      <vt:lpstr>Wingdings</vt:lpstr>
      <vt:lpstr>Wingdings 3</vt:lpstr>
      <vt:lpstr>Segment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Betreuerbestellung, § 1814 BGB.</vt:lpstr>
      <vt:lpstr> Wie kann man schon heute für den Tag X vorsorgen?  Patientenverfügung / VorsorgevollmachT und Betreuungsverfügung </vt:lpstr>
      <vt:lpstr>PowerPoint-Präsentation</vt:lpstr>
      <vt:lpstr>Patientenverfügung</vt:lpstr>
      <vt:lpstr>Vorsorgevollmacht</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Simmerl-Hübner, Susanne</dc:creator>
  <cp:lastModifiedBy>Simmerl-Hübner, Susanne</cp:lastModifiedBy>
  <cp:revision>1</cp:revision>
  <dcterms:created xsi:type="dcterms:W3CDTF">2026-04-20T19:13:20Z</dcterms:created>
  <dcterms:modified xsi:type="dcterms:W3CDTF">2026-04-20T19:14:33Z</dcterms:modified>
</cp:coreProperties>
</file>