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02" r:id="rId3"/>
    <p:sldId id="299" r:id="rId4"/>
    <p:sldId id="300" r:id="rId5"/>
    <p:sldId id="303" r:id="rId6"/>
    <p:sldId id="301" r:id="rId7"/>
    <p:sldId id="304" r:id="rId8"/>
    <p:sldId id="30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5" autoAdjust="0"/>
    <p:restoredTop sz="94660"/>
  </p:normalViewPr>
  <p:slideViewPr>
    <p:cSldViewPr snapToGrid="0">
      <p:cViewPr varScale="1">
        <p:scale>
          <a:sx n="66" d="100"/>
          <a:sy n="66" d="100"/>
        </p:scale>
        <p:origin x="72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de-DE"/>
              <a:t>Mastertitelformat bearbeiten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de-DE"/>
              <a:t>Mastertitelformat bearbeiten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de-DE"/>
              <a:t>Mastertitelformat bearbeiten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42A54C80-263E-416B-A8E0-580EDEADCBDC}" type="datetimeFigureOut">
              <a:rPr lang="en-US" dirty="0"/>
              <a:t>11/18/2024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11/18/2024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FA587F-3A83-43C0-BAC4-0860AED3ACE4}"/>
              </a:ext>
            </a:extLst>
          </p:cNvPr>
          <p:cNvSpPr>
            <a:spLocks noGrp="1"/>
          </p:cNvSpPr>
          <p:nvPr>
            <p:ph type="ctrTitle"/>
          </p:nvPr>
        </p:nvSpPr>
        <p:spPr/>
        <p:txBody>
          <a:bodyPr/>
          <a:lstStyle/>
          <a:p>
            <a:r>
              <a:rPr lang="de-DE" dirty="0"/>
              <a:t>Der Sterbefall</a:t>
            </a:r>
          </a:p>
        </p:txBody>
      </p:sp>
      <p:sp>
        <p:nvSpPr>
          <p:cNvPr id="3" name="Untertitel 2">
            <a:extLst>
              <a:ext uri="{FF2B5EF4-FFF2-40B4-BE49-F238E27FC236}">
                <a16:creationId xmlns:a16="http://schemas.microsoft.com/office/drawing/2014/main" id="{ED6E3CA3-5526-476D-8B1B-22ADC0A383CC}"/>
              </a:ext>
            </a:extLst>
          </p:cNvPr>
          <p:cNvSpPr>
            <a:spLocks noGrp="1"/>
          </p:cNvSpPr>
          <p:nvPr>
            <p:ph type="subTitle" idx="1"/>
          </p:nvPr>
        </p:nvSpPr>
        <p:spPr/>
        <p:txBody>
          <a:bodyPr/>
          <a:lstStyle/>
          <a:p>
            <a:endParaRPr lang="de-DE"/>
          </a:p>
        </p:txBody>
      </p:sp>
    </p:spTree>
    <p:extLst>
      <p:ext uri="{BB962C8B-B14F-4D97-AF65-F5344CB8AC3E}">
        <p14:creationId xmlns:p14="http://schemas.microsoft.com/office/powerpoint/2010/main" val="1869133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Der Sterbefall tritt ein</a:t>
            </a:r>
          </a:p>
        </p:txBody>
      </p:sp>
      <p:pic>
        <p:nvPicPr>
          <p:cNvPr id="4" name="Inhaltsplatzhalter 3"/>
          <p:cNvPicPr>
            <a:picLocks noGrp="1" noChangeAspect="1"/>
          </p:cNvPicPr>
          <p:nvPr>
            <p:ph idx="1"/>
          </p:nvPr>
        </p:nvPicPr>
        <p:blipFill>
          <a:blip r:embed="rId2"/>
          <a:stretch>
            <a:fillRect/>
          </a:stretch>
        </p:blipFill>
        <p:spPr>
          <a:xfrm>
            <a:off x="1234843" y="1763486"/>
            <a:ext cx="1914310" cy="1692728"/>
          </a:xfrm>
          <a:prstGeom prst="rect">
            <a:avLst/>
          </a:prstGeom>
        </p:spPr>
      </p:pic>
      <p:sp>
        <p:nvSpPr>
          <p:cNvPr id="5" name="Textfeld 4"/>
          <p:cNvSpPr txBox="1"/>
          <p:nvPr/>
        </p:nvSpPr>
        <p:spPr>
          <a:xfrm>
            <a:off x="1234843" y="3456214"/>
            <a:ext cx="7158043" cy="923330"/>
          </a:xfrm>
          <a:prstGeom prst="rect">
            <a:avLst/>
          </a:prstGeom>
          <a:noFill/>
        </p:spPr>
        <p:txBody>
          <a:bodyPr wrap="square" rtlCol="0">
            <a:spAutoFit/>
          </a:bodyPr>
          <a:lstStyle/>
          <a:p>
            <a:r>
              <a:rPr lang="de-DE" dirty="0"/>
              <a:t>Sterbefall-&gt; Nachricht an Standesamt des Sterbeorts-&gt; erteilt Sterbeurkunde und meldet den Sterbefall an das ZTR-&gt; Meldung an das Nachlassgericht und Geburtsstandesamt</a:t>
            </a:r>
          </a:p>
        </p:txBody>
      </p:sp>
    </p:spTree>
    <p:extLst>
      <p:ext uri="{BB962C8B-B14F-4D97-AF65-F5344CB8AC3E}">
        <p14:creationId xmlns:p14="http://schemas.microsoft.com/office/powerpoint/2010/main" val="213574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Die Eröffnung eines Testaments</a:t>
            </a:r>
          </a:p>
        </p:txBody>
      </p:sp>
      <p:sp>
        <p:nvSpPr>
          <p:cNvPr id="3" name="Inhaltsplatzhalter 2"/>
          <p:cNvSpPr>
            <a:spLocks noGrp="1"/>
          </p:cNvSpPr>
          <p:nvPr>
            <p:ph idx="1"/>
          </p:nvPr>
        </p:nvSpPr>
        <p:spPr/>
        <p:txBody>
          <a:bodyPr/>
          <a:lstStyle/>
          <a:p>
            <a:pPr marL="0" indent="0">
              <a:buNone/>
            </a:pPr>
            <a:endParaRPr lang="de-DE" dirty="0"/>
          </a:p>
          <a:p>
            <a:pPr marL="0" indent="0">
              <a:buNone/>
            </a:pPr>
            <a:r>
              <a:rPr lang="de-DE" dirty="0"/>
              <a:t>Zunächst muss ein Nachlassgericht Kenntnis davon erlangen, dass ein Testament existiert. </a:t>
            </a:r>
          </a:p>
          <a:p>
            <a:pPr>
              <a:buAutoNum type="arabicPeriod"/>
            </a:pPr>
            <a:r>
              <a:rPr lang="de-DE" dirty="0"/>
              <a:t>Mitteilung des ZTR, das Erblasser verstorben ist</a:t>
            </a:r>
          </a:p>
          <a:p>
            <a:pPr>
              <a:buAutoNum type="arabicPeriod"/>
            </a:pPr>
            <a:r>
              <a:rPr lang="de-DE" dirty="0"/>
              <a:t>Ein aufgefunden handschriftliches Testament muss abgegeben werden ( Ablieferungspflicht gem. §§ 2259 BGB,358 </a:t>
            </a:r>
            <a:r>
              <a:rPr lang="de-DE" dirty="0" err="1"/>
              <a:t>FamFG</a:t>
            </a:r>
            <a:r>
              <a:rPr lang="de-DE" dirty="0"/>
              <a:t>) </a:t>
            </a:r>
          </a:p>
        </p:txBody>
      </p:sp>
    </p:spTree>
    <p:extLst>
      <p:ext uri="{BB962C8B-B14F-4D97-AF65-F5344CB8AC3E}">
        <p14:creationId xmlns:p14="http://schemas.microsoft.com/office/powerpoint/2010/main" val="4185377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Die Eröffnung eines Testaments</a:t>
            </a:r>
          </a:p>
        </p:txBody>
      </p:sp>
      <p:sp>
        <p:nvSpPr>
          <p:cNvPr id="3" name="Inhaltsplatzhalter 2"/>
          <p:cNvSpPr>
            <a:spLocks noGrp="1"/>
          </p:cNvSpPr>
          <p:nvPr>
            <p:ph idx="1"/>
          </p:nvPr>
        </p:nvSpPr>
        <p:spPr/>
        <p:txBody>
          <a:bodyPr/>
          <a:lstStyle/>
          <a:p>
            <a:r>
              <a:rPr lang="de-DE" dirty="0"/>
              <a:t>Zuständigkeiten:</a:t>
            </a:r>
          </a:p>
          <a:p>
            <a:r>
              <a:rPr lang="de-DE" dirty="0"/>
              <a:t>Sachlich: § 23a Abs. 1, S. 1 Nr. 2, Abs. 2 Nr. 2 GVG</a:t>
            </a:r>
          </a:p>
          <a:p>
            <a:r>
              <a:rPr lang="de-DE" dirty="0"/>
              <a:t>Örtlich: 1. Das Gericht, bei dem das Testament verwahrt wurde , eröffnet auch das Testament (§ 344 Abs. 6 </a:t>
            </a:r>
            <a:r>
              <a:rPr lang="de-DE" dirty="0" err="1"/>
              <a:t>FamFG</a:t>
            </a:r>
            <a:r>
              <a:rPr lang="de-DE" dirty="0"/>
              <a:t>) im Sterbefall</a:t>
            </a:r>
          </a:p>
          <a:p>
            <a:pPr marL="0" indent="0">
              <a:buNone/>
            </a:pPr>
            <a:r>
              <a:rPr lang="de-DE" dirty="0"/>
              <a:t>                 2. Das Gericht, Nachlassgericht, in dessen Bezirk der Erblasser  seinen</a:t>
            </a:r>
          </a:p>
          <a:p>
            <a:pPr marL="0" indent="0">
              <a:buNone/>
            </a:pPr>
            <a:r>
              <a:rPr lang="de-DE" dirty="0"/>
              <a:t>     letzten gewöhnlichen Aufenthalt hatte</a:t>
            </a:r>
          </a:p>
          <a:p>
            <a:pPr marL="0" indent="0">
              <a:buNone/>
            </a:pPr>
            <a:endParaRPr lang="de-DE" dirty="0"/>
          </a:p>
          <a:p>
            <a:r>
              <a:rPr lang="de-DE" dirty="0"/>
              <a:t>Funktionell: Rechtspfleger (§ 3 Nr. 2c RPflG)</a:t>
            </a:r>
          </a:p>
        </p:txBody>
      </p:sp>
    </p:spTree>
    <p:extLst>
      <p:ext uri="{BB962C8B-B14F-4D97-AF65-F5344CB8AC3E}">
        <p14:creationId xmlns:p14="http://schemas.microsoft.com/office/powerpoint/2010/main" val="1422378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Die Eröffnung eines Testaments</a:t>
            </a:r>
          </a:p>
        </p:txBody>
      </p:sp>
      <p:sp>
        <p:nvSpPr>
          <p:cNvPr id="3" name="Inhaltsplatzhalter 2"/>
          <p:cNvSpPr>
            <a:spLocks noGrp="1"/>
          </p:cNvSpPr>
          <p:nvPr>
            <p:ph idx="1"/>
          </p:nvPr>
        </p:nvSpPr>
        <p:spPr/>
        <p:txBody>
          <a:bodyPr/>
          <a:lstStyle/>
          <a:p>
            <a:r>
              <a:rPr lang="de-DE" dirty="0"/>
              <a:t>Zuständigkeiten:</a:t>
            </a:r>
          </a:p>
          <a:p>
            <a:r>
              <a:rPr lang="de-DE" dirty="0"/>
              <a:t>Sachlich: § 23a Abs. 1, S. 1 Nr. 2, Abs. 2 Nr. 2 GVG</a:t>
            </a:r>
          </a:p>
          <a:p>
            <a:r>
              <a:rPr lang="de-DE" dirty="0"/>
              <a:t>Örtlich: 1. Das Gericht, bei dem das Testament verwahrt wurde , eröffnet auch das Testament (§ 344 Abs. 6 </a:t>
            </a:r>
            <a:r>
              <a:rPr lang="de-DE" dirty="0" err="1"/>
              <a:t>FamFG</a:t>
            </a:r>
            <a:r>
              <a:rPr lang="de-DE" dirty="0"/>
              <a:t>) im Sterbefall</a:t>
            </a:r>
          </a:p>
          <a:p>
            <a:pPr marL="0" indent="0">
              <a:buNone/>
            </a:pPr>
            <a:r>
              <a:rPr lang="de-DE" dirty="0"/>
              <a:t>                 2. Das Gericht, Nachlassgericht, in dessen Bezirk der Erblasser  seinen</a:t>
            </a:r>
          </a:p>
          <a:p>
            <a:pPr marL="0" indent="0">
              <a:buNone/>
            </a:pPr>
            <a:r>
              <a:rPr lang="de-DE" dirty="0"/>
              <a:t>     letzten gewöhnlichen Aufenthalt hatte</a:t>
            </a:r>
          </a:p>
          <a:p>
            <a:pPr marL="0" indent="0">
              <a:buNone/>
            </a:pPr>
            <a:endParaRPr lang="de-DE" dirty="0"/>
          </a:p>
          <a:p>
            <a:r>
              <a:rPr lang="de-DE" dirty="0"/>
              <a:t>Funktionell: Rechtspfleger (§ 3 Nr. 2c RPflG)</a:t>
            </a:r>
          </a:p>
        </p:txBody>
      </p:sp>
    </p:spTree>
    <p:extLst>
      <p:ext uri="{BB962C8B-B14F-4D97-AF65-F5344CB8AC3E}">
        <p14:creationId xmlns:p14="http://schemas.microsoft.com/office/powerpoint/2010/main" val="668107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Eröffnung eines Testaments</a:t>
            </a:r>
          </a:p>
        </p:txBody>
      </p:sp>
      <p:sp>
        <p:nvSpPr>
          <p:cNvPr id="3" name="Inhaltsplatzhalter 2"/>
          <p:cNvSpPr>
            <a:spLocks noGrp="1"/>
          </p:cNvSpPr>
          <p:nvPr>
            <p:ph idx="1"/>
          </p:nvPr>
        </p:nvSpPr>
        <p:spPr/>
        <p:txBody>
          <a:bodyPr/>
          <a:lstStyle/>
          <a:p>
            <a:r>
              <a:rPr lang="de-DE" dirty="0"/>
              <a:t>Neben einem Antrag auf Eröffnung eines aufgefundenen Testaments ist eine Original der Sterbeurkunde beizufügen, bei hinterlegtem Testament ebenso der Hinterlegungsschein</a:t>
            </a:r>
          </a:p>
          <a:p>
            <a:endParaRPr lang="de-DE" dirty="0"/>
          </a:p>
          <a:p>
            <a:r>
              <a:rPr lang="de-DE" dirty="0"/>
              <a:t>Gem. § 348 </a:t>
            </a:r>
            <a:r>
              <a:rPr lang="de-DE" dirty="0" err="1"/>
              <a:t>FamFG</a:t>
            </a:r>
            <a:r>
              <a:rPr lang="de-DE" dirty="0"/>
              <a:t>  hat das Gericht, sobald es Kenntnis vom Todesfall erhält, eine in der Verwahrung befindliche Verfügung von Todes wegen zu eröffnen.</a:t>
            </a:r>
          </a:p>
          <a:p>
            <a:r>
              <a:rPr lang="de-DE" dirty="0"/>
              <a:t>Der Rechtspfleger erhält die eingereichten Unterlagen nebst Original Testament (eingereichtes oder aus der amtlichen Verwahrung genommenes Testament nebst Umschlag). Über die Eröffnung ist ein Protokoll (Niederschrift) zu fertigen.</a:t>
            </a:r>
          </a:p>
        </p:txBody>
      </p:sp>
    </p:spTree>
    <p:extLst>
      <p:ext uri="{BB962C8B-B14F-4D97-AF65-F5344CB8AC3E}">
        <p14:creationId xmlns:p14="http://schemas.microsoft.com/office/powerpoint/2010/main" val="3811647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Wem wird die Testamentseröffnung bekannt gegeben?</a:t>
            </a:r>
          </a:p>
        </p:txBody>
      </p:sp>
      <p:sp>
        <p:nvSpPr>
          <p:cNvPr id="3" name="Inhaltsplatzhalter 2"/>
          <p:cNvSpPr>
            <a:spLocks noGrp="1"/>
          </p:cNvSpPr>
          <p:nvPr>
            <p:ph idx="1"/>
          </p:nvPr>
        </p:nvSpPr>
        <p:spPr/>
        <p:txBody>
          <a:bodyPr/>
          <a:lstStyle/>
          <a:p>
            <a:r>
              <a:rPr lang="de-DE" dirty="0"/>
              <a:t>Das Gericht informiert die testamentarischen als auch die gesetzlichen Erben</a:t>
            </a:r>
          </a:p>
          <a:p>
            <a:r>
              <a:rPr lang="de-DE" dirty="0"/>
              <a:t>Dies kann durch eine Terminierung oder schriftlich geschehen (§ 348 </a:t>
            </a:r>
            <a:r>
              <a:rPr lang="de-DE" dirty="0" err="1"/>
              <a:t>FamFG</a:t>
            </a:r>
            <a:r>
              <a:rPr lang="de-DE" dirty="0"/>
              <a:t>)</a:t>
            </a:r>
          </a:p>
          <a:p>
            <a:pPr marL="0" indent="0">
              <a:buNone/>
            </a:pPr>
            <a:endParaRPr lang="de-DE" dirty="0"/>
          </a:p>
          <a:p>
            <a:r>
              <a:rPr lang="de-DE" dirty="0"/>
              <a:t>Wie verhält es sich nun beim Berliner Testament?</a:t>
            </a:r>
          </a:p>
          <a:p>
            <a:pPr marL="0" indent="0">
              <a:buNone/>
            </a:pPr>
            <a:r>
              <a:rPr lang="de-DE" dirty="0"/>
              <a:t>                                            </a:t>
            </a:r>
          </a:p>
          <a:p>
            <a:pPr marL="0" indent="0">
              <a:buNone/>
            </a:pPr>
            <a:r>
              <a:rPr lang="de-DE" sz="3200" b="1" dirty="0"/>
              <a:t>                              ???</a:t>
            </a:r>
          </a:p>
          <a:p>
            <a:pPr marL="0" indent="0">
              <a:buNone/>
            </a:pPr>
            <a:r>
              <a:rPr lang="de-DE" dirty="0"/>
              <a:t>                                                       </a:t>
            </a:r>
          </a:p>
        </p:txBody>
      </p:sp>
    </p:spTree>
    <p:extLst>
      <p:ext uri="{BB962C8B-B14F-4D97-AF65-F5344CB8AC3E}">
        <p14:creationId xmlns:p14="http://schemas.microsoft.com/office/powerpoint/2010/main" val="3300551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wheel(1)">
                                      <p:cBhvr>
                                        <p:cTn id="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Eröffnung eines Berliner Testaments</a:t>
            </a:r>
          </a:p>
        </p:txBody>
      </p:sp>
      <p:sp>
        <p:nvSpPr>
          <p:cNvPr id="3" name="Inhaltsplatzhalter 2"/>
          <p:cNvSpPr>
            <a:spLocks noGrp="1"/>
          </p:cNvSpPr>
          <p:nvPr>
            <p:ph idx="1"/>
          </p:nvPr>
        </p:nvSpPr>
        <p:spPr/>
        <p:txBody>
          <a:bodyPr/>
          <a:lstStyle/>
          <a:p>
            <a:r>
              <a:rPr lang="de-DE" dirty="0"/>
              <a:t>Die Eröffnung erfolgt nach Kenntniserlangung des Todesfalls nach den bereits beschriebenen Kriterien, es sei denn, es sind Verfügungen des überlebenden Ehegatten im Testament enthalten, die erst nach dessen Tod bekannt gemacht werden</a:t>
            </a:r>
          </a:p>
          <a:p>
            <a:r>
              <a:rPr lang="de-DE" dirty="0"/>
              <a:t>Ist das Eröffnungsverfahren erfolgt, wird das Berliner Testament wieder in die amtliche Verwahrung genommen und erst nach dem Tod des zuletzt verstorbenen Ehegatten erneut aus der Verwahrung geholt um dieses ein weiteres Mal zu eröffnen (§ 349 Abs.2 </a:t>
            </a:r>
            <a:r>
              <a:rPr lang="de-DE" dirty="0" err="1"/>
              <a:t>FamFG</a:t>
            </a:r>
            <a:r>
              <a:rPr lang="de-DE" dirty="0"/>
              <a:t>)</a:t>
            </a:r>
          </a:p>
          <a:p>
            <a:r>
              <a:rPr lang="de-DE" dirty="0"/>
              <a:t>Die Gebühr für die Eröffnung eines Testaments beträgt Gem. KV-Nr. 12101 </a:t>
            </a:r>
            <a:r>
              <a:rPr lang="de-DE" dirty="0" err="1"/>
              <a:t>GNotKG</a:t>
            </a:r>
            <a:r>
              <a:rPr lang="de-DE" dirty="0"/>
              <a:t> 100,00 €, existieren mehrere oder erfolgt die weitere Eröffnung eines gemeinschaftlichen Testaments, so verbleibt es bei einer Gebühr</a:t>
            </a:r>
          </a:p>
        </p:txBody>
      </p:sp>
    </p:spTree>
    <p:extLst>
      <p:ext uri="{BB962C8B-B14F-4D97-AF65-F5344CB8AC3E}">
        <p14:creationId xmlns:p14="http://schemas.microsoft.com/office/powerpoint/2010/main" val="4080319422"/>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484</Words>
  <Application>Microsoft Office PowerPoint</Application>
  <PresentationFormat>Breitbild</PresentationFormat>
  <Paragraphs>41</Paragraphs>
  <Slides>8</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8</vt:i4>
      </vt:variant>
    </vt:vector>
  </HeadingPairs>
  <TitlesOfParts>
    <vt:vector size="12" baseType="lpstr">
      <vt:lpstr>Arial</vt:lpstr>
      <vt:lpstr>Trebuchet MS</vt:lpstr>
      <vt:lpstr>Wingdings 3</vt:lpstr>
      <vt:lpstr>Facette</vt:lpstr>
      <vt:lpstr>Der Sterbefall</vt:lpstr>
      <vt:lpstr>Der Sterbefall tritt ein</vt:lpstr>
      <vt:lpstr>Die Eröffnung eines Testaments</vt:lpstr>
      <vt:lpstr>Die Eröffnung eines Testaments</vt:lpstr>
      <vt:lpstr>Die Eröffnung eines Testaments</vt:lpstr>
      <vt:lpstr>Eröffnung eines Testaments</vt:lpstr>
      <vt:lpstr>Wem wird die Testamentseröffnung bekannt gegeben?</vt:lpstr>
      <vt:lpstr>Eröffnung eines Berliner Testaments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Sterbefall</dc:title>
  <dc:creator>Neuendorf-Schulz, Simone</dc:creator>
  <cp:lastModifiedBy>Neuendorf-Schulz, Simone</cp:lastModifiedBy>
  <cp:revision>1</cp:revision>
  <dcterms:created xsi:type="dcterms:W3CDTF">2024-11-18T07:33:57Z</dcterms:created>
  <dcterms:modified xsi:type="dcterms:W3CDTF">2024-11-18T07:37:26Z</dcterms:modified>
</cp:coreProperties>
</file>