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Canva Sans" panose="020B0503030501040103" pitchFamily="3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FDBADA-1DA7-7847-856E-A200DEA94049}" v="69" dt="2025-02-12T12:50:40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4" autoAdjust="0"/>
    <p:restoredTop sz="94569" autoAdjust="0"/>
  </p:normalViewPr>
  <p:slideViewPr>
    <p:cSldViewPr>
      <p:cViewPr varScale="1">
        <p:scale>
          <a:sx n="98" d="100"/>
          <a:sy n="98" d="100"/>
        </p:scale>
        <p:origin x="22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CBFDBADA-1DA7-7847-856E-A200DEA94049}"/>
    <pc:docChg chg="undo custSel modSld">
      <pc:chgData name="Katja Dittrich" userId="7fd2e0e7fd3099c6" providerId="LiveId" clId="{CBFDBADA-1DA7-7847-856E-A200DEA94049}" dt="2025-02-12T12:52:10.919" v="88" actId="1076"/>
      <pc:docMkLst>
        <pc:docMk/>
      </pc:docMkLst>
      <pc:sldChg chg="modAnim">
        <pc:chgData name="Katja Dittrich" userId="7fd2e0e7fd3099c6" providerId="LiveId" clId="{CBFDBADA-1DA7-7847-856E-A200DEA94049}" dt="2025-02-12T12:46:04.750" v="2"/>
        <pc:sldMkLst>
          <pc:docMk/>
          <pc:sldMk cId="0" sldId="256"/>
        </pc:sldMkLst>
      </pc:sldChg>
      <pc:sldChg chg="modAnim">
        <pc:chgData name="Katja Dittrich" userId="7fd2e0e7fd3099c6" providerId="LiveId" clId="{CBFDBADA-1DA7-7847-856E-A200DEA94049}" dt="2025-02-12T12:46:16.405" v="5"/>
        <pc:sldMkLst>
          <pc:docMk/>
          <pc:sldMk cId="0" sldId="257"/>
        </pc:sldMkLst>
      </pc:sldChg>
      <pc:sldChg chg="modAnim">
        <pc:chgData name="Katja Dittrich" userId="7fd2e0e7fd3099c6" providerId="LiveId" clId="{CBFDBADA-1DA7-7847-856E-A200DEA94049}" dt="2025-02-12T12:46:24.737" v="8"/>
        <pc:sldMkLst>
          <pc:docMk/>
          <pc:sldMk cId="0" sldId="258"/>
        </pc:sldMkLst>
      </pc:sldChg>
      <pc:sldChg chg="modAnim">
        <pc:chgData name="Katja Dittrich" userId="7fd2e0e7fd3099c6" providerId="LiveId" clId="{CBFDBADA-1DA7-7847-856E-A200DEA94049}" dt="2025-02-12T12:46:39.580" v="11"/>
        <pc:sldMkLst>
          <pc:docMk/>
          <pc:sldMk cId="0" sldId="259"/>
        </pc:sldMkLst>
      </pc:sldChg>
      <pc:sldChg chg="modAnim">
        <pc:chgData name="Katja Dittrich" userId="7fd2e0e7fd3099c6" providerId="LiveId" clId="{CBFDBADA-1DA7-7847-856E-A200DEA94049}" dt="2025-02-12T12:46:52.894" v="14"/>
        <pc:sldMkLst>
          <pc:docMk/>
          <pc:sldMk cId="0" sldId="260"/>
        </pc:sldMkLst>
      </pc:sldChg>
      <pc:sldChg chg="modSp mod modAnim">
        <pc:chgData name="Katja Dittrich" userId="7fd2e0e7fd3099c6" providerId="LiveId" clId="{CBFDBADA-1DA7-7847-856E-A200DEA94049}" dt="2025-02-12T12:47:05.328" v="19"/>
        <pc:sldMkLst>
          <pc:docMk/>
          <pc:sldMk cId="0" sldId="261"/>
        </pc:sldMkLst>
        <pc:spChg chg="mod">
          <ac:chgData name="Katja Dittrich" userId="7fd2e0e7fd3099c6" providerId="LiveId" clId="{CBFDBADA-1DA7-7847-856E-A200DEA94049}" dt="2025-02-12T12:47:00.730" v="17" actId="1076"/>
          <ac:spMkLst>
            <pc:docMk/>
            <pc:sldMk cId="0" sldId="261"/>
            <ac:spMk id="3" creationId="{00000000-0000-0000-0000-000000000000}"/>
          </ac:spMkLst>
        </pc:spChg>
      </pc:sldChg>
      <pc:sldChg chg="modAnim">
        <pc:chgData name="Katja Dittrich" userId="7fd2e0e7fd3099c6" providerId="LiveId" clId="{CBFDBADA-1DA7-7847-856E-A200DEA94049}" dt="2025-02-12T12:47:17.479" v="22"/>
        <pc:sldMkLst>
          <pc:docMk/>
          <pc:sldMk cId="0" sldId="262"/>
        </pc:sldMkLst>
      </pc:sldChg>
      <pc:sldChg chg="modAnim">
        <pc:chgData name="Katja Dittrich" userId="7fd2e0e7fd3099c6" providerId="LiveId" clId="{CBFDBADA-1DA7-7847-856E-A200DEA94049}" dt="2025-02-12T12:47:31.269" v="25"/>
        <pc:sldMkLst>
          <pc:docMk/>
          <pc:sldMk cId="0" sldId="263"/>
        </pc:sldMkLst>
      </pc:sldChg>
      <pc:sldChg chg="modSp mod modAnim">
        <pc:chgData name="Katja Dittrich" userId="7fd2e0e7fd3099c6" providerId="LiveId" clId="{CBFDBADA-1DA7-7847-856E-A200DEA94049}" dt="2025-02-12T12:51:31.041" v="82" actId="1076"/>
        <pc:sldMkLst>
          <pc:docMk/>
          <pc:sldMk cId="0" sldId="264"/>
        </pc:sldMkLst>
        <pc:spChg chg="mod">
          <ac:chgData name="Katja Dittrich" userId="7fd2e0e7fd3099c6" providerId="LiveId" clId="{CBFDBADA-1DA7-7847-856E-A200DEA94049}" dt="2025-02-12T12:51:31.041" v="82" actId="1076"/>
          <ac:spMkLst>
            <pc:docMk/>
            <pc:sldMk cId="0" sldId="264"/>
            <ac:spMk id="2" creationId="{00000000-0000-0000-0000-000000000000}"/>
          </ac:spMkLst>
        </pc:spChg>
      </pc:sldChg>
      <pc:sldChg chg="modAnim">
        <pc:chgData name="Katja Dittrich" userId="7fd2e0e7fd3099c6" providerId="LiveId" clId="{CBFDBADA-1DA7-7847-856E-A200DEA94049}" dt="2025-02-12T12:47:57.111" v="32"/>
        <pc:sldMkLst>
          <pc:docMk/>
          <pc:sldMk cId="0" sldId="265"/>
        </pc:sldMkLst>
      </pc:sldChg>
      <pc:sldChg chg="modSp mod modAnim">
        <pc:chgData name="Katja Dittrich" userId="7fd2e0e7fd3099c6" providerId="LiveId" clId="{CBFDBADA-1DA7-7847-856E-A200DEA94049}" dt="2025-02-12T12:51:35.895" v="83" actId="1076"/>
        <pc:sldMkLst>
          <pc:docMk/>
          <pc:sldMk cId="0" sldId="266"/>
        </pc:sldMkLst>
        <pc:spChg chg="mod">
          <ac:chgData name="Katja Dittrich" userId="7fd2e0e7fd3099c6" providerId="LiveId" clId="{CBFDBADA-1DA7-7847-856E-A200DEA94049}" dt="2025-02-12T12:51:35.895" v="83" actId="1076"/>
          <ac:spMkLst>
            <pc:docMk/>
            <pc:sldMk cId="0" sldId="266"/>
            <ac:spMk id="2" creationId="{00000000-0000-0000-0000-000000000000}"/>
          </ac:spMkLst>
        </pc:spChg>
      </pc:sldChg>
      <pc:sldChg chg="modSp mod modAnim">
        <pc:chgData name="Katja Dittrich" userId="7fd2e0e7fd3099c6" providerId="LiveId" clId="{CBFDBADA-1DA7-7847-856E-A200DEA94049}" dt="2025-02-12T12:51:38.196" v="84" actId="1076"/>
        <pc:sldMkLst>
          <pc:docMk/>
          <pc:sldMk cId="0" sldId="267"/>
        </pc:sldMkLst>
        <pc:spChg chg="mod">
          <ac:chgData name="Katja Dittrich" userId="7fd2e0e7fd3099c6" providerId="LiveId" clId="{CBFDBADA-1DA7-7847-856E-A200DEA94049}" dt="2025-02-12T12:51:38.196" v="84" actId="1076"/>
          <ac:spMkLst>
            <pc:docMk/>
            <pc:sldMk cId="0" sldId="267"/>
            <ac:spMk id="2" creationId="{00000000-0000-0000-0000-000000000000}"/>
          </ac:spMkLst>
        </pc:spChg>
      </pc:sldChg>
      <pc:sldChg chg="modAnim">
        <pc:chgData name="Katja Dittrich" userId="7fd2e0e7fd3099c6" providerId="LiveId" clId="{CBFDBADA-1DA7-7847-856E-A200DEA94049}" dt="2025-02-12T12:48:29.885" v="43"/>
        <pc:sldMkLst>
          <pc:docMk/>
          <pc:sldMk cId="0" sldId="268"/>
        </pc:sldMkLst>
      </pc:sldChg>
      <pc:sldChg chg="modSp mod modAnim">
        <pc:chgData name="Katja Dittrich" userId="7fd2e0e7fd3099c6" providerId="LiveId" clId="{CBFDBADA-1DA7-7847-856E-A200DEA94049}" dt="2025-02-12T12:51:46.364" v="85" actId="1076"/>
        <pc:sldMkLst>
          <pc:docMk/>
          <pc:sldMk cId="0" sldId="269"/>
        </pc:sldMkLst>
        <pc:spChg chg="mod">
          <ac:chgData name="Katja Dittrich" userId="7fd2e0e7fd3099c6" providerId="LiveId" clId="{CBFDBADA-1DA7-7847-856E-A200DEA94049}" dt="2025-02-12T12:51:46.364" v="85" actId="1076"/>
          <ac:spMkLst>
            <pc:docMk/>
            <pc:sldMk cId="0" sldId="269"/>
            <ac:spMk id="2" creationId="{00000000-0000-0000-0000-000000000000}"/>
          </ac:spMkLst>
        </pc:spChg>
      </pc:sldChg>
      <pc:sldChg chg="modAnim">
        <pc:chgData name="Katja Dittrich" userId="7fd2e0e7fd3099c6" providerId="LiveId" clId="{CBFDBADA-1DA7-7847-856E-A200DEA94049}" dt="2025-02-12T12:48:51.521" v="50"/>
        <pc:sldMkLst>
          <pc:docMk/>
          <pc:sldMk cId="0" sldId="270"/>
        </pc:sldMkLst>
      </pc:sldChg>
      <pc:sldChg chg="modAnim">
        <pc:chgData name="Katja Dittrich" userId="7fd2e0e7fd3099c6" providerId="LiveId" clId="{CBFDBADA-1DA7-7847-856E-A200DEA94049}" dt="2025-02-12T12:49:04.024" v="53"/>
        <pc:sldMkLst>
          <pc:docMk/>
          <pc:sldMk cId="0" sldId="271"/>
        </pc:sldMkLst>
      </pc:sldChg>
      <pc:sldChg chg="modAnim">
        <pc:chgData name="Katja Dittrich" userId="7fd2e0e7fd3099c6" providerId="LiveId" clId="{CBFDBADA-1DA7-7847-856E-A200DEA94049}" dt="2025-02-12T12:49:14.344" v="56"/>
        <pc:sldMkLst>
          <pc:docMk/>
          <pc:sldMk cId="0" sldId="272"/>
        </pc:sldMkLst>
      </pc:sldChg>
      <pc:sldChg chg="modSp mod modAnim">
        <pc:chgData name="Katja Dittrich" userId="7fd2e0e7fd3099c6" providerId="LiveId" clId="{CBFDBADA-1DA7-7847-856E-A200DEA94049}" dt="2025-02-12T12:51:55.053" v="86" actId="1076"/>
        <pc:sldMkLst>
          <pc:docMk/>
          <pc:sldMk cId="0" sldId="273"/>
        </pc:sldMkLst>
        <pc:spChg chg="mod">
          <ac:chgData name="Katja Dittrich" userId="7fd2e0e7fd3099c6" providerId="LiveId" clId="{CBFDBADA-1DA7-7847-856E-A200DEA94049}" dt="2025-02-12T12:51:55.053" v="86" actId="1076"/>
          <ac:spMkLst>
            <pc:docMk/>
            <pc:sldMk cId="0" sldId="273"/>
            <ac:spMk id="2" creationId="{00000000-0000-0000-0000-000000000000}"/>
          </ac:spMkLst>
        </pc:spChg>
      </pc:sldChg>
      <pc:sldChg chg="modSp mod modAnim">
        <pc:chgData name="Katja Dittrich" userId="7fd2e0e7fd3099c6" providerId="LiveId" clId="{CBFDBADA-1DA7-7847-856E-A200DEA94049}" dt="2025-02-12T12:49:42.502" v="66"/>
        <pc:sldMkLst>
          <pc:docMk/>
          <pc:sldMk cId="0" sldId="274"/>
        </pc:sldMkLst>
        <pc:spChg chg="mod">
          <ac:chgData name="Katja Dittrich" userId="7fd2e0e7fd3099c6" providerId="LiveId" clId="{CBFDBADA-1DA7-7847-856E-A200DEA94049}" dt="2025-02-12T12:49:32.676" v="63" actId="1076"/>
          <ac:spMkLst>
            <pc:docMk/>
            <pc:sldMk cId="0" sldId="274"/>
            <ac:spMk id="2" creationId="{00000000-0000-0000-0000-000000000000}"/>
          </ac:spMkLst>
        </pc:spChg>
      </pc:sldChg>
      <pc:sldChg chg="modAnim">
        <pc:chgData name="Katja Dittrich" userId="7fd2e0e7fd3099c6" providerId="LiveId" clId="{CBFDBADA-1DA7-7847-856E-A200DEA94049}" dt="2025-02-12T12:49:58.459" v="69"/>
        <pc:sldMkLst>
          <pc:docMk/>
          <pc:sldMk cId="0" sldId="275"/>
        </pc:sldMkLst>
      </pc:sldChg>
      <pc:sldChg chg="modSp mod modAnim">
        <pc:chgData name="Katja Dittrich" userId="7fd2e0e7fd3099c6" providerId="LiveId" clId="{CBFDBADA-1DA7-7847-856E-A200DEA94049}" dt="2025-02-12T12:52:10.919" v="88" actId="1076"/>
        <pc:sldMkLst>
          <pc:docMk/>
          <pc:sldMk cId="0" sldId="276"/>
        </pc:sldMkLst>
        <pc:spChg chg="mod">
          <ac:chgData name="Katja Dittrich" userId="7fd2e0e7fd3099c6" providerId="LiveId" clId="{CBFDBADA-1DA7-7847-856E-A200DEA94049}" dt="2025-02-12T12:52:10.919" v="88" actId="1076"/>
          <ac:spMkLst>
            <pc:docMk/>
            <pc:sldMk cId="0" sldId="276"/>
            <ac:spMk id="2" creationId="{00000000-0000-0000-0000-000000000000}"/>
          </ac:spMkLst>
        </pc:spChg>
      </pc:sldChg>
      <pc:sldChg chg="modSp mod modAnim">
        <pc:chgData name="Katja Dittrich" userId="7fd2e0e7fd3099c6" providerId="LiveId" clId="{CBFDBADA-1DA7-7847-856E-A200DEA94049}" dt="2025-02-12T12:50:24.511" v="78"/>
        <pc:sldMkLst>
          <pc:docMk/>
          <pc:sldMk cId="0" sldId="277"/>
        </pc:sldMkLst>
        <pc:spChg chg="mod">
          <ac:chgData name="Katja Dittrich" userId="7fd2e0e7fd3099c6" providerId="LiveId" clId="{CBFDBADA-1DA7-7847-856E-A200DEA94049}" dt="2025-02-12T12:50:16.319" v="75" actId="1076"/>
          <ac:spMkLst>
            <pc:docMk/>
            <pc:sldMk cId="0" sldId="277"/>
            <ac:spMk id="3" creationId="{00000000-0000-0000-0000-000000000000}"/>
          </ac:spMkLst>
        </pc:spChg>
      </pc:sldChg>
      <pc:sldChg chg="modAnim">
        <pc:chgData name="Katja Dittrich" userId="7fd2e0e7fd3099c6" providerId="LiveId" clId="{CBFDBADA-1DA7-7847-856E-A200DEA94049}" dt="2025-02-12T12:50:40.644" v="81"/>
        <pc:sldMkLst>
          <pc:docMk/>
          <pc:sldMk cId="0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2636746" y="864357"/>
            <a:ext cx="8476645" cy="1147853"/>
            <a:chOff x="0" y="0"/>
            <a:chExt cx="1313254" cy="1778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13254" cy="177833"/>
            </a:xfrm>
            <a:custGeom>
              <a:avLst/>
              <a:gdLst/>
              <a:ahLst/>
              <a:cxnLst/>
              <a:rect l="l" t="t" r="r" b="b"/>
              <a:pathLst>
                <a:path w="1313254" h="177833">
                  <a:moveTo>
                    <a:pt x="21006" y="0"/>
                  </a:moveTo>
                  <a:lnTo>
                    <a:pt x="1292248" y="0"/>
                  </a:lnTo>
                  <a:cubicBezTo>
                    <a:pt x="1303849" y="0"/>
                    <a:pt x="1313254" y="9405"/>
                    <a:pt x="1313254" y="21006"/>
                  </a:cubicBezTo>
                  <a:lnTo>
                    <a:pt x="1313254" y="156826"/>
                  </a:lnTo>
                  <a:cubicBezTo>
                    <a:pt x="1313254" y="162397"/>
                    <a:pt x="1311041" y="167740"/>
                    <a:pt x="1307101" y="171680"/>
                  </a:cubicBezTo>
                  <a:cubicBezTo>
                    <a:pt x="1303162" y="175619"/>
                    <a:pt x="1297819" y="177833"/>
                    <a:pt x="1292248" y="177833"/>
                  </a:cubicBezTo>
                  <a:lnTo>
                    <a:pt x="21006" y="177833"/>
                  </a:lnTo>
                  <a:cubicBezTo>
                    <a:pt x="15435" y="177833"/>
                    <a:pt x="10092" y="175619"/>
                    <a:pt x="6153" y="171680"/>
                  </a:cubicBezTo>
                  <a:cubicBezTo>
                    <a:pt x="2213" y="167740"/>
                    <a:pt x="0" y="162397"/>
                    <a:pt x="0" y="156826"/>
                  </a:cubicBezTo>
                  <a:lnTo>
                    <a:pt x="0" y="21006"/>
                  </a:lnTo>
                  <a:cubicBezTo>
                    <a:pt x="0" y="15435"/>
                    <a:pt x="2213" y="10092"/>
                    <a:pt x="6153" y="6153"/>
                  </a:cubicBezTo>
                  <a:cubicBezTo>
                    <a:pt x="10092" y="2213"/>
                    <a:pt x="15435" y="0"/>
                    <a:pt x="21006" y="0"/>
                  </a:cubicBezTo>
                  <a:close/>
                </a:path>
              </a:pathLst>
            </a:custGeom>
            <a:blipFill>
              <a:blip r:embed="rId5"/>
              <a:stretch>
                <a:fillRect t="-319239" b="-31923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Freeform 6"/>
          <p:cNvSpPr/>
          <p:nvPr/>
        </p:nvSpPr>
        <p:spPr>
          <a:xfrm>
            <a:off x="11338858" y="4831012"/>
            <a:ext cx="4172167" cy="4114800"/>
          </a:xfrm>
          <a:custGeom>
            <a:avLst/>
            <a:gdLst/>
            <a:ahLst/>
            <a:cxnLst/>
            <a:rect l="l" t="t" r="r" b="b"/>
            <a:pathLst>
              <a:path w="4172167" h="4114800">
                <a:moveTo>
                  <a:pt x="0" y="0"/>
                </a:moveTo>
                <a:lnTo>
                  <a:pt x="4172167" y="0"/>
                </a:lnTo>
                <a:lnTo>
                  <a:pt x="41721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865098" y="769107"/>
            <a:ext cx="81022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98954" y="1114751"/>
            <a:ext cx="7856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Sind die Aussagen richtig oder falsch?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0208" y="3403599"/>
            <a:ext cx="9994247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Grundsätze müssen nicht unbedingt eingehalten werden!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65098" y="769107"/>
            <a:ext cx="81022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A4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862213" y="864357"/>
            <a:ext cx="8476645" cy="1147853"/>
            <a:chOff x="0" y="0"/>
            <a:chExt cx="1313254" cy="177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3254" cy="177833"/>
            </a:xfrm>
            <a:custGeom>
              <a:avLst/>
              <a:gdLst/>
              <a:ahLst/>
              <a:cxnLst/>
              <a:rect l="l" t="t" r="r" b="b"/>
              <a:pathLst>
                <a:path w="1313254" h="177833">
                  <a:moveTo>
                    <a:pt x="21006" y="0"/>
                  </a:moveTo>
                  <a:lnTo>
                    <a:pt x="1292248" y="0"/>
                  </a:lnTo>
                  <a:cubicBezTo>
                    <a:pt x="1303849" y="0"/>
                    <a:pt x="1313254" y="9405"/>
                    <a:pt x="1313254" y="21006"/>
                  </a:cubicBezTo>
                  <a:lnTo>
                    <a:pt x="1313254" y="156826"/>
                  </a:lnTo>
                  <a:cubicBezTo>
                    <a:pt x="1313254" y="162397"/>
                    <a:pt x="1311041" y="167740"/>
                    <a:pt x="1307101" y="171680"/>
                  </a:cubicBezTo>
                  <a:cubicBezTo>
                    <a:pt x="1303162" y="175619"/>
                    <a:pt x="1297819" y="177833"/>
                    <a:pt x="1292248" y="177833"/>
                  </a:cubicBezTo>
                  <a:lnTo>
                    <a:pt x="21006" y="177833"/>
                  </a:lnTo>
                  <a:cubicBezTo>
                    <a:pt x="15435" y="177833"/>
                    <a:pt x="10092" y="175619"/>
                    <a:pt x="6153" y="171680"/>
                  </a:cubicBezTo>
                  <a:cubicBezTo>
                    <a:pt x="2213" y="167740"/>
                    <a:pt x="0" y="162397"/>
                    <a:pt x="0" y="156826"/>
                  </a:cubicBezTo>
                  <a:lnTo>
                    <a:pt x="0" y="21006"/>
                  </a:lnTo>
                  <a:cubicBezTo>
                    <a:pt x="0" y="15435"/>
                    <a:pt x="2213" y="10092"/>
                    <a:pt x="6153" y="6153"/>
                  </a:cubicBezTo>
                  <a:cubicBezTo>
                    <a:pt x="10092" y="2213"/>
                    <a:pt x="15435" y="0"/>
                    <a:pt x="21006" y="0"/>
                  </a:cubicBezTo>
                  <a:close/>
                </a:path>
              </a:pathLst>
            </a:custGeom>
            <a:blipFill>
              <a:blip r:embed="rId5"/>
              <a:stretch>
                <a:fillRect t="-319239" b="-31923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172217" y="1114751"/>
            <a:ext cx="7856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Sind die Aussagen richtig oder falsch?</a:t>
            </a:r>
          </a:p>
        </p:txBody>
      </p:sp>
      <p:sp>
        <p:nvSpPr>
          <p:cNvPr id="8" name="Freeform 8"/>
          <p:cNvSpPr/>
          <p:nvPr/>
        </p:nvSpPr>
        <p:spPr>
          <a:xfrm>
            <a:off x="12335844" y="5143500"/>
            <a:ext cx="4172167" cy="4114800"/>
          </a:xfrm>
          <a:custGeom>
            <a:avLst/>
            <a:gdLst/>
            <a:ahLst/>
            <a:cxnLst/>
            <a:rect l="l" t="t" r="r" b="b"/>
            <a:pathLst>
              <a:path w="4172167" h="4114800">
                <a:moveTo>
                  <a:pt x="0" y="0"/>
                </a:moveTo>
                <a:lnTo>
                  <a:pt x="4172167" y="0"/>
                </a:lnTo>
                <a:lnTo>
                  <a:pt x="41721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028700" y="3403599"/>
            <a:ext cx="11158340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 Verstoß gegen die Öffentlichkeit hat keine Konsequenzen.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65098" y="769107"/>
            <a:ext cx="81022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A4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862213" y="864357"/>
            <a:ext cx="8476645" cy="1147853"/>
            <a:chOff x="0" y="0"/>
            <a:chExt cx="1313254" cy="177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3254" cy="177833"/>
            </a:xfrm>
            <a:custGeom>
              <a:avLst/>
              <a:gdLst/>
              <a:ahLst/>
              <a:cxnLst/>
              <a:rect l="l" t="t" r="r" b="b"/>
              <a:pathLst>
                <a:path w="1313254" h="177833">
                  <a:moveTo>
                    <a:pt x="21006" y="0"/>
                  </a:moveTo>
                  <a:lnTo>
                    <a:pt x="1292248" y="0"/>
                  </a:lnTo>
                  <a:cubicBezTo>
                    <a:pt x="1303849" y="0"/>
                    <a:pt x="1313254" y="9405"/>
                    <a:pt x="1313254" y="21006"/>
                  </a:cubicBezTo>
                  <a:lnTo>
                    <a:pt x="1313254" y="156826"/>
                  </a:lnTo>
                  <a:cubicBezTo>
                    <a:pt x="1313254" y="162397"/>
                    <a:pt x="1311041" y="167740"/>
                    <a:pt x="1307101" y="171680"/>
                  </a:cubicBezTo>
                  <a:cubicBezTo>
                    <a:pt x="1303162" y="175619"/>
                    <a:pt x="1297819" y="177833"/>
                    <a:pt x="1292248" y="177833"/>
                  </a:cubicBezTo>
                  <a:lnTo>
                    <a:pt x="21006" y="177833"/>
                  </a:lnTo>
                  <a:cubicBezTo>
                    <a:pt x="15435" y="177833"/>
                    <a:pt x="10092" y="175619"/>
                    <a:pt x="6153" y="171680"/>
                  </a:cubicBezTo>
                  <a:cubicBezTo>
                    <a:pt x="2213" y="167740"/>
                    <a:pt x="0" y="162397"/>
                    <a:pt x="0" y="156826"/>
                  </a:cubicBezTo>
                  <a:lnTo>
                    <a:pt x="0" y="21006"/>
                  </a:lnTo>
                  <a:cubicBezTo>
                    <a:pt x="0" y="15435"/>
                    <a:pt x="2213" y="10092"/>
                    <a:pt x="6153" y="6153"/>
                  </a:cubicBezTo>
                  <a:cubicBezTo>
                    <a:pt x="10092" y="2213"/>
                    <a:pt x="15435" y="0"/>
                    <a:pt x="21006" y="0"/>
                  </a:cubicBezTo>
                  <a:close/>
                </a:path>
              </a:pathLst>
            </a:custGeom>
            <a:blipFill>
              <a:blip r:embed="rId5"/>
              <a:stretch>
                <a:fillRect t="-319239" b="-31923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172217" y="1114751"/>
            <a:ext cx="7856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Sind die Aussagen richtig oder falsch?</a:t>
            </a:r>
          </a:p>
        </p:txBody>
      </p:sp>
      <p:sp>
        <p:nvSpPr>
          <p:cNvPr id="8" name="Freeform 8"/>
          <p:cNvSpPr/>
          <p:nvPr/>
        </p:nvSpPr>
        <p:spPr>
          <a:xfrm>
            <a:off x="11755509" y="5143500"/>
            <a:ext cx="4342797" cy="4114800"/>
          </a:xfrm>
          <a:custGeom>
            <a:avLst/>
            <a:gdLst/>
            <a:ahLst/>
            <a:cxnLst/>
            <a:rect l="l" t="t" r="r" b="b"/>
            <a:pathLst>
              <a:path w="4342797" h="4114800">
                <a:moveTo>
                  <a:pt x="0" y="0"/>
                </a:moveTo>
                <a:lnTo>
                  <a:pt x="4342796" y="0"/>
                </a:lnTo>
                <a:lnTo>
                  <a:pt x="43427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028700" y="3403599"/>
            <a:ext cx="11098818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Im Mahnverfahren findet keine mündliche Verhandlung statt.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65098" y="769107"/>
            <a:ext cx="81022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A4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862213" y="864357"/>
            <a:ext cx="8476645" cy="1147853"/>
            <a:chOff x="0" y="0"/>
            <a:chExt cx="1313254" cy="177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3254" cy="177833"/>
            </a:xfrm>
            <a:custGeom>
              <a:avLst/>
              <a:gdLst/>
              <a:ahLst/>
              <a:cxnLst/>
              <a:rect l="l" t="t" r="r" b="b"/>
              <a:pathLst>
                <a:path w="1313254" h="177833">
                  <a:moveTo>
                    <a:pt x="21006" y="0"/>
                  </a:moveTo>
                  <a:lnTo>
                    <a:pt x="1292248" y="0"/>
                  </a:lnTo>
                  <a:cubicBezTo>
                    <a:pt x="1303849" y="0"/>
                    <a:pt x="1313254" y="9405"/>
                    <a:pt x="1313254" y="21006"/>
                  </a:cubicBezTo>
                  <a:lnTo>
                    <a:pt x="1313254" y="156826"/>
                  </a:lnTo>
                  <a:cubicBezTo>
                    <a:pt x="1313254" y="162397"/>
                    <a:pt x="1311041" y="167740"/>
                    <a:pt x="1307101" y="171680"/>
                  </a:cubicBezTo>
                  <a:cubicBezTo>
                    <a:pt x="1303162" y="175619"/>
                    <a:pt x="1297819" y="177833"/>
                    <a:pt x="1292248" y="177833"/>
                  </a:cubicBezTo>
                  <a:lnTo>
                    <a:pt x="21006" y="177833"/>
                  </a:lnTo>
                  <a:cubicBezTo>
                    <a:pt x="15435" y="177833"/>
                    <a:pt x="10092" y="175619"/>
                    <a:pt x="6153" y="171680"/>
                  </a:cubicBezTo>
                  <a:cubicBezTo>
                    <a:pt x="2213" y="167740"/>
                    <a:pt x="0" y="162397"/>
                    <a:pt x="0" y="156826"/>
                  </a:cubicBezTo>
                  <a:lnTo>
                    <a:pt x="0" y="21006"/>
                  </a:lnTo>
                  <a:cubicBezTo>
                    <a:pt x="0" y="15435"/>
                    <a:pt x="2213" y="10092"/>
                    <a:pt x="6153" y="6153"/>
                  </a:cubicBezTo>
                  <a:cubicBezTo>
                    <a:pt x="10092" y="2213"/>
                    <a:pt x="15435" y="0"/>
                    <a:pt x="21006" y="0"/>
                  </a:cubicBezTo>
                  <a:close/>
                </a:path>
              </a:pathLst>
            </a:custGeom>
            <a:blipFill>
              <a:blip r:embed="rId5"/>
              <a:stretch>
                <a:fillRect t="-319239" b="-31923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172217" y="1114751"/>
            <a:ext cx="7856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Sind die Aussagen richtig oder falsch?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403599"/>
            <a:ext cx="11128579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Die Parteien dürfen lediglich den Beginn des Verfahrens bestimmen.</a:t>
            </a:r>
          </a:p>
        </p:txBody>
      </p:sp>
      <p:sp>
        <p:nvSpPr>
          <p:cNvPr id="9" name="Freeform 9"/>
          <p:cNvSpPr/>
          <p:nvPr/>
        </p:nvSpPr>
        <p:spPr>
          <a:xfrm>
            <a:off x="12157279" y="5143500"/>
            <a:ext cx="4172167" cy="4114800"/>
          </a:xfrm>
          <a:custGeom>
            <a:avLst/>
            <a:gdLst/>
            <a:ahLst/>
            <a:cxnLst/>
            <a:rect l="l" t="t" r="r" b="b"/>
            <a:pathLst>
              <a:path w="4172167" h="4114800">
                <a:moveTo>
                  <a:pt x="0" y="0"/>
                </a:moveTo>
                <a:lnTo>
                  <a:pt x="4172167" y="0"/>
                </a:lnTo>
                <a:lnTo>
                  <a:pt x="41721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65098" y="769107"/>
            <a:ext cx="81022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A4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862213" y="864357"/>
            <a:ext cx="8476645" cy="1147853"/>
            <a:chOff x="0" y="0"/>
            <a:chExt cx="1313254" cy="177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3254" cy="177833"/>
            </a:xfrm>
            <a:custGeom>
              <a:avLst/>
              <a:gdLst/>
              <a:ahLst/>
              <a:cxnLst/>
              <a:rect l="l" t="t" r="r" b="b"/>
              <a:pathLst>
                <a:path w="1313254" h="177833">
                  <a:moveTo>
                    <a:pt x="21006" y="0"/>
                  </a:moveTo>
                  <a:lnTo>
                    <a:pt x="1292248" y="0"/>
                  </a:lnTo>
                  <a:cubicBezTo>
                    <a:pt x="1303849" y="0"/>
                    <a:pt x="1313254" y="9405"/>
                    <a:pt x="1313254" y="21006"/>
                  </a:cubicBezTo>
                  <a:lnTo>
                    <a:pt x="1313254" y="156826"/>
                  </a:lnTo>
                  <a:cubicBezTo>
                    <a:pt x="1313254" y="162397"/>
                    <a:pt x="1311041" y="167740"/>
                    <a:pt x="1307101" y="171680"/>
                  </a:cubicBezTo>
                  <a:cubicBezTo>
                    <a:pt x="1303162" y="175619"/>
                    <a:pt x="1297819" y="177833"/>
                    <a:pt x="1292248" y="177833"/>
                  </a:cubicBezTo>
                  <a:lnTo>
                    <a:pt x="21006" y="177833"/>
                  </a:lnTo>
                  <a:cubicBezTo>
                    <a:pt x="15435" y="177833"/>
                    <a:pt x="10092" y="175619"/>
                    <a:pt x="6153" y="171680"/>
                  </a:cubicBezTo>
                  <a:cubicBezTo>
                    <a:pt x="2213" y="167740"/>
                    <a:pt x="0" y="162397"/>
                    <a:pt x="0" y="156826"/>
                  </a:cubicBezTo>
                  <a:lnTo>
                    <a:pt x="0" y="21006"/>
                  </a:lnTo>
                  <a:cubicBezTo>
                    <a:pt x="0" y="15435"/>
                    <a:pt x="2213" y="10092"/>
                    <a:pt x="6153" y="6153"/>
                  </a:cubicBezTo>
                  <a:cubicBezTo>
                    <a:pt x="10092" y="2213"/>
                    <a:pt x="15435" y="0"/>
                    <a:pt x="21006" y="0"/>
                  </a:cubicBezTo>
                  <a:close/>
                </a:path>
              </a:pathLst>
            </a:custGeom>
            <a:blipFill>
              <a:blip r:embed="rId5"/>
              <a:stretch>
                <a:fillRect t="-319239" b="-31923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172217" y="1114751"/>
            <a:ext cx="7856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Sind die Aussagen richtig oder falsch?</a:t>
            </a:r>
          </a:p>
        </p:txBody>
      </p:sp>
      <p:sp>
        <p:nvSpPr>
          <p:cNvPr id="8" name="Freeform 8"/>
          <p:cNvSpPr/>
          <p:nvPr/>
        </p:nvSpPr>
        <p:spPr>
          <a:xfrm>
            <a:off x="11755509" y="5143500"/>
            <a:ext cx="4342797" cy="4114800"/>
          </a:xfrm>
          <a:custGeom>
            <a:avLst/>
            <a:gdLst/>
            <a:ahLst/>
            <a:cxnLst/>
            <a:rect l="l" t="t" r="r" b="b"/>
            <a:pathLst>
              <a:path w="4342797" h="4114800">
                <a:moveTo>
                  <a:pt x="0" y="0"/>
                </a:moveTo>
                <a:lnTo>
                  <a:pt x="4342796" y="0"/>
                </a:lnTo>
                <a:lnTo>
                  <a:pt x="43427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028700" y="3698114"/>
            <a:ext cx="1124962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Parteien müssen die Wahrheit sagen.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65098" y="769107"/>
            <a:ext cx="81022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A4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862213" y="864357"/>
            <a:ext cx="8476645" cy="1147853"/>
            <a:chOff x="0" y="0"/>
            <a:chExt cx="1313254" cy="177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3254" cy="177833"/>
            </a:xfrm>
            <a:custGeom>
              <a:avLst/>
              <a:gdLst/>
              <a:ahLst/>
              <a:cxnLst/>
              <a:rect l="l" t="t" r="r" b="b"/>
              <a:pathLst>
                <a:path w="1313254" h="177833">
                  <a:moveTo>
                    <a:pt x="21006" y="0"/>
                  </a:moveTo>
                  <a:lnTo>
                    <a:pt x="1292248" y="0"/>
                  </a:lnTo>
                  <a:cubicBezTo>
                    <a:pt x="1303849" y="0"/>
                    <a:pt x="1313254" y="9405"/>
                    <a:pt x="1313254" y="21006"/>
                  </a:cubicBezTo>
                  <a:lnTo>
                    <a:pt x="1313254" y="156826"/>
                  </a:lnTo>
                  <a:cubicBezTo>
                    <a:pt x="1313254" y="162397"/>
                    <a:pt x="1311041" y="167740"/>
                    <a:pt x="1307101" y="171680"/>
                  </a:cubicBezTo>
                  <a:cubicBezTo>
                    <a:pt x="1303162" y="175619"/>
                    <a:pt x="1297819" y="177833"/>
                    <a:pt x="1292248" y="177833"/>
                  </a:cubicBezTo>
                  <a:lnTo>
                    <a:pt x="21006" y="177833"/>
                  </a:lnTo>
                  <a:cubicBezTo>
                    <a:pt x="15435" y="177833"/>
                    <a:pt x="10092" y="175619"/>
                    <a:pt x="6153" y="171680"/>
                  </a:cubicBezTo>
                  <a:cubicBezTo>
                    <a:pt x="2213" y="167740"/>
                    <a:pt x="0" y="162397"/>
                    <a:pt x="0" y="156826"/>
                  </a:cubicBezTo>
                  <a:lnTo>
                    <a:pt x="0" y="21006"/>
                  </a:lnTo>
                  <a:cubicBezTo>
                    <a:pt x="0" y="15435"/>
                    <a:pt x="2213" y="10092"/>
                    <a:pt x="6153" y="6153"/>
                  </a:cubicBezTo>
                  <a:cubicBezTo>
                    <a:pt x="10092" y="2213"/>
                    <a:pt x="15435" y="0"/>
                    <a:pt x="21006" y="0"/>
                  </a:cubicBezTo>
                  <a:close/>
                </a:path>
              </a:pathLst>
            </a:custGeom>
            <a:blipFill>
              <a:blip r:embed="rId5"/>
              <a:stretch>
                <a:fillRect t="-319239" b="-31923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172217" y="1114751"/>
            <a:ext cx="7856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Sind die Aussagen richtig oder falsch?</a:t>
            </a:r>
          </a:p>
        </p:txBody>
      </p:sp>
      <p:sp>
        <p:nvSpPr>
          <p:cNvPr id="8" name="Freeform 8"/>
          <p:cNvSpPr/>
          <p:nvPr/>
        </p:nvSpPr>
        <p:spPr>
          <a:xfrm>
            <a:off x="11755509" y="5143500"/>
            <a:ext cx="4342797" cy="4114800"/>
          </a:xfrm>
          <a:custGeom>
            <a:avLst/>
            <a:gdLst/>
            <a:ahLst/>
            <a:cxnLst/>
            <a:rect l="l" t="t" r="r" b="b"/>
            <a:pathLst>
              <a:path w="4342797" h="4114800">
                <a:moveTo>
                  <a:pt x="0" y="0"/>
                </a:moveTo>
                <a:lnTo>
                  <a:pt x="4342796" y="0"/>
                </a:lnTo>
                <a:lnTo>
                  <a:pt x="43427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028700" y="3610853"/>
            <a:ext cx="1064627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Die Verhandlungen sind öffentlich!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65098" y="769107"/>
            <a:ext cx="81022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A4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862213" y="864357"/>
            <a:ext cx="8476645" cy="1147853"/>
            <a:chOff x="0" y="0"/>
            <a:chExt cx="1313254" cy="177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3254" cy="177833"/>
            </a:xfrm>
            <a:custGeom>
              <a:avLst/>
              <a:gdLst/>
              <a:ahLst/>
              <a:cxnLst/>
              <a:rect l="l" t="t" r="r" b="b"/>
              <a:pathLst>
                <a:path w="1313254" h="177833">
                  <a:moveTo>
                    <a:pt x="21006" y="0"/>
                  </a:moveTo>
                  <a:lnTo>
                    <a:pt x="1292248" y="0"/>
                  </a:lnTo>
                  <a:cubicBezTo>
                    <a:pt x="1303849" y="0"/>
                    <a:pt x="1313254" y="9405"/>
                    <a:pt x="1313254" y="21006"/>
                  </a:cubicBezTo>
                  <a:lnTo>
                    <a:pt x="1313254" y="156826"/>
                  </a:lnTo>
                  <a:cubicBezTo>
                    <a:pt x="1313254" y="162397"/>
                    <a:pt x="1311041" y="167740"/>
                    <a:pt x="1307101" y="171680"/>
                  </a:cubicBezTo>
                  <a:cubicBezTo>
                    <a:pt x="1303162" y="175619"/>
                    <a:pt x="1297819" y="177833"/>
                    <a:pt x="1292248" y="177833"/>
                  </a:cubicBezTo>
                  <a:lnTo>
                    <a:pt x="21006" y="177833"/>
                  </a:lnTo>
                  <a:cubicBezTo>
                    <a:pt x="15435" y="177833"/>
                    <a:pt x="10092" y="175619"/>
                    <a:pt x="6153" y="171680"/>
                  </a:cubicBezTo>
                  <a:cubicBezTo>
                    <a:pt x="2213" y="167740"/>
                    <a:pt x="0" y="162397"/>
                    <a:pt x="0" y="156826"/>
                  </a:cubicBezTo>
                  <a:lnTo>
                    <a:pt x="0" y="21006"/>
                  </a:lnTo>
                  <a:cubicBezTo>
                    <a:pt x="0" y="15435"/>
                    <a:pt x="2213" y="10092"/>
                    <a:pt x="6153" y="6153"/>
                  </a:cubicBezTo>
                  <a:cubicBezTo>
                    <a:pt x="10092" y="2213"/>
                    <a:pt x="15435" y="0"/>
                    <a:pt x="21006" y="0"/>
                  </a:cubicBezTo>
                  <a:close/>
                </a:path>
              </a:pathLst>
            </a:custGeom>
            <a:blipFill>
              <a:blip r:embed="rId5"/>
              <a:stretch>
                <a:fillRect t="-319239" b="-31923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172217" y="1114751"/>
            <a:ext cx="7856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Sind die Aussagen richtig oder falsch?</a:t>
            </a:r>
          </a:p>
        </p:txBody>
      </p:sp>
      <p:sp>
        <p:nvSpPr>
          <p:cNvPr id="8" name="Freeform 8"/>
          <p:cNvSpPr/>
          <p:nvPr/>
        </p:nvSpPr>
        <p:spPr>
          <a:xfrm>
            <a:off x="11755509" y="5143500"/>
            <a:ext cx="4342797" cy="4114800"/>
          </a:xfrm>
          <a:custGeom>
            <a:avLst/>
            <a:gdLst/>
            <a:ahLst/>
            <a:cxnLst/>
            <a:rect l="l" t="t" r="r" b="b"/>
            <a:pathLst>
              <a:path w="4342797" h="4114800">
                <a:moveTo>
                  <a:pt x="0" y="0"/>
                </a:moveTo>
                <a:lnTo>
                  <a:pt x="4342796" y="0"/>
                </a:lnTo>
                <a:lnTo>
                  <a:pt x="43427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028700" y="3403599"/>
            <a:ext cx="11128497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Über die mündliche Verhandlung muss ein Protokoll geführt werden.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65098" y="769107"/>
            <a:ext cx="81022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A4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862213" y="864357"/>
            <a:ext cx="8476645" cy="1147853"/>
            <a:chOff x="0" y="0"/>
            <a:chExt cx="1313254" cy="177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3254" cy="177833"/>
            </a:xfrm>
            <a:custGeom>
              <a:avLst/>
              <a:gdLst/>
              <a:ahLst/>
              <a:cxnLst/>
              <a:rect l="l" t="t" r="r" b="b"/>
              <a:pathLst>
                <a:path w="1313254" h="177833">
                  <a:moveTo>
                    <a:pt x="21006" y="0"/>
                  </a:moveTo>
                  <a:lnTo>
                    <a:pt x="1292248" y="0"/>
                  </a:lnTo>
                  <a:cubicBezTo>
                    <a:pt x="1303849" y="0"/>
                    <a:pt x="1313254" y="9405"/>
                    <a:pt x="1313254" y="21006"/>
                  </a:cubicBezTo>
                  <a:lnTo>
                    <a:pt x="1313254" y="156826"/>
                  </a:lnTo>
                  <a:cubicBezTo>
                    <a:pt x="1313254" y="162397"/>
                    <a:pt x="1311041" y="167740"/>
                    <a:pt x="1307101" y="171680"/>
                  </a:cubicBezTo>
                  <a:cubicBezTo>
                    <a:pt x="1303162" y="175619"/>
                    <a:pt x="1297819" y="177833"/>
                    <a:pt x="1292248" y="177833"/>
                  </a:cubicBezTo>
                  <a:lnTo>
                    <a:pt x="21006" y="177833"/>
                  </a:lnTo>
                  <a:cubicBezTo>
                    <a:pt x="15435" y="177833"/>
                    <a:pt x="10092" y="175619"/>
                    <a:pt x="6153" y="171680"/>
                  </a:cubicBezTo>
                  <a:cubicBezTo>
                    <a:pt x="2213" y="167740"/>
                    <a:pt x="0" y="162397"/>
                    <a:pt x="0" y="156826"/>
                  </a:cubicBezTo>
                  <a:lnTo>
                    <a:pt x="0" y="21006"/>
                  </a:lnTo>
                  <a:cubicBezTo>
                    <a:pt x="0" y="15435"/>
                    <a:pt x="2213" y="10092"/>
                    <a:pt x="6153" y="6153"/>
                  </a:cubicBezTo>
                  <a:cubicBezTo>
                    <a:pt x="10092" y="2213"/>
                    <a:pt x="15435" y="0"/>
                    <a:pt x="21006" y="0"/>
                  </a:cubicBezTo>
                  <a:close/>
                </a:path>
              </a:pathLst>
            </a:custGeom>
            <a:blipFill>
              <a:blip r:embed="rId5"/>
              <a:stretch>
                <a:fillRect t="-319239" b="-31923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172217" y="1114751"/>
            <a:ext cx="7856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Sind die Aussagen richtig oder falsch?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403599"/>
            <a:ext cx="10000154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Zeugen dürfen nicht von den Parteien bestimmt werden!</a:t>
            </a:r>
          </a:p>
        </p:txBody>
      </p:sp>
      <p:sp>
        <p:nvSpPr>
          <p:cNvPr id="9" name="Freeform 9"/>
          <p:cNvSpPr/>
          <p:nvPr/>
        </p:nvSpPr>
        <p:spPr>
          <a:xfrm>
            <a:off x="11338858" y="5143500"/>
            <a:ext cx="4172167" cy="4114800"/>
          </a:xfrm>
          <a:custGeom>
            <a:avLst/>
            <a:gdLst/>
            <a:ahLst/>
            <a:cxnLst/>
            <a:rect l="l" t="t" r="r" b="b"/>
            <a:pathLst>
              <a:path w="4172167" h="4114800">
                <a:moveTo>
                  <a:pt x="0" y="0"/>
                </a:moveTo>
                <a:lnTo>
                  <a:pt x="4172167" y="0"/>
                </a:lnTo>
                <a:lnTo>
                  <a:pt x="41721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65098" y="769107"/>
            <a:ext cx="81022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A4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862213" y="864357"/>
            <a:ext cx="8476645" cy="1147853"/>
            <a:chOff x="0" y="0"/>
            <a:chExt cx="1313254" cy="177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3254" cy="177833"/>
            </a:xfrm>
            <a:custGeom>
              <a:avLst/>
              <a:gdLst/>
              <a:ahLst/>
              <a:cxnLst/>
              <a:rect l="l" t="t" r="r" b="b"/>
              <a:pathLst>
                <a:path w="1313254" h="177833">
                  <a:moveTo>
                    <a:pt x="21006" y="0"/>
                  </a:moveTo>
                  <a:lnTo>
                    <a:pt x="1292248" y="0"/>
                  </a:lnTo>
                  <a:cubicBezTo>
                    <a:pt x="1303849" y="0"/>
                    <a:pt x="1313254" y="9405"/>
                    <a:pt x="1313254" y="21006"/>
                  </a:cubicBezTo>
                  <a:lnTo>
                    <a:pt x="1313254" y="156826"/>
                  </a:lnTo>
                  <a:cubicBezTo>
                    <a:pt x="1313254" y="162397"/>
                    <a:pt x="1311041" y="167740"/>
                    <a:pt x="1307101" y="171680"/>
                  </a:cubicBezTo>
                  <a:cubicBezTo>
                    <a:pt x="1303162" y="175619"/>
                    <a:pt x="1297819" y="177833"/>
                    <a:pt x="1292248" y="177833"/>
                  </a:cubicBezTo>
                  <a:lnTo>
                    <a:pt x="21006" y="177833"/>
                  </a:lnTo>
                  <a:cubicBezTo>
                    <a:pt x="15435" y="177833"/>
                    <a:pt x="10092" y="175619"/>
                    <a:pt x="6153" y="171680"/>
                  </a:cubicBezTo>
                  <a:cubicBezTo>
                    <a:pt x="2213" y="167740"/>
                    <a:pt x="0" y="162397"/>
                    <a:pt x="0" y="156826"/>
                  </a:cubicBezTo>
                  <a:lnTo>
                    <a:pt x="0" y="21006"/>
                  </a:lnTo>
                  <a:cubicBezTo>
                    <a:pt x="0" y="15435"/>
                    <a:pt x="2213" y="10092"/>
                    <a:pt x="6153" y="6153"/>
                  </a:cubicBezTo>
                  <a:cubicBezTo>
                    <a:pt x="10092" y="2213"/>
                    <a:pt x="15435" y="0"/>
                    <a:pt x="21006" y="0"/>
                  </a:cubicBezTo>
                  <a:close/>
                </a:path>
              </a:pathLst>
            </a:custGeom>
            <a:blipFill>
              <a:blip r:embed="rId5"/>
              <a:stretch>
                <a:fillRect t="-319239" b="-31923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172217" y="1114751"/>
            <a:ext cx="7856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Sind die Aussagen richtig oder falsch?</a:t>
            </a:r>
          </a:p>
        </p:txBody>
      </p:sp>
      <p:sp>
        <p:nvSpPr>
          <p:cNvPr id="8" name="Freeform 8"/>
          <p:cNvSpPr/>
          <p:nvPr/>
        </p:nvSpPr>
        <p:spPr>
          <a:xfrm>
            <a:off x="11338858" y="5143500"/>
            <a:ext cx="4172167" cy="4114800"/>
          </a:xfrm>
          <a:custGeom>
            <a:avLst/>
            <a:gdLst/>
            <a:ahLst/>
            <a:cxnLst/>
            <a:rect l="l" t="t" r="r" b="b"/>
            <a:pathLst>
              <a:path w="4172167" h="4114800">
                <a:moveTo>
                  <a:pt x="0" y="0"/>
                </a:moveTo>
                <a:lnTo>
                  <a:pt x="4172167" y="0"/>
                </a:lnTo>
                <a:lnTo>
                  <a:pt x="41721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028700" y="3671851"/>
            <a:ext cx="879864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Tonaufnahmen sind zulässig!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65098" y="769107"/>
            <a:ext cx="81022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A4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862213" y="864357"/>
            <a:ext cx="8476645" cy="1147853"/>
            <a:chOff x="0" y="0"/>
            <a:chExt cx="1313254" cy="177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3254" cy="177833"/>
            </a:xfrm>
            <a:custGeom>
              <a:avLst/>
              <a:gdLst/>
              <a:ahLst/>
              <a:cxnLst/>
              <a:rect l="l" t="t" r="r" b="b"/>
              <a:pathLst>
                <a:path w="1313254" h="177833">
                  <a:moveTo>
                    <a:pt x="21006" y="0"/>
                  </a:moveTo>
                  <a:lnTo>
                    <a:pt x="1292248" y="0"/>
                  </a:lnTo>
                  <a:cubicBezTo>
                    <a:pt x="1303849" y="0"/>
                    <a:pt x="1313254" y="9405"/>
                    <a:pt x="1313254" y="21006"/>
                  </a:cubicBezTo>
                  <a:lnTo>
                    <a:pt x="1313254" y="156826"/>
                  </a:lnTo>
                  <a:cubicBezTo>
                    <a:pt x="1313254" y="162397"/>
                    <a:pt x="1311041" y="167740"/>
                    <a:pt x="1307101" y="171680"/>
                  </a:cubicBezTo>
                  <a:cubicBezTo>
                    <a:pt x="1303162" y="175619"/>
                    <a:pt x="1297819" y="177833"/>
                    <a:pt x="1292248" y="177833"/>
                  </a:cubicBezTo>
                  <a:lnTo>
                    <a:pt x="21006" y="177833"/>
                  </a:lnTo>
                  <a:cubicBezTo>
                    <a:pt x="15435" y="177833"/>
                    <a:pt x="10092" y="175619"/>
                    <a:pt x="6153" y="171680"/>
                  </a:cubicBezTo>
                  <a:cubicBezTo>
                    <a:pt x="2213" y="167740"/>
                    <a:pt x="0" y="162397"/>
                    <a:pt x="0" y="156826"/>
                  </a:cubicBezTo>
                  <a:lnTo>
                    <a:pt x="0" y="21006"/>
                  </a:lnTo>
                  <a:cubicBezTo>
                    <a:pt x="0" y="15435"/>
                    <a:pt x="2213" y="10092"/>
                    <a:pt x="6153" y="6153"/>
                  </a:cubicBezTo>
                  <a:cubicBezTo>
                    <a:pt x="10092" y="2213"/>
                    <a:pt x="15435" y="0"/>
                    <a:pt x="21006" y="0"/>
                  </a:cubicBezTo>
                  <a:close/>
                </a:path>
              </a:pathLst>
            </a:custGeom>
            <a:blipFill>
              <a:blip r:embed="rId5"/>
              <a:stretch>
                <a:fillRect t="-319239" b="-31923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172217" y="1114751"/>
            <a:ext cx="7856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Sind die Aussagen richtig oder falsch?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783012"/>
            <a:ext cx="10310158" cy="351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Das Urteil kann nur von den-jenigen Richtern gefällt werden, die der Verhandlung tatsächlich beigewohnt haben.</a:t>
            </a:r>
          </a:p>
        </p:txBody>
      </p:sp>
      <p:sp>
        <p:nvSpPr>
          <p:cNvPr id="9" name="Freeform 9"/>
          <p:cNvSpPr/>
          <p:nvPr/>
        </p:nvSpPr>
        <p:spPr>
          <a:xfrm>
            <a:off x="11889432" y="5143500"/>
            <a:ext cx="4342797" cy="4114800"/>
          </a:xfrm>
          <a:custGeom>
            <a:avLst/>
            <a:gdLst/>
            <a:ahLst/>
            <a:cxnLst/>
            <a:rect l="l" t="t" r="r" b="b"/>
            <a:pathLst>
              <a:path w="4342797" h="4114800">
                <a:moveTo>
                  <a:pt x="0" y="0"/>
                </a:moveTo>
                <a:lnTo>
                  <a:pt x="4342797" y="0"/>
                </a:lnTo>
                <a:lnTo>
                  <a:pt x="43427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65098" y="769107"/>
            <a:ext cx="81022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A4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862213" y="864357"/>
            <a:ext cx="8476645" cy="1147853"/>
            <a:chOff x="0" y="0"/>
            <a:chExt cx="1313254" cy="177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3254" cy="177833"/>
            </a:xfrm>
            <a:custGeom>
              <a:avLst/>
              <a:gdLst/>
              <a:ahLst/>
              <a:cxnLst/>
              <a:rect l="l" t="t" r="r" b="b"/>
              <a:pathLst>
                <a:path w="1313254" h="177833">
                  <a:moveTo>
                    <a:pt x="21006" y="0"/>
                  </a:moveTo>
                  <a:lnTo>
                    <a:pt x="1292248" y="0"/>
                  </a:lnTo>
                  <a:cubicBezTo>
                    <a:pt x="1303849" y="0"/>
                    <a:pt x="1313254" y="9405"/>
                    <a:pt x="1313254" y="21006"/>
                  </a:cubicBezTo>
                  <a:lnTo>
                    <a:pt x="1313254" y="156826"/>
                  </a:lnTo>
                  <a:cubicBezTo>
                    <a:pt x="1313254" y="162397"/>
                    <a:pt x="1311041" y="167740"/>
                    <a:pt x="1307101" y="171680"/>
                  </a:cubicBezTo>
                  <a:cubicBezTo>
                    <a:pt x="1303162" y="175619"/>
                    <a:pt x="1297819" y="177833"/>
                    <a:pt x="1292248" y="177833"/>
                  </a:cubicBezTo>
                  <a:lnTo>
                    <a:pt x="21006" y="177833"/>
                  </a:lnTo>
                  <a:cubicBezTo>
                    <a:pt x="15435" y="177833"/>
                    <a:pt x="10092" y="175619"/>
                    <a:pt x="6153" y="171680"/>
                  </a:cubicBezTo>
                  <a:cubicBezTo>
                    <a:pt x="2213" y="167740"/>
                    <a:pt x="0" y="162397"/>
                    <a:pt x="0" y="156826"/>
                  </a:cubicBezTo>
                  <a:lnTo>
                    <a:pt x="0" y="21006"/>
                  </a:lnTo>
                  <a:cubicBezTo>
                    <a:pt x="0" y="15435"/>
                    <a:pt x="2213" y="10092"/>
                    <a:pt x="6153" y="6153"/>
                  </a:cubicBezTo>
                  <a:cubicBezTo>
                    <a:pt x="10092" y="2213"/>
                    <a:pt x="15435" y="0"/>
                    <a:pt x="21006" y="0"/>
                  </a:cubicBezTo>
                  <a:close/>
                </a:path>
              </a:pathLst>
            </a:custGeom>
            <a:blipFill>
              <a:blip r:embed="rId5"/>
              <a:stretch>
                <a:fillRect t="-319239" b="-31923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172217" y="1114751"/>
            <a:ext cx="7856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Sind die Aussagen richtig oder falsch?</a:t>
            </a:r>
          </a:p>
        </p:txBody>
      </p:sp>
      <p:sp>
        <p:nvSpPr>
          <p:cNvPr id="8" name="Freeform 8"/>
          <p:cNvSpPr/>
          <p:nvPr/>
        </p:nvSpPr>
        <p:spPr>
          <a:xfrm>
            <a:off x="11338858" y="5143500"/>
            <a:ext cx="4172167" cy="4114800"/>
          </a:xfrm>
          <a:custGeom>
            <a:avLst/>
            <a:gdLst/>
            <a:ahLst/>
            <a:cxnLst/>
            <a:rect l="l" t="t" r="r" b="b"/>
            <a:pathLst>
              <a:path w="4172167" h="4114800">
                <a:moveTo>
                  <a:pt x="0" y="0"/>
                </a:moveTo>
                <a:lnTo>
                  <a:pt x="4172167" y="0"/>
                </a:lnTo>
                <a:lnTo>
                  <a:pt x="41721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028700" y="3403599"/>
            <a:ext cx="10000154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Die Beweisaufnahme erfolgt immer schriftlich.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2636746" y="864357"/>
            <a:ext cx="8476645" cy="1147853"/>
            <a:chOff x="0" y="0"/>
            <a:chExt cx="1313254" cy="1778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13254" cy="177833"/>
            </a:xfrm>
            <a:custGeom>
              <a:avLst/>
              <a:gdLst/>
              <a:ahLst/>
              <a:cxnLst/>
              <a:rect l="l" t="t" r="r" b="b"/>
              <a:pathLst>
                <a:path w="1313254" h="177833">
                  <a:moveTo>
                    <a:pt x="21006" y="0"/>
                  </a:moveTo>
                  <a:lnTo>
                    <a:pt x="1292248" y="0"/>
                  </a:lnTo>
                  <a:cubicBezTo>
                    <a:pt x="1303849" y="0"/>
                    <a:pt x="1313254" y="9405"/>
                    <a:pt x="1313254" y="21006"/>
                  </a:cubicBezTo>
                  <a:lnTo>
                    <a:pt x="1313254" y="156826"/>
                  </a:lnTo>
                  <a:cubicBezTo>
                    <a:pt x="1313254" y="162397"/>
                    <a:pt x="1311041" y="167740"/>
                    <a:pt x="1307101" y="171680"/>
                  </a:cubicBezTo>
                  <a:cubicBezTo>
                    <a:pt x="1303162" y="175619"/>
                    <a:pt x="1297819" y="177833"/>
                    <a:pt x="1292248" y="177833"/>
                  </a:cubicBezTo>
                  <a:lnTo>
                    <a:pt x="21006" y="177833"/>
                  </a:lnTo>
                  <a:cubicBezTo>
                    <a:pt x="15435" y="177833"/>
                    <a:pt x="10092" y="175619"/>
                    <a:pt x="6153" y="171680"/>
                  </a:cubicBezTo>
                  <a:cubicBezTo>
                    <a:pt x="2213" y="167740"/>
                    <a:pt x="0" y="162397"/>
                    <a:pt x="0" y="156826"/>
                  </a:cubicBezTo>
                  <a:lnTo>
                    <a:pt x="0" y="21006"/>
                  </a:lnTo>
                  <a:cubicBezTo>
                    <a:pt x="0" y="15435"/>
                    <a:pt x="2213" y="10092"/>
                    <a:pt x="6153" y="6153"/>
                  </a:cubicBezTo>
                  <a:cubicBezTo>
                    <a:pt x="10092" y="2213"/>
                    <a:pt x="15435" y="0"/>
                    <a:pt x="21006" y="0"/>
                  </a:cubicBezTo>
                  <a:close/>
                </a:path>
              </a:pathLst>
            </a:custGeom>
            <a:blipFill>
              <a:blip r:embed="rId5"/>
              <a:stretch>
                <a:fillRect t="-319239" b="-31923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65098" y="769107"/>
            <a:ext cx="81022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98954" y="1114751"/>
            <a:ext cx="7856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Sind die Aussagen richtig oder falsch?</a:t>
            </a:r>
          </a:p>
        </p:txBody>
      </p:sp>
      <p:sp>
        <p:nvSpPr>
          <p:cNvPr id="8" name="Freeform 8"/>
          <p:cNvSpPr/>
          <p:nvPr/>
        </p:nvSpPr>
        <p:spPr>
          <a:xfrm>
            <a:off x="11800150" y="5143500"/>
            <a:ext cx="4342797" cy="4114800"/>
          </a:xfrm>
          <a:custGeom>
            <a:avLst/>
            <a:gdLst/>
            <a:ahLst/>
            <a:cxnLst/>
            <a:rect l="l" t="t" r="r" b="b"/>
            <a:pathLst>
              <a:path w="4342797" h="4114800">
                <a:moveTo>
                  <a:pt x="0" y="0"/>
                </a:moveTo>
                <a:lnTo>
                  <a:pt x="4342797" y="0"/>
                </a:lnTo>
                <a:lnTo>
                  <a:pt x="43427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270208" y="3403599"/>
            <a:ext cx="10325038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Der Dispositionsgrundsatz ist das Prinzip der Verfahrensgestaltung.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65098" y="769107"/>
            <a:ext cx="81022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A4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862213" y="864357"/>
            <a:ext cx="8476645" cy="1147853"/>
            <a:chOff x="0" y="0"/>
            <a:chExt cx="1313254" cy="177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3254" cy="177833"/>
            </a:xfrm>
            <a:custGeom>
              <a:avLst/>
              <a:gdLst/>
              <a:ahLst/>
              <a:cxnLst/>
              <a:rect l="l" t="t" r="r" b="b"/>
              <a:pathLst>
                <a:path w="1313254" h="177833">
                  <a:moveTo>
                    <a:pt x="21006" y="0"/>
                  </a:moveTo>
                  <a:lnTo>
                    <a:pt x="1292248" y="0"/>
                  </a:lnTo>
                  <a:cubicBezTo>
                    <a:pt x="1303849" y="0"/>
                    <a:pt x="1313254" y="9405"/>
                    <a:pt x="1313254" y="21006"/>
                  </a:cubicBezTo>
                  <a:lnTo>
                    <a:pt x="1313254" y="156826"/>
                  </a:lnTo>
                  <a:cubicBezTo>
                    <a:pt x="1313254" y="162397"/>
                    <a:pt x="1311041" y="167740"/>
                    <a:pt x="1307101" y="171680"/>
                  </a:cubicBezTo>
                  <a:cubicBezTo>
                    <a:pt x="1303162" y="175619"/>
                    <a:pt x="1297819" y="177833"/>
                    <a:pt x="1292248" y="177833"/>
                  </a:cubicBezTo>
                  <a:lnTo>
                    <a:pt x="21006" y="177833"/>
                  </a:lnTo>
                  <a:cubicBezTo>
                    <a:pt x="15435" y="177833"/>
                    <a:pt x="10092" y="175619"/>
                    <a:pt x="6153" y="171680"/>
                  </a:cubicBezTo>
                  <a:cubicBezTo>
                    <a:pt x="2213" y="167740"/>
                    <a:pt x="0" y="162397"/>
                    <a:pt x="0" y="156826"/>
                  </a:cubicBezTo>
                  <a:lnTo>
                    <a:pt x="0" y="21006"/>
                  </a:lnTo>
                  <a:cubicBezTo>
                    <a:pt x="0" y="15435"/>
                    <a:pt x="2213" y="10092"/>
                    <a:pt x="6153" y="6153"/>
                  </a:cubicBezTo>
                  <a:cubicBezTo>
                    <a:pt x="10092" y="2213"/>
                    <a:pt x="15435" y="0"/>
                    <a:pt x="21006" y="0"/>
                  </a:cubicBezTo>
                  <a:close/>
                </a:path>
              </a:pathLst>
            </a:custGeom>
            <a:blipFill>
              <a:blip r:embed="rId5"/>
              <a:stretch>
                <a:fillRect t="-319239" b="-31923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172217" y="1114751"/>
            <a:ext cx="7856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Sind die Aussagen richtig oder falsch?</a:t>
            </a:r>
          </a:p>
        </p:txBody>
      </p:sp>
      <p:sp>
        <p:nvSpPr>
          <p:cNvPr id="8" name="Freeform 8"/>
          <p:cNvSpPr/>
          <p:nvPr/>
        </p:nvSpPr>
        <p:spPr>
          <a:xfrm>
            <a:off x="11338858" y="5143500"/>
            <a:ext cx="4172167" cy="4114800"/>
          </a:xfrm>
          <a:custGeom>
            <a:avLst/>
            <a:gdLst/>
            <a:ahLst/>
            <a:cxnLst/>
            <a:rect l="l" t="t" r="r" b="b"/>
            <a:pathLst>
              <a:path w="4172167" h="4114800">
                <a:moveTo>
                  <a:pt x="0" y="0"/>
                </a:moveTo>
                <a:lnTo>
                  <a:pt x="4172167" y="0"/>
                </a:lnTo>
                <a:lnTo>
                  <a:pt x="41721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028700" y="3403599"/>
            <a:ext cx="10000154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Die Beweisaufnahme erfolgt immer schriftlich.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503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65098" y="769107"/>
            <a:ext cx="81022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A4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862213" y="864357"/>
            <a:ext cx="8476645" cy="1147853"/>
            <a:chOff x="0" y="0"/>
            <a:chExt cx="1313254" cy="177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3254" cy="177833"/>
            </a:xfrm>
            <a:custGeom>
              <a:avLst/>
              <a:gdLst/>
              <a:ahLst/>
              <a:cxnLst/>
              <a:rect l="l" t="t" r="r" b="b"/>
              <a:pathLst>
                <a:path w="1313254" h="177833">
                  <a:moveTo>
                    <a:pt x="21006" y="0"/>
                  </a:moveTo>
                  <a:lnTo>
                    <a:pt x="1292248" y="0"/>
                  </a:lnTo>
                  <a:cubicBezTo>
                    <a:pt x="1303849" y="0"/>
                    <a:pt x="1313254" y="9405"/>
                    <a:pt x="1313254" y="21006"/>
                  </a:cubicBezTo>
                  <a:lnTo>
                    <a:pt x="1313254" y="156826"/>
                  </a:lnTo>
                  <a:cubicBezTo>
                    <a:pt x="1313254" y="162397"/>
                    <a:pt x="1311041" y="167740"/>
                    <a:pt x="1307101" y="171680"/>
                  </a:cubicBezTo>
                  <a:cubicBezTo>
                    <a:pt x="1303162" y="175619"/>
                    <a:pt x="1297819" y="177833"/>
                    <a:pt x="1292248" y="177833"/>
                  </a:cubicBezTo>
                  <a:lnTo>
                    <a:pt x="21006" y="177833"/>
                  </a:lnTo>
                  <a:cubicBezTo>
                    <a:pt x="15435" y="177833"/>
                    <a:pt x="10092" y="175619"/>
                    <a:pt x="6153" y="171680"/>
                  </a:cubicBezTo>
                  <a:cubicBezTo>
                    <a:pt x="2213" y="167740"/>
                    <a:pt x="0" y="162397"/>
                    <a:pt x="0" y="156826"/>
                  </a:cubicBezTo>
                  <a:lnTo>
                    <a:pt x="0" y="21006"/>
                  </a:lnTo>
                  <a:cubicBezTo>
                    <a:pt x="0" y="15435"/>
                    <a:pt x="2213" y="10092"/>
                    <a:pt x="6153" y="6153"/>
                  </a:cubicBezTo>
                  <a:cubicBezTo>
                    <a:pt x="10092" y="2213"/>
                    <a:pt x="15435" y="0"/>
                    <a:pt x="21006" y="0"/>
                  </a:cubicBezTo>
                  <a:close/>
                </a:path>
              </a:pathLst>
            </a:custGeom>
            <a:blipFill>
              <a:blip r:embed="rId5"/>
              <a:stretch>
                <a:fillRect t="-319239" b="-31923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172217" y="1114751"/>
            <a:ext cx="7856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Sind die Aussagen richtig oder falsch?</a:t>
            </a:r>
          </a:p>
        </p:txBody>
      </p:sp>
      <p:sp>
        <p:nvSpPr>
          <p:cNvPr id="8" name="Freeform 8"/>
          <p:cNvSpPr/>
          <p:nvPr/>
        </p:nvSpPr>
        <p:spPr>
          <a:xfrm>
            <a:off x="11338858" y="5143500"/>
            <a:ext cx="4172167" cy="4114800"/>
          </a:xfrm>
          <a:custGeom>
            <a:avLst/>
            <a:gdLst/>
            <a:ahLst/>
            <a:cxnLst/>
            <a:rect l="l" t="t" r="r" b="b"/>
            <a:pathLst>
              <a:path w="4172167" h="4114800">
                <a:moveTo>
                  <a:pt x="0" y="0"/>
                </a:moveTo>
                <a:lnTo>
                  <a:pt x="4172167" y="0"/>
                </a:lnTo>
                <a:lnTo>
                  <a:pt x="41721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028700" y="3403599"/>
            <a:ext cx="8408906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Die Urteilsverkündung ist nicht öffentlich.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65098" y="769107"/>
            <a:ext cx="81022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A4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862213" y="864357"/>
            <a:ext cx="8476645" cy="1147853"/>
            <a:chOff x="0" y="0"/>
            <a:chExt cx="1313254" cy="177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3254" cy="177833"/>
            </a:xfrm>
            <a:custGeom>
              <a:avLst/>
              <a:gdLst/>
              <a:ahLst/>
              <a:cxnLst/>
              <a:rect l="l" t="t" r="r" b="b"/>
              <a:pathLst>
                <a:path w="1313254" h="177833">
                  <a:moveTo>
                    <a:pt x="21006" y="0"/>
                  </a:moveTo>
                  <a:lnTo>
                    <a:pt x="1292248" y="0"/>
                  </a:lnTo>
                  <a:cubicBezTo>
                    <a:pt x="1303849" y="0"/>
                    <a:pt x="1313254" y="9405"/>
                    <a:pt x="1313254" y="21006"/>
                  </a:cubicBezTo>
                  <a:lnTo>
                    <a:pt x="1313254" y="156826"/>
                  </a:lnTo>
                  <a:cubicBezTo>
                    <a:pt x="1313254" y="162397"/>
                    <a:pt x="1311041" y="167740"/>
                    <a:pt x="1307101" y="171680"/>
                  </a:cubicBezTo>
                  <a:cubicBezTo>
                    <a:pt x="1303162" y="175619"/>
                    <a:pt x="1297819" y="177833"/>
                    <a:pt x="1292248" y="177833"/>
                  </a:cubicBezTo>
                  <a:lnTo>
                    <a:pt x="21006" y="177833"/>
                  </a:lnTo>
                  <a:cubicBezTo>
                    <a:pt x="15435" y="177833"/>
                    <a:pt x="10092" y="175619"/>
                    <a:pt x="6153" y="171680"/>
                  </a:cubicBezTo>
                  <a:cubicBezTo>
                    <a:pt x="2213" y="167740"/>
                    <a:pt x="0" y="162397"/>
                    <a:pt x="0" y="156826"/>
                  </a:cubicBezTo>
                  <a:lnTo>
                    <a:pt x="0" y="21006"/>
                  </a:lnTo>
                  <a:cubicBezTo>
                    <a:pt x="0" y="15435"/>
                    <a:pt x="2213" y="10092"/>
                    <a:pt x="6153" y="6153"/>
                  </a:cubicBezTo>
                  <a:cubicBezTo>
                    <a:pt x="10092" y="2213"/>
                    <a:pt x="15435" y="0"/>
                    <a:pt x="21006" y="0"/>
                  </a:cubicBezTo>
                  <a:close/>
                </a:path>
              </a:pathLst>
            </a:custGeom>
            <a:blipFill>
              <a:blip r:embed="rId5"/>
              <a:stretch>
                <a:fillRect t="-319239" b="-31923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172217" y="1114751"/>
            <a:ext cx="7856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Sind die Aussagen richtig oder falsch?</a:t>
            </a:r>
          </a:p>
        </p:txBody>
      </p:sp>
      <p:sp>
        <p:nvSpPr>
          <p:cNvPr id="8" name="Freeform 8"/>
          <p:cNvSpPr/>
          <p:nvPr/>
        </p:nvSpPr>
        <p:spPr>
          <a:xfrm>
            <a:off x="11338858" y="5143500"/>
            <a:ext cx="4172167" cy="4114800"/>
          </a:xfrm>
          <a:custGeom>
            <a:avLst/>
            <a:gdLst/>
            <a:ahLst/>
            <a:cxnLst/>
            <a:rect l="l" t="t" r="r" b="b"/>
            <a:pathLst>
              <a:path w="4172167" h="4114800">
                <a:moveTo>
                  <a:pt x="0" y="0"/>
                </a:moveTo>
                <a:lnTo>
                  <a:pt x="4172167" y="0"/>
                </a:lnTo>
                <a:lnTo>
                  <a:pt x="41721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028700" y="3403599"/>
            <a:ext cx="9510523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Zeugen können die Unwahrheit sagen.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65098" y="769107"/>
            <a:ext cx="81022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A4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862213" y="864357"/>
            <a:ext cx="8476645" cy="1147853"/>
            <a:chOff x="0" y="0"/>
            <a:chExt cx="1313254" cy="177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3254" cy="177833"/>
            </a:xfrm>
            <a:custGeom>
              <a:avLst/>
              <a:gdLst/>
              <a:ahLst/>
              <a:cxnLst/>
              <a:rect l="l" t="t" r="r" b="b"/>
              <a:pathLst>
                <a:path w="1313254" h="177833">
                  <a:moveTo>
                    <a:pt x="21006" y="0"/>
                  </a:moveTo>
                  <a:lnTo>
                    <a:pt x="1292248" y="0"/>
                  </a:lnTo>
                  <a:cubicBezTo>
                    <a:pt x="1303849" y="0"/>
                    <a:pt x="1313254" y="9405"/>
                    <a:pt x="1313254" y="21006"/>
                  </a:cubicBezTo>
                  <a:lnTo>
                    <a:pt x="1313254" y="156826"/>
                  </a:lnTo>
                  <a:cubicBezTo>
                    <a:pt x="1313254" y="162397"/>
                    <a:pt x="1311041" y="167740"/>
                    <a:pt x="1307101" y="171680"/>
                  </a:cubicBezTo>
                  <a:cubicBezTo>
                    <a:pt x="1303162" y="175619"/>
                    <a:pt x="1297819" y="177833"/>
                    <a:pt x="1292248" y="177833"/>
                  </a:cubicBezTo>
                  <a:lnTo>
                    <a:pt x="21006" y="177833"/>
                  </a:lnTo>
                  <a:cubicBezTo>
                    <a:pt x="15435" y="177833"/>
                    <a:pt x="10092" y="175619"/>
                    <a:pt x="6153" y="171680"/>
                  </a:cubicBezTo>
                  <a:cubicBezTo>
                    <a:pt x="2213" y="167740"/>
                    <a:pt x="0" y="162397"/>
                    <a:pt x="0" y="156826"/>
                  </a:cubicBezTo>
                  <a:lnTo>
                    <a:pt x="0" y="21006"/>
                  </a:lnTo>
                  <a:cubicBezTo>
                    <a:pt x="0" y="15435"/>
                    <a:pt x="2213" y="10092"/>
                    <a:pt x="6153" y="6153"/>
                  </a:cubicBezTo>
                  <a:cubicBezTo>
                    <a:pt x="10092" y="2213"/>
                    <a:pt x="15435" y="0"/>
                    <a:pt x="21006" y="0"/>
                  </a:cubicBezTo>
                  <a:close/>
                </a:path>
              </a:pathLst>
            </a:custGeom>
            <a:blipFill>
              <a:blip r:embed="rId5"/>
              <a:stretch>
                <a:fillRect t="-319239" b="-31923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172217" y="1114751"/>
            <a:ext cx="7856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Sind die Aussagen richtig oder falsch?</a:t>
            </a:r>
          </a:p>
        </p:txBody>
      </p:sp>
      <p:sp>
        <p:nvSpPr>
          <p:cNvPr id="8" name="Freeform 8"/>
          <p:cNvSpPr/>
          <p:nvPr/>
        </p:nvSpPr>
        <p:spPr>
          <a:xfrm>
            <a:off x="11889432" y="5143500"/>
            <a:ext cx="4342797" cy="4114800"/>
          </a:xfrm>
          <a:custGeom>
            <a:avLst/>
            <a:gdLst/>
            <a:ahLst/>
            <a:cxnLst/>
            <a:rect l="l" t="t" r="r" b="b"/>
            <a:pathLst>
              <a:path w="4342797" h="4114800">
                <a:moveTo>
                  <a:pt x="0" y="0"/>
                </a:moveTo>
                <a:lnTo>
                  <a:pt x="4342797" y="0"/>
                </a:lnTo>
                <a:lnTo>
                  <a:pt x="43427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028700" y="3403599"/>
            <a:ext cx="9601936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Prozessverschleppungen sind zu verhindern.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2636746" y="864357"/>
            <a:ext cx="8476645" cy="1147853"/>
            <a:chOff x="0" y="0"/>
            <a:chExt cx="1313254" cy="1778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13254" cy="177833"/>
            </a:xfrm>
            <a:custGeom>
              <a:avLst/>
              <a:gdLst/>
              <a:ahLst/>
              <a:cxnLst/>
              <a:rect l="l" t="t" r="r" b="b"/>
              <a:pathLst>
                <a:path w="1313254" h="177833">
                  <a:moveTo>
                    <a:pt x="21006" y="0"/>
                  </a:moveTo>
                  <a:lnTo>
                    <a:pt x="1292248" y="0"/>
                  </a:lnTo>
                  <a:cubicBezTo>
                    <a:pt x="1303849" y="0"/>
                    <a:pt x="1313254" y="9405"/>
                    <a:pt x="1313254" y="21006"/>
                  </a:cubicBezTo>
                  <a:lnTo>
                    <a:pt x="1313254" y="156826"/>
                  </a:lnTo>
                  <a:cubicBezTo>
                    <a:pt x="1313254" y="162397"/>
                    <a:pt x="1311041" y="167740"/>
                    <a:pt x="1307101" y="171680"/>
                  </a:cubicBezTo>
                  <a:cubicBezTo>
                    <a:pt x="1303162" y="175619"/>
                    <a:pt x="1297819" y="177833"/>
                    <a:pt x="1292248" y="177833"/>
                  </a:cubicBezTo>
                  <a:lnTo>
                    <a:pt x="21006" y="177833"/>
                  </a:lnTo>
                  <a:cubicBezTo>
                    <a:pt x="15435" y="177833"/>
                    <a:pt x="10092" y="175619"/>
                    <a:pt x="6153" y="171680"/>
                  </a:cubicBezTo>
                  <a:cubicBezTo>
                    <a:pt x="2213" y="167740"/>
                    <a:pt x="0" y="162397"/>
                    <a:pt x="0" y="156826"/>
                  </a:cubicBezTo>
                  <a:lnTo>
                    <a:pt x="0" y="21006"/>
                  </a:lnTo>
                  <a:cubicBezTo>
                    <a:pt x="0" y="15435"/>
                    <a:pt x="2213" y="10092"/>
                    <a:pt x="6153" y="6153"/>
                  </a:cubicBezTo>
                  <a:cubicBezTo>
                    <a:pt x="10092" y="2213"/>
                    <a:pt x="15435" y="0"/>
                    <a:pt x="21006" y="0"/>
                  </a:cubicBezTo>
                  <a:close/>
                </a:path>
              </a:pathLst>
            </a:custGeom>
            <a:blipFill>
              <a:blip r:embed="rId5"/>
              <a:stretch>
                <a:fillRect t="-319239" b="-31923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65098" y="769107"/>
            <a:ext cx="81022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98954" y="1114751"/>
            <a:ext cx="7856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Sind die Aussagen richtig oder falsch?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0208" y="3403599"/>
            <a:ext cx="11601330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Unbeteiligte haben ebenfalls Zutritt zu den Gerichtsverhandlungen!</a:t>
            </a:r>
          </a:p>
        </p:txBody>
      </p:sp>
      <p:sp>
        <p:nvSpPr>
          <p:cNvPr id="9" name="Freeform 9"/>
          <p:cNvSpPr/>
          <p:nvPr/>
        </p:nvSpPr>
        <p:spPr>
          <a:xfrm>
            <a:off x="11800150" y="5143500"/>
            <a:ext cx="4342797" cy="4114800"/>
          </a:xfrm>
          <a:custGeom>
            <a:avLst/>
            <a:gdLst/>
            <a:ahLst/>
            <a:cxnLst/>
            <a:rect l="l" t="t" r="r" b="b"/>
            <a:pathLst>
              <a:path w="4342797" h="4114800">
                <a:moveTo>
                  <a:pt x="0" y="0"/>
                </a:moveTo>
                <a:lnTo>
                  <a:pt x="4342797" y="0"/>
                </a:lnTo>
                <a:lnTo>
                  <a:pt x="43427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65098" y="769107"/>
            <a:ext cx="81022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A4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830191" y="864357"/>
            <a:ext cx="8476645" cy="1147853"/>
            <a:chOff x="0" y="0"/>
            <a:chExt cx="1313254" cy="177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3254" cy="177833"/>
            </a:xfrm>
            <a:custGeom>
              <a:avLst/>
              <a:gdLst/>
              <a:ahLst/>
              <a:cxnLst/>
              <a:rect l="l" t="t" r="r" b="b"/>
              <a:pathLst>
                <a:path w="1313254" h="177833">
                  <a:moveTo>
                    <a:pt x="21006" y="0"/>
                  </a:moveTo>
                  <a:lnTo>
                    <a:pt x="1292248" y="0"/>
                  </a:lnTo>
                  <a:cubicBezTo>
                    <a:pt x="1303849" y="0"/>
                    <a:pt x="1313254" y="9405"/>
                    <a:pt x="1313254" y="21006"/>
                  </a:cubicBezTo>
                  <a:lnTo>
                    <a:pt x="1313254" y="156826"/>
                  </a:lnTo>
                  <a:cubicBezTo>
                    <a:pt x="1313254" y="162397"/>
                    <a:pt x="1311041" y="167740"/>
                    <a:pt x="1307101" y="171680"/>
                  </a:cubicBezTo>
                  <a:cubicBezTo>
                    <a:pt x="1303162" y="175619"/>
                    <a:pt x="1297819" y="177833"/>
                    <a:pt x="1292248" y="177833"/>
                  </a:cubicBezTo>
                  <a:lnTo>
                    <a:pt x="21006" y="177833"/>
                  </a:lnTo>
                  <a:cubicBezTo>
                    <a:pt x="15435" y="177833"/>
                    <a:pt x="10092" y="175619"/>
                    <a:pt x="6153" y="171680"/>
                  </a:cubicBezTo>
                  <a:cubicBezTo>
                    <a:pt x="2213" y="167740"/>
                    <a:pt x="0" y="162397"/>
                    <a:pt x="0" y="156826"/>
                  </a:cubicBezTo>
                  <a:lnTo>
                    <a:pt x="0" y="21006"/>
                  </a:lnTo>
                  <a:cubicBezTo>
                    <a:pt x="0" y="15435"/>
                    <a:pt x="2213" y="10092"/>
                    <a:pt x="6153" y="6153"/>
                  </a:cubicBezTo>
                  <a:cubicBezTo>
                    <a:pt x="10092" y="2213"/>
                    <a:pt x="15435" y="0"/>
                    <a:pt x="21006" y="0"/>
                  </a:cubicBezTo>
                  <a:close/>
                </a:path>
              </a:pathLst>
            </a:custGeom>
            <a:blipFill>
              <a:blip r:embed="rId5"/>
              <a:stretch>
                <a:fillRect t="-319239" b="-31923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98954" y="1114751"/>
            <a:ext cx="7856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Sind die Aussagen richtig oder falsch?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340099"/>
            <a:ext cx="11545230" cy="4397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Der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Kläger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reicht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eine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Klage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Der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Beklagte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soll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verurteilt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werden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dem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Kläger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4.000,00 €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zu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zahlen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Der Richter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kann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den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Beklagten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auch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auf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Herausgabe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des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Pkw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verurteilen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id="9" name="Freeform 9"/>
          <p:cNvSpPr/>
          <p:nvPr/>
        </p:nvSpPr>
        <p:spPr>
          <a:xfrm>
            <a:off x="12573930" y="5351825"/>
            <a:ext cx="4172167" cy="4114800"/>
          </a:xfrm>
          <a:custGeom>
            <a:avLst/>
            <a:gdLst/>
            <a:ahLst/>
            <a:cxnLst/>
            <a:rect l="l" t="t" r="r" b="b"/>
            <a:pathLst>
              <a:path w="4172167" h="4114800">
                <a:moveTo>
                  <a:pt x="0" y="0"/>
                </a:moveTo>
                <a:lnTo>
                  <a:pt x="4172167" y="0"/>
                </a:lnTo>
                <a:lnTo>
                  <a:pt x="41721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65098" y="769107"/>
            <a:ext cx="81022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225924"/>
            <a:ext cx="10205995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Die Parteien verhandeln vor dem erkennenden Gericht mündlich.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862213" y="864357"/>
            <a:ext cx="8476645" cy="1147853"/>
            <a:chOff x="0" y="0"/>
            <a:chExt cx="1313254" cy="1778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13254" cy="177833"/>
            </a:xfrm>
            <a:custGeom>
              <a:avLst/>
              <a:gdLst/>
              <a:ahLst/>
              <a:cxnLst/>
              <a:rect l="l" t="t" r="r" b="b"/>
              <a:pathLst>
                <a:path w="1313254" h="177833">
                  <a:moveTo>
                    <a:pt x="21006" y="0"/>
                  </a:moveTo>
                  <a:lnTo>
                    <a:pt x="1292248" y="0"/>
                  </a:lnTo>
                  <a:cubicBezTo>
                    <a:pt x="1303849" y="0"/>
                    <a:pt x="1313254" y="9405"/>
                    <a:pt x="1313254" y="21006"/>
                  </a:cubicBezTo>
                  <a:lnTo>
                    <a:pt x="1313254" y="156826"/>
                  </a:lnTo>
                  <a:cubicBezTo>
                    <a:pt x="1313254" y="162397"/>
                    <a:pt x="1311041" y="167740"/>
                    <a:pt x="1307101" y="171680"/>
                  </a:cubicBezTo>
                  <a:cubicBezTo>
                    <a:pt x="1303162" y="175619"/>
                    <a:pt x="1297819" y="177833"/>
                    <a:pt x="1292248" y="177833"/>
                  </a:cubicBezTo>
                  <a:lnTo>
                    <a:pt x="21006" y="177833"/>
                  </a:lnTo>
                  <a:cubicBezTo>
                    <a:pt x="15435" y="177833"/>
                    <a:pt x="10092" y="175619"/>
                    <a:pt x="6153" y="171680"/>
                  </a:cubicBezTo>
                  <a:cubicBezTo>
                    <a:pt x="2213" y="167740"/>
                    <a:pt x="0" y="162397"/>
                    <a:pt x="0" y="156826"/>
                  </a:cubicBezTo>
                  <a:lnTo>
                    <a:pt x="0" y="21006"/>
                  </a:lnTo>
                  <a:cubicBezTo>
                    <a:pt x="0" y="15435"/>
                    <a:pt x="2213" y="10092"/>
                    <a:pt x="6153" y="6153"/>
                  </a:cubicBezTo>
                  <a:cubicBezTo>
                    <a:pt x="10092" y="2213"/>
                    <a:pt x="15435" y="0"/>
                    <a:pt x="21006" y="0"/>
                  </a:cubicBezTo>
                  <a:close/>
                </a:path>
              </a:pathLst>
            </a:custGeom>
            <a:blipFill>
              <a:blip r:embed="rId5"/>
              <a:stretch>
                <a:fillRect t="-319239" b="-31923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172217" y="1114751"/>
            <a:ext cx="7856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Sind die Aussagen richtig oder falsch?</a:t>
            </a:r>
          </a:p>
        </p:txBody>
      </p:sp>
      <p:sp>
        <p:nvSpPr>
          <p:cNvPr id="9" name="Freeform 9"/>
          <p:cNvSpPr/>
          <p:nvPr/>
        </p:nvSpPr>
        <p:spPr>
          <a:xfrm>
            <a:off x="11755509" y="5143500"/>
            <a:ext cx="4342797" cy="4114800"/>
          </a:xfrm>
          <a:custGeom>
            <a:avLst/>
            <a:gdLst/>
            <a:ahLst/>
            <a:cxnLst/>
            <a:rect l="l" t="t" r="r" b="b"/>
            <a:pathLst>
              <a:path w="4342797" h="4114800">
                <a:moveTo>
                  <a:pt x="0" y="0"/>
                </a:moveTo>
                <a:lnTo>
                  <a:pt x="4342796" y="0"/>
                </a:lnTo>
                <a:lnTo>
                  <a:pt x="43427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65098" y="769107"/>
            <a:ext cx="81022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A4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862213" y="864357"/>
            <a:ext cx="8476645" cy="1147853"/>
            <a:chOff x="0" y="0"/>
            <a:chExt cx="1313254" cy="177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3254" cy="177833"/>
            </a:xfrm>
            <a:custGeom>
              <a:avLst/>
              <a:gdLst/>
              <a:ahLst/>
              <a:cxnLst/>
              <a:rect l="l" t="t" r="r" b="b"/>
              <a:pathLst>
                <a:path w="1313254" h="177833">
                  <a:moveTo>
                    <a:pt x="21006" y="0"/>
                  </a:moveTo>
                  <a:lnTo>
                    <a:pt x="1292248" y="0"/>
                  </a:lnTo>
                  <a:cubicBezTo>
                    <a:pt x="1303849" y="0"/>
                    <a:pt x="1313254" y="9405"/>
                    <a:pt x="1313254" y="21006"/>
                  </a:cubicBezTo>
                  <a:lnTo>
                    <a:pt x="1313254" y="156826"/>
                  </a:lnTo>
                  <a:cubicBezTo>
                    <a:pt x="1313254" y="162397"/>
                    <a:pt x="1311041" y="167740"/>
                    <a:pt x="1307101" y="171680"/>
                  </a:cubicBezTo>
                  <a:cubicBezTo>
                    <a:pt x="1303162" y="175619"/>
                    <a:pt x="1297819" y="177833"/>
                    <a:pt x="1292248" y="177833"/>
                  </a:cubicBezTo>
                  <a:lnTo>
                    <a:pt x="21006" y="177833"/>
                  </a:lnTo>
                  <a:cubicBezTo>
                    <a:pt x="15435" y="177833"/>
                    <a:pt x="10092" y="175619"/>
                    <a:pt x="6153" y="171680"/>
                  </a:cubicBezTo>
                  <a:cubicBezTo>
                    <a:pt x="2213" y="167740"/>
                    <a:pt x="0" y="162397"/>
                    <a:pt x="0" y="156826"/>
                  </a:cubicBezTo>
                  <a:lnTo>
                    <a:pt x="0" y="21006"/>
                  </a:lnTo>
                  <a:cubicBezTo>
                    <a:pt x="0" y="15435"/>
                    <a:pt x="2213" y="10092"/>
                    <a:pt x="6153" y="6153"/>
                  </a:cubicBezTo>
                  <a:cubicBezTo>
                    <a:pt x="10092" y="2213"/>
                    <a:pt x="15435" y="0"/>
                    <a:pt x="21006" y="0"/>
                  </a:cubicBezTo>
                  <a:close/>
                </a:path>
              </a:pathLst>
            </a:custGeom>
            <a:blipFill>
              <a:blip r:embed="rId5"/>
              <a:stretch>
                <a:fillRect t="-319239" b="-31923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172217" y="1114751"/>
            <a:ext cx="7856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Sind die Aussagen richtig oder falsch?</a:t>
            </a:r>
          </a:p>
        </p:txBody>
      </p:sp>
      <p:sp>
        <p:nvSpPr>
          <p:cNvPr id="8" name="Freeform 8"/>
          <p:cNvSpPr/>
          <p:nvPr/>
        </p:nvSpPr>
        <p:spPr>
          <a:xfrm>
            <a:off x="11755509" y="5143500"/>
            <a:ext cx="4342797" cy="4114800"/>
          </a:xfrm>
          <a:custGeom>
            <a:avLst/>
            <a:gdLst/>
            <a:ahLst/>
            <a:cxnLst/>
            <a:rect l="l" t="t" r="r" b="b"/>
            <a:pathLst>
              <a:path w="4342797" h="4114800">
                <a:moveTo>
                  <a:pt x="0" y="0"/>
                </a:moveTo>
                <a:lnTo>
                  <a:pt x="4342796" y="0"/>
                </a:lnTo>
                <a:lnTo>
                  <a:pt x="43427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028700" y="3783012"/>
            <a:ext cx="10000154" cy="351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Die mündliche Verhandlung und die Beweisaufnahme müssen vor dem Gericht stattfinden, das den Rechtsstreit entscheidet.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65098" y="769107"/>
            <a:ext cx="81022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A4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862213" y="864357"/>
            <a:ext cx="8476645" cy="1147853"/>
            <a:chOff x="0" y="0"/>
            <a:chExt cx="1313254" cy="177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3254" cy="177833"/>
            </a:xfrm>
            <a:custGeom>
              <a:avLst/>
              <a:gdLst/>
              <a:ahLst/>
              <a:cxnLst/>
              <a:rect l="l" t="t" r="r" b="b"/>
              <a:pathLst>
                <a:path w="1313254" h="177833">
                  <a:moveTo>
                    <a:pt x="21006" y="0"/>
                  </a:moveTo>
                  <a:lnTo>
                    <a:pt x="1292248" y="0"/>
                  </a:lnTo>
                  <a:cubicBezTo>
                    <a:pt x="1303849" y="0"/>
                    <a:pt x="1313254" y="9405"/>
                    <a:pt x="1313254" y="21006"/>
                  </a:cubicBezTo>
                  <a:lnTo>
                    <a:pt x="1313254" y="156826"/>
                  </a:lnTo>
                  <a:cubicBezTo>
                    <a:pt x="1313254" y="162397"/>
                    <a:pt x="1311041" y="167740"/>
                    <a:pt x="1307101" y="171680"/>
                  </a:cubicBezTo>
                  <a:cubicBezTo>
                    <a:pt x="1303162" y="175619"/>
                    <a:pt x="1297819" y="177833"/>
                    <a:pt x="1292248" y="177833"/>
                  </a:cubicBezTo>
                  <a:lnTo>
                    <a:pt x="21006" y="177833"/>
                  </a:lnTo>
                  <a:cubicBezTo>
                    <a:pt x="15435" y="177833"/>
                    <a:pt x="10092" y="175619"/>
                    <a:pt x="6153" y="171680"/>
                  </a:cubicBezTo>
                  <a:cubicBezTo>
                    <a:pt x="2213" y="167740"/>
                    <a:pt x="0" y="162397"/>
                    <a:pt x="0" y="156826"/>
                  </a:cubicBezTo>
                  <a:lnTo>
                    <a:pt x="0" y="21006"/>
                  </a:lnTo>
                  <a:cubicBezTo>
                    <a:pt x="0" y="15435"/>
                    <a:pt x="2213" y="10092"/>
                    <a:pt x="6153" y="6153"/>
                  </a:cubicBezTo>
                  <a:cubicBezTo>
                    <a:pt x="10092" y="2213"/>
                    <a:pt x="15435" y="0"/>
                    <a:pt x="21006" y="0"/>
                  </a:cubicBezTo>
                  <a:close/>
                </a:path>
              </a:pathLst>
            </a:custGeom>
            <a:blipFill>
              <a:blip r:embed="rId5"/>
              <a:stretch>
                <a:fillRect t="-319239" b="-31923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172217" y="1114751"/>
            <a:ext cx="7856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Sind die Aussagen richtig oder falsch?</a:t>
            </a:r>
          </a:p>
        </p:txBody>
      </p:sp>
      <p:sp>
        <p:nvSpPr>
          <p:cNvPr id="8" name="Freeform 8"/>
          <p:cNvSpPr/>
          <p:nvPr/>
        </p:nvSpPr>
        <p:spPr>
          <a:xfrm>
            <a:off x="11755509" y="5143500"/>
            <a:ext cx="4342797" cy="4114800"/>
          </a:xfrm>
          <a:custGeom>
            <a:avLst/>
            <a:gdLst/>
            <a:ahLst/>
            <a:cxnLst/>
            <a:rect l="l" t="t" r="r" b="b"/>
            <a:pathLst>
              <a:path w="4342797" h="4114800">
                <a:moveTo>
                  <a:pt x="0" y="0"/>
                </a:moveTo>
                <a:lnTo>
                  <a:pt x="4342796" y="0"/>
                </a:lnTo>
                <a:lnTo>
                  <a:pt x="43427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865098" y="2960210"/>
            <a:ext cx="11545148" cy="5283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Der Richter trifft seine Entscheidung nach freier Überzeugung unter Berücksichtigung des gesamten Inhalts der Verhandlungen und des Ergebnisses einer etwaigen Beweisaufnahme.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65098" y="769107"/>
            <a:ext cx="81022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A4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862213" y="864357"/>
            <a:ext cx="8476645" cy="1147853"/>
            <a:chOff x="0" y="0"/>
            <a:chExt cx="1313254" cy="177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3254" cy="177833"/>
            </a:xfrm>
            <a:custGeom>
              <a:avLst/>
              <a:gdLst/>
              <a:ahLst/>
              <a:cxnLst/>
              <a:rect l="l" t="t" r="r" b="b"/>
              <a:pathLst>
                <a:path w="1313254" h="177833">
                  <a:moveTo>
                    <a:pt x="21006" y="0"/>
                  </a:moveTo>
                  <a:lnTo>
                    <a:pt x="1292248" y="0"/>
                  </a:lnTo>
                  <a:cubicBezTo>
                    <a:pt x="1303849" y="0"/>
                    <a:pt x="1313254" y="9405"/>
                    <a:pt x="1313254" y="21006"/>
                  </a:cubicBezTo>
                  <a:lnTo>
                    <a:pt x="1313254" y="156826"/>
                  </a:lnTo>
                  <a:cubicBezTo>
                    <a:pt x="1313254" y="162397"/>
                    <a:pt x="1311041" y="167740"/>
                    <a:pt x="1307101" y="171680"/>
                  </a:cubicBezTo>
                  <a:cubicBezTo>
                    <a:pt x="1303162" y="175619"/>
                    <a:pt x="1297819" y="177833"/>
                    <a:pt x="1292248" y="177833"/>
                  </a:cubicBezTo>
                  <a:lnTo>
                    <a:pt x="21006" y="177833"/>
                  </a:lnTo>
                  <a:cubicBezTo>
                    <a:pt x="15435" y="177833"/>
                    <a:pt x="10092" y="175619"/>
                    <a:pt x="6153" y="171680"/>
                  </a:cubicBezTo>
                  <a:cubicBezTo>
                    <a:pt x="2213" y="167740"/>
                    <a:pt x="0" y="162397"/>
                    <a:pt x="0" y="156826"/>
                  </a:cubicBezTo>
                  <a:lnTo>
                    <a:pt x="0" y="21006"/>
                  </a:lnTo>
                  <a:cubicBezTo>
                    <a:pt x="0" y="15435"/>
                    <a:pt x="2213" y="10092"/>
                    <a:pt x="6153" y="6153"/>
                  </a:cubicBezTo>
                  <a:cubicBezTo>
                    <a:pt x="10092" y="2213"/>
                    <a:pt x="15435" y="0"/>
                    <a:pt x="21006" y="0"/>
                  </a:cubicBezTo>
                  <a:close/>
                </a:path>
              </a:pathLst>
            </a:custGeom>
            <a:blipFill>
              <a:blip r:embed="rId5"/>
              <a:stretch>
                <a:fillRect t="-319239" b="-31923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172217" y="1114751"/>
            <a:ext cx="7856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Sind die Aussagen richtig oder falsch?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403599"/>
            <a:ext cx="10592803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Jeder hat das Recht, sich über den Verfahrensstoff zu informieren!</a:t>
            </a:r>
          </a:p>
        </p:txBody>
      </p:sp>
      <p:sp>
        <p:nvSpPr>
          <p:cNvPr id="9" name="Freeform 9"/>
          <p:cNvSpPr/>
          <p:nvPr/>
        </p:nvSpPr>
        <p:spPr>
          <a:xfrm>
            <a:off x="12157279" y="5143500"/>
            <a:ext cx="4172167" cy="4114800"/>
          </a:xfrm>
          <a:custGeom>
            <a:avLst/>
            <a:gdLst/>
            <a:ahLst/>
            <a:cxnLst/>
            <a:rect l="l" t="t" r="r" b="b"/>
            <a:pathLst>
              <a:path w="4172167" h="4114800">
                <a:moveTo>
                  <a:pt x="0" y="0"/>
                </a:moveTo>
                <a:lnTo>
                  <a:pt x="4172167" y="0"/>
                </a:lnTo>
                <a:lnTo>
                  <a:pt x="41721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65098" y="769107"/>
            <a:ext cx="81022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A4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862213" y="864357"/>
            <a:ext cx="8476645" cy="1147853"/>
            <a:chOff x="0" y="0"/>
            <a:chExt cx="1313254" cy="177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3254" cy="177833"/>
            </a:xfrm>
            <a:custGeom>
              <a:avLst/>
              <a:gdLst/>
              <a:ahLst/>
              <a:cxnLst/>
              <a:rect l="l" t="t" r="r" b="b"/>
              <a:pathLst>
                <a:path w="1313254" h="177833">
                  <a:moveTo>
                    <a:pt x="21006" y="0"/>
                  </a:moveTo>
                  <a:lnTo>
                    <a:pt x="1292248" y="0"/>
                  </a:lnTo>
                  <a:cubicBezTo>
                    <a:pt x="1303849" y="0"/>
                    <a:pt x="1313254" y="9405"/>
                    <a:pt x="1313254" y="21006"/>
                  </a:cubicBezTo>
                  <a:lnTo>
                    <a:pt x="1313254" y="156826"/>
                  </a:lnTo>
                  <a:cubicBezTo>
                    <a:pt x="1313254" y="162397"/>
                    <a:pt x="1311041" y="167740"/>
                    <a:pt x="1307101" y="171680"/>
                  </a:cubicBezTo>
                  <a:cubicBezTo>
                    <a:pt x="1303162" y="175619"/>
                    <a:pt x="1297819" y="177833"/>
                    <a:pt x="1292248" y="177833"/>
                  </a:cubicBezTo>
                  <a:lnTo>
                    <a:pt x="21006" y="177833"/>
                  </a:lnTo>
                  <a:cubicBezTo>
                    <a:pt x="15435" y="177833"/>
                    <a:pt x="10092" y="175619"/>
                    <a:pt x="6153" y="171680"/>
                  </a:cubicBezTo>
                  <a:cubicBezTo>
                    <a:pt x="2213" y="167740"/>
                    <a:pt x="0" y="162397"/>
                    <a:pt x="0" y="156826"/>
                  </a:cubicBezTo>
                  <a:lnTo>
                    <a:pt x="0" y="21006"/>
                  </a:lnTo>
                  <a:cubicBezTo>
                    <a:pt x="0" y="15435"/>
                    <a:pt x="2213" y="10092"/>
                    <a:pt x="6153" y="6153"/>
                  </a:cubicBezTo>
                  <a:cubicBezTo>
                    <a:pt x="10092" y="2213"/>
                    <a:pt x="15435" y="0"/>
                    <a:pt x="21006" y="0"/>
                  </a:cubicBezTo>
                  <a:close/>
                </a:path>
              </a:pathLst>
            </a:custGeom>
            <a:blipFill>
              <a:blip r:embed="rId5"/>
              <a:stretch>
                <a:fillRect t="-319239" b="-31923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172217" y="1114751"/>
            <a:ext cx="7856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Sind die Aussagen richtig oder falsch?</a:t>
            </a:r>
          </a:p>
        </p:txBody>
      </p:sp>
      <p:sp>
        <p:nvSpPr>
          <p:cNvPr id="8" name="Freeform 8"/>
          <p:cNvSpPr/>
          <p:nvPr/>
        </p:nvSpPr>
        <p:spPr>
          <a:xfrm>
            <a:off x="12335844" y="5143500"/>
            <a:ext cx="4172167" cy="4114800"/>
          </a:xfrm>
          <a:custGeom>
            <a:avLst/>
            <a:gdLst/>
            <a:ahLst/>
            <a:cxnLst/>
            <a:rect l="l" t="t" r="r" b="b"/>
            <a:pathLst>
              <a:path w="4172167" h="4114800">
                <a:moveTo>
                  <a:pt x="0" y="0"/>
                </a:moveTo>
                <a:lnTo>
                  <a:pt x="4172167" y="0"/>
                </a:lnTo>
                <a:lnTo>
                  <a:pt x="41721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270208" y="3403599"/>
            <a:ext cx="11515469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 einem Rechtsstreit sollen mindestens drei Termine stattfinden.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Macintosh PowerPoint</Application>
  <PresentationFormat>Benutzerdefiniert</PresentationFormat>
  <Paragraphs>69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Calibri</vt:lpstr>
      <vt:lpstr>Canva Sans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Übungsheft_ZP_A4</dc:title>
  <cp:lastModifiedBy>Katja Dittrich</cp:lastModifiedBy>
  <cp:revision>1</cp:revision>
  <dcterms:created xsi:type="dcterms:W3CDTF">2006-08-16T00:00:00Z</dcterms:created>
  <dcterms:modified xsi:type="dcterms:W3CDTF">2025-02-12T12:52:16Z</dcterms:modified>
  <dc:identifier>DAGe4d0vL8w</dc:identifier>
</cp:coreProperties>
</file>