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6" r:id="rId1"/>
  </p:sldMasterIdLst>
  <p:notesMasterIdLst>
    <p:notesMasterId r:id="rId99"/>
  </p:notesMasterIdLst>
  <p:sldIdLst>
    <p:sldId id="256" r:id="rId2"/>
    <p:sldId id="338" r:id="rId3"/>
    <p:sldId id="257" r:id="rId4"/>
    <p:sldId id="258" r:id="rId5"/>
    <p:sldId id="259" r:id="rId6"/>
    <p:sldId id="260" r:id="rId7"/>
    <p:sldId id="261" r:id="rId8"/>
    <p:sldId id="262" r:id="rId9"/>
    <p:sldId id="263" r:id="rId10"/>
    <p:sldId id="264" r:id="rId11"/>
    <p:sldId id="266" r:id="rId12"/>
    <p:sldId id="265"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9" r:id="rId28"/>
    <p:sldId id="281" r:id="rId29"/>
    <p:sldId id="283" r:id="rId30"/>
    <p:sldId id="286" r:id="rId31"/>
    <p:sldId id="284" r:id="rId32"/>
    <p:sldId id="285" r:id="rId33"/>
    <p:sldId id="287" r:id="rId34"/>
    <p:sldId id="28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3" r:id="rId48"/>
    <p:sldId id="302" r:id="rId49"/>
    <p:sldId id="304" r:id="rId50"/>
    <p:sldId id="305" r:id="rId51"/>
    <p:sldId id="306" r:id="rId52"/>
    <p:sldId id="307" r:id="rId53"/>
    <p:sldId id="308" r:id="rId54"/>
    <p:sldId id="309"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6" r:id="rId80"/>
    <p:sldId id="335" r:id="rId81"/>
    <p:sldId id="337"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1" r:id="rId95"/>
    <p:sldId id="352" r:id="rId96"/>
    <p:sldId id="353" r:id="rId97"/>
    <p:sldId id="354" r:id="rId98"/>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4651" autoAdjust="0"/>
  </p:normalViewPr>
  <p:slideViewPr>
    <p:cSldViewPr snapToGrid="0">
      <p:cViewPr varScale="1">
        <p:scale>
          <a:sx n="115" d="100"/>
          <a:sy n="115"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107254E-D2D5-47D7-8451-3CF97F2B95E4}" type="datetimeFigureOut">
              <a:rPr lang="de-DE" smtClean="0"/>
              <a:t>08.07.2024</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7A2D055-B51D-40AC-BB7D-BE29EDC9AE37}" type="slidenum">
              <a:rPr lang="de-DE" smtClean="0"/>
              <a:t>‹Nr.›</a:t>
            </a:fld>
            <a:endParaRPr lang="de-DE"/>
          </a:p>
        </p:txBody>
      </p:sp>
    </p:spTree>
    <p:extLst>
      <p:ext uri="{BB962C8B-B14F-4D97-AF65-F5344CB8AC3E}">
        <p14:creationId xmlns:p14="http://schemas.microsoft.com/office/powerpoint/2010/main" val="788295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Hier Folie 21 weiter animieren und formatieren</a:t>
            </a:r>
            <a:r>
              <a:rPr lang="de-DE" baseline="0" dirty="0" smtClean="0"/>
              <a:t> !!</a:t>
            </a:r>
            <a:endParaRPr lang="de-DE" dirty="0"/>
          </a:p>
        </p:txBody>
      </p:sp>
      <p:sp>
        <p:nvSpPr>
          <p:cNvPr id="4" name="Foliennummernplatzhalter 3"/>
          <p:cNvSpPr>
            <a:spLocks noGrp="1"/>
          </p:cNvSpPr>
          <p:nvPr>
            <p:ph type="sldNum" sz="quarter" idx="10"/>
          </p:nvPr>
        </p:nvSpPr>
        <p:spPr/>
        <p:txBody>
          <a:bodyPr/>
          <a:lstStyle/>
          <a:p>
            <a:fld id="{A7A2D055-B51D-40AC-BB7D-BE29EDC9AE37}" type="slidenum">
              <a:rPr lang="de-DE" smtClean="0"/>
              <a:t>22</a:t>
            </a:fld>
            <a:endParaRPr lang="de-DE"/>
          </a:p>
        </p:txBody>
      </p:sp>
    </p:spTree>
    <p:extLst>
      <p:ext uri="{BB962C8B-B14F-4D97-AF65-F5344CB8AC3E}">
        <p14:creationId xmlns:p14="http://schemas.microsoft.com/office/powerpoint/2010/main" val="382041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47293F8-8DBD-4941-8300-2180727B7145}" type="datetimeFigureOut">
              <a:rPr lang="de-DE" smtClean="0"/>
              <a:t>08.07.2024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98472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7293F8-8DBD-4941-8300-2180727B7145}" type="datetimeFigureOut">
              <a:rPr lang="de-DE" smtClean="0"/>
              <a:t>08.07.2024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152976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7293F8-8DBD-4941-8300-2180727B7145}" type="datetimeFigureOut">
              <a:rPr lang="de-DE" smtClean="0"/>
              <a:t>08.07.2024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85013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47293F8-8DBD-4941-8300-2180727B7145}" type="datetimeFigureOut">
              <a:rPr lang="de-DE" smtClean="0"/>
              <a:t>08.07.2024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241834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C47293F8-8DBD-4941-8300-2180727B7145}" type="datetimeFigureOut">
              <a:rPr lang="de-DE" smtClean="0"/>
              <a:t>08.07.2024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154874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47293F8-8DBD-4941-8300-2180727B7145}" type="datetimeFigureOut">
              <a:rPr lang="de-DE" smtClean="0"/>
              <a:t>08.07.2024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25115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47293F8-8DBD-4941-8300-2180727B7145}" type="datetimeFigureOut">
              <a:rPr lang="de-DE" smtClean="0"/>
              <a:t>08.07.2024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013760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47293F8-8DBD-4941-8300-2180727B7145}" type="datetimeFigureOut">
              <a:rPr lang="de-DE" smtClean="0"/>
              <a:t>08.07.2024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3523529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47293F8-8DBD-4941-8300-2180727B7145}" type="datetimeFigureOut">
              <a:rPr lang="de-DE" smtClean="0"/>
              <a:t>08.07.2024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2548107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C47293F8-8DBD-4941-8300-2180727B7145}" type="datetimeFigureOut">
              <a:rPr lang="de-DE" smtClean="0"/>
              <a:t>08.07.2024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1898721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C47293F8-8DBD-4941-8300-2180727B7145}" type="datetimeFigureOut">
              <a:rPr lang="de-DE" smtClean="0"/>
              <a:t>08.07.2024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78297614-98BE-433B-849A-5459326C9128}" type="slidenum">
              <a:rPr lang="de-DE" smtClean="0"/>
              <a:t>‹Nr.›</a:t>
            </a:fld>
            <a:endParaRPr lang="de-DE"/>
          </a:p>
        </p:txBody>
      </p:sp>
    </p:spTree>
    <p:extLst>
      <p:ext uri="{BB962C8B-B14F-4D97-AF65-F5344CB8AC3E}">
        <p14:creationId xmlns:p14="http://schemas.microsoft.com/office/powerpoint/2010/main" val="63633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293F8-8DBD-4941-8300-2180727B7145}" type="datetimeFigureOut">
              <a:rPr lang="de-DE" smtClean="0"/>
              <a:t>08.07.2024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97614-98BE-433B-849A-5459326C9128}" type="slidenum">
              <a:rPr lang="de-DE" smtClean="0"/>
              <a:t>‹Nr.›</a:t>
            </a:fld>
            <a:endParaRPr lang="de-DE"/>
          </a:p>
        </p:txBody>
      </p:sp>
    </p:spTree>
    <p:extLst>
      <p:ext uri="{BB962C8B-B14F-4D97-AF65-F5344CB8AC3E}">
        <p14:creationId xmlns:p14="http://schemas.microsoft.com/office/powerpoint/2010/main" val="1640778003"/>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gesetze-im-internet.de/jveg/index.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esetze-im-internet.de/jveg/index.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b="1" dirty="0" smtClean="0">
                <a:solidFill>
                  <a:schemeClr val="accent6">
                    <a:lumMod val="75000"/>
                  </a:schemeClr>
                </a:solidFill>
              </a:rPr>
              <a:t>JVEG</a:t>
            </a:r>
            <a:endParaRPr lang="de-DE" b="1" dirty="0">
              <a:solidFill>
                <a:schemeClr val="accent6">
                  <a:lumMod val="75000"/>
                </a:schemeClr>
              </a:solidFill>
            </a:endParaRPr>
          </a:p>
        </p:txBody>
      </p:sp>
      <p:sp>
        <p:nvSpPr>
          <p:cNvPr id="3" name="Untertitel 2"/>
          <p:cNvSpPr>
            <a:spLocks noGrp="1"/>
          </p:cNvSpPr>
          <p:nvPr>
            <p:ph type="subTitle" idx="1"/>
          </p:nvPr>
        </p:nvSpPr>
        <p:spPr/>
        <p:txBody>
          <a:bodyPr>
            <a:normAutofit/>
          </a:bodyPr>
          <a:lstStyle/>
          <a:p>
            <a:r>
              <a:rPr lang="de-DE" sz="2800" dirty="0" smtClean="0">
                <a:solidFill>
                  <a:schemeClr val="accent6">
                    <a:lumMod val="75000"/>
                  </a:schemeClr>
                </a:solidFill>
              </a:rPr>
              <a:t>Justizvergütungs- und Entschädigungsgesetz</a:t>
            </a:r>
            <a:endParaRPr lang="de-DE" sz="2800" dirty="0">
              <a:solidFill>
                <a:schemeClr val="accent6">
                  <a:lumMod val="75000"/>
                </a:schemeClr>
              </a:solidFill>
            </a:endParaRPr>
          </a:p>
        </p:txBody>
      </p:sp>
      <p:sp>
        <p:nvSpPr>
          <p:cNvPr id="4" name="Rechteck 3"/>
          <p:cNvSpPr/>
          <p:nvPr/>
        </p:nvSpPr>
        <p:spPr>
          <a:xfrm>
            <a:off x="3616690" y="4429919"/>
            <a:ext cx="5152051" cy="369332"/>
          </a:xfrm>
          <a:prstGeom prst="rect">
            <a:avLst/>
          </a:prstGeom>
        </p:spPr>
        <p:txBody>
          <a:bodyPr wrap="none">
            <a:spAutoFit/>
          </a:bodyPr>
          <a:lstStyle/>
          <a:p>
            <a:r>
              <a:rPr lang="de-DE" dirty="0">
                <a:hlinkClick r:id="rId2"/>
              </a:rPr>
              <a:t>https://www.gesetze-im-internet.de/jveg/index.html</a:t>
            </a:r>
            <a:endParaRPr lang="de-DE" dirty="0"/>
          </a:p>
        </p:txBody>
      </p:sp>
    </p:spTree>
    <p:extLst>
      <p:ext uri="{BB962C8B-B14F-4D97-AF65-F5344CB8AC3E}">
        <p14:creationId xmlns:p14="http://schemas.microsoft.com/office/powerpoint/2010/main" val="29270659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16523"/>
            <a:ext cx="10978662" cy="5860440"/>
          </a:xfrm>
        </p:spPr>
        <p:txBody>
          <a:bodyPr>
            <a:normAutofit fontScale="25000" lnSpcReduction="20000"/>
          </a:bodyPr>
          <a:lstStyle/>
          <a:p>
            <a:pPr marL="0" indent="0">
              <a:buNone/>
            </a:pPr>
            <a:r>
              <a:rPr lang="de-DE" dirty="0" smtClean="0"/>
              <a:t/>
            </a:r>
            <a:br>
              <a:rPr lang="de-DE" dirty="0" smtClean="0"/>
            </a:br>
            <a:r>
              <a:rPr lang="de-DE" sz="9800" dirty="0" smtClean="0"/>
              <a:t/>
            </a:r>
            <a:br>
              <a:rPr lang="de-DE" sz="9800" dirty="0" smtClean="0"/>
            </a:br>
            <a:r>
              <a:rPr lang="de-DE" sz="9800" dirty="0" smtClean="0"/>
              <a:t/>
            </a:r>
            <a:br>
              <a:rPr lang="de-DE" sz="9800" dirty="0" smtClean="0"/>
            </a:br>
            <a:r>
              <a:rPr lang="de-DE" sz="9800" u="sng" dirty="0" smtClean="0">
                <a:solidFill>
                  <a:srgbClr val="FF0000"/>
                </a:solidFill>
              </a:rPr>
              <a:t>Eine Vergütung oder Entschädigung findet in </a:t>
            </a:r>
            <a:r>
              <a:rPr lang="de-DE" sz="9800" b="1" u="sng" dirty="0" smtClean="0">
                <a:solidFill>
                  <a:srgbClr val="FF0000"/>
                </a:solidFill>
              </a:rPr>
              <a:t>der Justiz nur nach dem JVEG </a:t>
            </a:r>
            <a:r>
              <a:rPr lang="de-DE" sz="9800" u="sng" dirty="0" smtClean="0">
                <a:solidFill>
                  <a:srgbClr val="FF0000"/>
                </a:solidFill>
              </a:rPr>
              <a:t>statt.</a:t>
            </a:r>
            <a:r>
              <a:rPr lang="de-DE" sz="9800" b="1" u="sng" dirty="0" smtClean="0">
                <a:solidFill>
                  <a:srgbClr val="FF0000"/>
                </a:solidFill>
              </a:rPr>
              <a:t/>
            </a:r>
            <a:br>
              <a:rPr lang="de-DE" sz="9800" b="1" u="sng" dirty="0" smtClean="0">
                <a:solidFill>
                  <a:srgbClr val="FF0000"/>
                </a:solidFill>
              </a:rPr>
            </a:br>
            <a:r>
              <a:rPr lang="de-DE" sz="12800" b="1" u="sng" dirty="0" smtClean="0">
                <a:solidFill>
                  <a:srgbClr val="FF0000"/>
                </a:solidFill>
              </a:rPr>
              <a:t/>
            </a:r>
            <a:br>
              <a:rPr lang="de-DE" sz="12800" b="1" u="sng" dirty="0" smtClean="0">
                <a:solidFill>
                  <a:srgbClr val="FF0000"/>
                </a:solidFill>
              </a:rPr>
            </a:br>
            <a:r>
              <a:rPr lang="de-DE" sz="12800" b="1" u="sng" dirty="0" smtClean="0">
                <a:solidFill>
                  <a:srgbClr val="FF0000"/>
                </a:solidFill>
              </a:rPr>
              <a:t>Andere Gebührenordnungen können nicht angewendet werden!</a:t>
            </a:r>
            <a:r>
              <a:rPr lang="de-DE" sz="12800" dirty="0" smtClean="0"/>
              <a:t/>
            </a:r>
            <a:br>
              <a:rPr lang="de-DE" sz="12800" dirty="0" smtClean="0"/>
            </a:br>
            <a:r>
              <a:rPr lang="de-DE" sz="3000" dirty="0" smtClean="0"/>
              <a:t/>
            </a:r>
            <a:br>
              <a:rPr lang="de-DE" sz="3000" dirty="0" smtClean="0"/>
            </a:br>
            <a:r>
              <a:rPr lang="de-DE" sz="3000" dirty="0" smtClean="0"/>
              <a:t/>
            </a:r>
            <a:br>
              <a:rPr lang="de-DE" sz="3000" dirty="0" smtClean="0"/>
            </a:br>
            <a:r>
              <a:rPr lang="de-DE" sz="3000" dirty="0" smtClean="0"/>
              <a:t/>
            </a:r>
            <a:br>
              <a:rPr lang="de-DE" sz="3000" dirty="0" smtClean="0"/>
            </a:br>
            <a:r>
              <a:rPr lang="de-DE" sz="9600" dirty="0" smtClean="0"/>
              <a:t/>
            </a:r>
            <a:br>
              <a:rPr lang="de-DE" sz="9600" dirty="0" smtClean="0"/>
            </a:br>
            <a:r>
              <a:rPr lang="de-DE" sz="9600" b="1" dirty="0" smtClean="0">
                <a:solidFill>
                  <a:srgbClr val="00B050"/>
                </a:solidFill>
              </a:rPr>
              <a:t>Was ist eine Gebührenordnung?</a:t>
            </a:r>
            <a:br>
              <a:rPr lang="de-DE" sz="9600" b="1" dirty="0" smtClean="0">
                <a:solidFill>
                  <a:srgbClr val="00B050"/>
                </a:solidFill>
              </a:rPr>
            </a:br>
            <a:r>
              <a:rPr lang="de-DE" sz="9600" dirty="0" smtClean="0"/>
              <a:t/>
            </a:r>
            <a:br>
              <a:rPr lang="de-DE" sz="9600" dirty="0" smtClean="0"/>
            </a:br>
            <a:r>
              <a:rPr lang="de-DE" sz="9600" dirty="0" smtClean="0"/>
              <a:t>Eine </a:t>
            </a:r>
            <a:r>
              <a:rPr lang="de-DE" sz="9600" dirty="0"/>
              <a:t>Gebührenordnung ist eine Rechtsnorm zur Abrechnung von Gebühren als Gegenleistung für erbrachte Dienstleistung</a:t>
            </a:r>
            <a:r>
              <a:rPr lang="de-DE" sz="9600" dirty="0" smtClean="0"/>
              <a:t>.</a:t>
            </a:r>
          </a:p>
          <a:p>
            <a:pPr marL="0" indent="0">
              <a:buNone/>
            </a:pPr>
            <a:endParaRPr lang="de-DE" sz="3000" dirty="0" smtClean="0"/>
          </a:p>
          <a:p>
            <a:pPr marL="0" indent="0">
              <a:buNone/>
            </a:pPr>
            <a:r>
              <a:rPr lang="de-DE" sz="4500" dirty="0" smtClean="0"/>
              <a:t/>
            </a:r>
            <a:br>
              <a:rPr lang="de-DE" sz="4500" dirty="0" smtClean="0"/>
            </a:br>
            <a:r>
              <a:rPr lang="de-DE" sz="4500" dirty="0" smtClean="0"/>
              <a:t/>
            </a:r>
            <a:br>
              <a:rPr lang="de-DE" sz="4500" dirty="0" smtClean="0"/>
            </a:br>
            <a:r>
              <a:rPr lang="de-DE" sz="8000" b="1" u="sng" dirty="0" smtClean="0"/>
              <a:t>Andere Gebührenordnungen können sein:</a:t>
            </a:r>
          </a:p>
          <a:p>
            <a:pPr marL="0" indent="0">
              <a:buNone/>
            </a:pPr>
            <a:r>
              <a:rPr lang="de-DE" sz="8000" dirty="0" smtClean="0"/>
              <a:t/>
            </a:r>
            <a:br>
              <a:rPr lang="de-DE" sz="8000" dirty="0" smtClean="0"/>
            </a:br>
            <a:r>
              <a:rPr lang="de-DE" sz="8000" b="1" u="sng" dirty="0" smtClean="0"/>
              <a:t>GOÄ</a:t>
            </a:r>
            <a:r>
              <a:rPr lang="de-DE" sz="8000" dirty="0" smtClean="0"/>
              <a:t> = </a:t>
            </a:r>
            <a:r>
              <a:rPr lang="de-DE" sz="8000" dirty="0"/>
              <a:t>G</a:t>
            </a:r>
            <a:r>
              <a:rPr lang="de-DE" sz="8000" dirty="0" smtClean="0"/>
              <a:t>ebührenordnung für Ärzte</a:t>
            </a:r>
          </a:p>
          <a:p>
            <a:pPr marL="0" indent="0">
              <a:buNone/>
            </a:pPr>
            <a:r>
              <a:rPr lang="de-DE" sz="8000" dirty="0" smtClean="0"/>
              <a:t/>
            </a:r>
            <a:br>
              <a:rPr lang="de-DE" sz="8000" dirty="0" smtClean="0"/>
            </a:br>
            <a:r>
              <a:rPr lang="de-DE" sz="8000" b="1" u="sng" dirty="0" smtClean="0"/>
              <a:t>GOZ</a:t>
            </a:r>
            <a:r>
              <a:rPr lang="de-DE" sz="8000" b="1" dirty="0" smtClean="0"/>
              <a:t> </a:t>
            </a:r>
            <a:r>
              <a:rPr lang="de-DE" sz="8000" dirty="0" smtClean="0"/>
              <a:t> = Gebührenordnung für Zahnärzte</a:t>
            </a:r>
          </a:p>
          <a:p>
            <a:pPr marL="0" indent="0">
              <a:buNone/>
            </a:pPr>
            <a:r>
              <a:rPr lang="de-DE" sz="8000" dirty="0" smtClean="0"/>
              <a:t/>
            </a:r>
            <a:br>
              <a:rPr lang="de-DE" sz="8000" dirty="0" smtClean="0"/>
            </a:br>
            <a:r>
              <a:rPr lang="de-DE" sz="8000" b="1" u="sng" dirty="0" err="1" smtClean="0"/>
              <a:t>GebüH</a:t>
            </a:r>
            <a:r>
              <a:rPr lang="de-DE" sz="8000" dirty="0" smtClean="0"/>
              <a:t> = Gebührenordnung für Heilpraktiker / Honorarordnung für Ingenieure</a:t>
            </a:r>
            <a:br>
              <a:rPr lang="de-DE" sz="8000" dirty="0" smtClean="0"/>
            </a:br>
            <a:r>
              <a:rPr lang="de-DE" sz="4500" dirty="0" smtClean="0"/>
              <a:t/>
            </a:r>
            <a:br>
              <a:rPr lang="de-DE" sz="4500" dirty="0" smtClean="0"/>
            </a:br>
            <a:r>
              <a:rPr lang="de-DE" sz="3000" dirty="0" smtClean="0"/>
              <a:t/>
            </a:r>
            <a:br>
              <a:rPr lang="de-DE" sz="3000" dirty="0" smtClean="0"/>
            </a:br>
            <a:r>
              <a:rPr lang="de-DE" sz="3000" dirty="0" smtClean="0"/>
              <a:t/>
            </a:r>
            <a:br>
              <a:rPr lang="de-DE" sz="3000" dirty="0" smtClean="0"/>
            </a:br>
            <a:r>
              <a:rPr lang="de-DE" dirty="0" smtClean="0"/>
              <a:t/>
            </a:r>
            <a:br>
              <a:rPr lang="de-DE" dirty="0" smtClean="0"/>
            </a:br>
            <a:endParaRPr lang="de-DE" dirty="0"/>
          </a:p>
          <a:p>
            <a:pPr marL="0" indent="0">
              <a:buNone/>
            </a:pPr>
            <a:endParaRPr lang="de-DE" dirty="0"/>
          </a:p>
        </p:txBody>
      </p:sp>
    </p:spTree>
    <p:extLst>
      <p:ext uri="{BB962C8B-B14F-4D97-AF65-F5344CB8AC3E}">
        <p14:creationId xmlns:p14="http://schemas.microsoft.com/office/powerpoint/2010/main" val="403201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73825"/>
            <a:ext cx="10515600" cy="5703138"/>
          </a:xfrm>
        </p:spPr>
        <p:txBody>
          <a:bodyPr/>
          <a:lstStyle/>
          <a:p>
            <a:pPr marL="0" indent="0">
              <a:buNone/>
            </a:pPr>
            <a:r>
              <a:rPr lang="de-DE" dirty="0" smtClean="0"/>
              <a:t/>
            </a:r>
            <a:br>
              <a:rPr lang="de-DE" dirty="0" smtClean="0"/>
            </a:br>
            <a:r>
              <a:rPr lang="de-DE" dirty="0" smtClean="0"/>
              <a:t/>
            </a:r>
            <a:br>
              <a:rPr lang="de-DE" dirty="0" smtClean="0"/>
            </a:br>
            <a:endParaRPr lang="de-DE" dirty="0" smtClean="0"/>
          </a:p>
          <a:p>
            <a:pPr marL="0" indent="0">
              <a:buNone/>
            </a:pPr>
            <a:r>
              <a:rPr lang="de-DE" dirty="0" smtClean="0"/>
              <a:t>Das JVEG findet unmittelbar nur Anwendung, wenn </a:t>
            </a:r>
            <a:r>
              <a:rPr lang="de-DE" b="1" dirty="0" smtClean="0"/>
              <a:t>die </a:t>
            </a:r>
            <a:r>
              <a:rPr lang="de-DE" b="1" dirty="0" smtClean="0">
                <a:solidFill>
                  <a:srgbClr val="C00000"/>
                </a:solidFill>
              </a:rPr>
              <a:t>Heranziehung</a:t>
            </a:r>
            <a:r>
              <a:rPr lang="de-DE" b="1" dirty="0" smtClean="0"/>
              <a:t> </a:t>
            </a:r>
            <a:r>
              <a:rPr lang="de-DE" dirty="0" smtClean="0"/>
              <a:t>durch die </a:t>
            </a:r>
            <a:r>
              <a:rPr lang="de-DE" b="1" dirty="0" smtClean="0"/>
              <a:t>in </a:t>
            </a:r>
            <a:r>
              <a:rPr lang="de-DE" b="1" dirty="0" smtClean="0">
                <a:solidFill>
                  <a:srgbClr val="C00000"/>
                </a:solidFill>
              </a:rPr>
              <a:t>§ 1 Abs. 1 JVEG </a:t>
            </a:r>
            <a:r>
              <a:rPr lang="de-DE" dirty="0" smtClean="0"/>
              <a:t>genannte Stelle erfolgt.</a:t>
            </a:r>
            <a:br>
              <a:rPr lang="de-DE" dirty="0" smtClean="0"/>
            </a:br>
            <a:r>
              <a:rPr lang="de-DE" dirty="0" smtClean="0"/>
              <a:t/>
            </a:r>
            <a:br>
              <a:rPr lang="de-DE" dirty="0" smtClean="0"/>
            </a:br>
            <a:r>
              <a:rPr lang="de-DE" i="1" dirty="0" smtClean="0"/>
              <a:t>Unter – herangezogen – versteht man, dass jemand auf Grund einer Ladung oder eines Auftrages tätig geworden ist.</a:t>
            </a:r>
            <a:endParaRPr lang="de-DE" i="1" dirty="0"/>
          </a:p>
        </p:txBody>
      </p:sp>
    </p:spTree>
    <p:extLst>
      <p:ext uri="{BB962C8B-B14F-4D97-AF65-F5344CB8AC3E}">
        <p14:creationId xmlns:p14="http://schemas.microsoft.com/office/powerpoint/2010/main" val="8899332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513"/>
            <a:ext cx="10515600" cy="5711450"/>
          </a:xfrm>
        </p:spPr>
        <p:txBody>
          <a:bodyPr/>
          <a:lstStyle/>
          <a:p>
            <a:pPr marL="0" indent="0">
              <a:buNone/>
            </a:pPr>
            <a:r>
              <a:rPr lang="de-DE" dirty="0" smtClean="0"/>
              <a:t/>
            </a:r>
            <a:br>
              <a:rPr lang="de-DE" dirty="0" smtClean="0"/>
            </a:br>
            <a:r>
              <a:rPr lang="de-DE" dirty="0" smtClean="0"/>
              <a:t/>
            </a:r>
            <a:br>
              <a:rPr lang="de-DE" dirty="0" smtClean="0"/>
            </a:br>
            <a:r>
              <a:rPr lang="de-DE" dirty="0" smtClean="0"/>
              <a:t>Das JVEG regelt die Vergütung derer, die von dem </a:t>
            </a:r>
            <a:r>
              <a:rPr lang="de-DE" b="1" dirty="0" smtClean="0"/>
              <a:t>Gericht</a:t>
            </a:r>
            <a:r>
              <a:rPr lang="de-DE" dirty="0" smtClean="0"/>
              <a:t>, der </a:t>
            </a:r>
            <a:r>
              <a:rPr lang="de-DE" b="1" dirty="0" smtClean="0"/>
              <a:t>Staatsanwaltschaft</a:t>
            </a:r>
            <a:r>
              <a:rPr lang="de-DE" dirty="0" smtClean="0"/>
              <a:t>, der </a:t>
            </a:r>
            <a:r>
              <a:rPr lang="de-DE" b="1" dirty="0" smtClean="0"/>
              <a:t>Finanzbehörde</a:t>
            </a:r>
            <a:r>
              <a:rPr lang="de-DE" dirty="0" smtClean="0"/>
              <a:t> in den Fällen, in denen diese das Ermittlungsverfahren selbständig durchführt und der </a:t>
            </a:r>
            <a:r>
              <a:rPr lang="de-DE" b="1" dirty="0" smtClean="0"/>
              <a:t>Verwaltungsbehörde</a:t>
            </a:r>
            <a:r>
              <a:rPr lang="de-DE" dirty="0" smtClean="0"/>
              <a:t> im Verfahren nach dem Gesetz über Ordnungswidrigkeiten herangezogen wurden.</a:t>
            </a:r>
            <a:br>
              <a:rPr lang="de-DE" dirty="0" smtClean="0"/>
            </a:br>
            <a:r>
              <a:rPr lang="de-DE" dirty="0" smtClean="0"/>
              <a:t/>
            </a:r>
            <a:br>
              <a:rPr lang="de-DE" dirty="0" smtClean="0"/>
            </a:br>
            <a:r>
              <a:rPr lang="de-DE" b="1" dirty="0" smtClean="0"/>
              <a:t>Auch Behörden</a:t>
            </a:r>
            <a:r>
              <a:rPr lang="de-DE" dirty="0" smtClean="0"/>
              <a:t>, die Gutachten aufgrund ihres Wirkungskreises im Rahmen der Amtshilfe zu erstatten haben, besitzen einen </a:t>
            </a:r>
            <a:r>
              <a:rPr lang="de-DE" dirty="0"/>
              <a:t>V</a:t>
            </a:r>
            <a:r>
              <a:rPr lang="de-DE" dirty="0" smtClean="0"/>
              <a:t>ergütungsanspruch nach dem JVEG.</a:t>
            </a:r>
            <a:endParaRPr lang="de-DE" dirty="0"/>
          </a:p>
        </p:txBody>
      </p:sp>
    </p:spTree>
    <p:extLst>
      <p:ext uri="{BB962C8B-B14F-4D97-AF65-F5344CB8AC3E}">
        <p14:creationId xmlns:p14="http://schemas.microsoft.com/office/powerpoint/2010/main" val="2821404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71945" y="399011"/>
            <a:ext cx="10515600" cy="5869392"/>
          </a:xfrm>
        </p:spPr>
        <p:txBody>
          <a:bodyPr>
            <a:normAutofit/>
          </a:bodyPr>
          <a:lstStyle/>
          <a:p>
            <a:pPr marL="0" indent="0">
              <a:buNone/>
            </a:pPr>
            <a:r>
              <a:rPr lang="de-DE" b="1" u="sng" dirty="0" smtClean="0">
                <a:solidFill>
                  <a:srgbClr val="C00000"/>
                </a:solidFill>
              </a:rPr>
              <a:t>§ 2 JVEG </a:t>
            </a:r>
            <a:r>
              <a:rPr lang="de-DE" b="1" u="sng" dirty="0" smtClean="0">
                <a:solidFill>
                  <a:schemeClr val="accent6">
                    <a:lumMod val="75000"/>
                  </a:schemeClr>
                </a:solidFill>
              </a:rPr>
              <a:t>Rechtzeitige Geltendmachung des Anspruchs</a:t>
            </a:r>
            <a:r>
              <a:rPr lang="de-DE" dirty="0" smtClean="0"/>
              <a:t/>
            </a:r>
            <a:br>
              <a:rPr lang="de-DE" dirty="0" smtClean="0"/>
            </a:br>
            <a:endParaRPr lang="de-DE" dirty="0" smtClean="0"/>
          </a:p>
          <a:p>
            <a:pPr marL="0" indent="0">
              <a:buNone/>
            </a:pPr>
            <a:r>
              <a:rPr lang="de-DE" dirty="0" smtClean="0"/>
              <a:t>Die Entschädigung oder </a:t>
            </a:r>
            <a:r>
              <a:rPr lang="de-DE" b="1" dirty="0" smtClean="0"/>
              <a:t>Vergütung</a:t>
            </a:r>
            <a:r>
              <a:rPr lang="de-DE" dirty="0" smtClean="0"/>
              <a:t> wird nicht von Amts wegen gewährt, sondern </a:t>
            </a:r>
            <a:r>
              <a:rPr lang="de-DE" b="1" dirty="0" smtClean="0"/>
              <a:t>nur auf Antrag</a:t>
            </a:r>
            <a:r>
              <a:rPr lang="de-DE" dirty="0" smtClean="0"/>
              <a:t>.</a:t>
            </a:r>
            <a:br>
              <a:rPr lang="de-DE" dirty="0" smtClean="0"/>
            </a:br>
            <a:r>
              <a:rPr lang="de-DE" dirty="0" smtClean="0"/>
              <a:t>Der Anspruch muss bei der heranziehenden Stelle geltend gemacht werden.</a:t>
            </a:r>
            <a:br>
              <a:rPr lang="de-DE" dirty="0" smtClean="0"/>
            </a:br>
            <a:endParaRPr lang="de-DE" dirty="0" smtClean="0"/>
          </a:p>
          <a:p>
            <a:pPr marL="0" indent="0">
              <a:buNone/>
            </a:pPr>
            <a:r>
              <a:rPr lang="de-DE" dirty="0" smtClean="0"/>
              <a:t>Eine besondere Form für die Geltendmachung sieht das JVEG nicht vor.</a:t>
            </a:r>
            <a:br>
              <a:rPr lang="de-DE" dirty="0" smtClean="0"/>
            </a:br>
            <a:r>
              <a:rPr lang="de-DE" dirty="0" smtClean="0"/>
              <a:t>Ein Formularzwang besteht hier nicht.</a:t>
            </a:r>
          </a:p>
          <a:p>
            <a:pPr marL="0" indent="0">
              <a:buNone/>
            </a:pPr>
            <a:endParaRPr lang="de-DE" dirty="0"/>
          </a:p>
          <a:p>
            <a:pPr marL="0" indent="0">
              <a:buNone/>
            </a:pPr>
            <a:r>
              <a:rPr lang="de-DE" dirty="0" smtClean="0"/>
              <a:t>Der Antrag auf </a:t>
            </a:r>
            <a:r>
              <a:rPr lang="de-DE" dirty="0"/>
              <a:t>E</a:t>
            </a:r>
            <a:r>
              <a:rPr lang="de-DE" dirty="0" smtClean="0"/>
              <a:t>ntschädigung oder Vergütung kann auch zu Protokoll der Geschäftsstelle erklärt werden.</a:t>
            </a:r>
            <a:endParaRPr lang="de-DE" dirty="0"/>
          </a:p>
        </p:txBody>
      </p:sp>
    </p:spTree>
    <p:extLst>
      <p:ext uri="{BB962C8B-B14F-4D97-AF65-F5344CB8AC3E}">
        <p14:creationId xmlns:p14="http://schemas.microsoft.com/office/powerpoint/2010/main" val="125904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u="sng" dirty="0" smtClean="0">
                <a:solidFill>
                  <a:schemeClr val="accent6">
                    <a:lumMod val="75000"/>
                  </a:schemeClr>
                </a:solidFill>
              </a:rPr>
              <a:t>Fristen für die Geltendmachung</a:t>
            </a:r>
            <a:endParaRPr lang="de-DE" b="1" u="sng" dirty="0">
              <a:solidFill>
                <a:schemeClr val="accent6">
                  <a:lumMod val="75000"/>
                </a:schemeClr>
              </a:solidFill>
            </a:endParaRPr>
          </a:p>
        </p:txBody>
      </p:sp>
      <p:sp>
        <p:nvSpPr>
          <p:cNvPr id="3" name="Inhaltsplatzhalter 2"/>
          <p:cNvSpPr>
            <a:spLocks noGrp="1"/>
          </p:cNvSpPr>
          <p:nvPr>
            <p:ph idx="1"/>
          </p:nvPr>
        </p:nvSpPr>
        <p:spPr>
          <a:xfrm>
            <a:off x="838200" y="1459523"/>
            <a:ext cx="10515600" cy="4717440"/>
          </a:xfrm>
        </p:spPr>
        <p:txBody>
          <a:bodyPr/>
          <a:lstStyle/>
          <a:p>
            <a:pPr marL="0" indent="0">
              <a:buNone/>
            </a:pPr>
            <a:r>
              <a:rPr lang="de-DE" b="1" dirty="0" smtClean="0">
                <a:solidFill>
                  <a:srgbClr val="C00000"/>
                </a:solidFill>
              </a:rPr>
              <a:t>§ 2 Abs. 1 S.1 JVEG</a:t>
            </a:r>
          </a:p>
          <a:p>
            <a:pPr marL="0" indent="0">
              <a:buNone/>
            </a:pPr>
            <a:endParaRPr lang="de-DE" b="1" dirty="0"/>
          </a:p>
          <a:p>
            <a:pPr marL="0" indent="0">
              <a:buNone/>
            </a:pPr>
            <a:r>
              <a:rPr lang="de-DE" dirty="0" smtClean="0"/>
              <a:t>Der Anspruch muss </a:t>
            </a:r>
            <a:r>
              <a:rPr lang="de-DE" b="1" dirty="0" smtClean="0"/>
              <a:t>binnen drei Monaten</a:t>
            </a:r>
            <a:r>
              <a:rPr lang="de-DE" dirty="0" smtClean="0"/>
              <a:t> bei der heranziehenden stelle geltend gemacht werden, anderenfalls erlischt der Anspruch.</a:t>
            </a:r>
            <a:br>
              <a:rPr lang="de-DE" dirty="0" smtClean="0"/>
            </a:br>
            <a:endParaRPr lang="de-DE" dirty="0" smtClean="0"/>
          </a:p>
          <a:p>
            <a:pPr marL="0" indent="0">
              <a:buNone/>
            </a:pPr>
            <a:r>
              <a:rPr lang="de-DE" dirty="0" smtClean="0"/>
              <a:t/>
            </a:r>
            <a:br>
              <a:rPr lang="de-DE" dirty="0" smtClean="0"/>
            </a:br>
            <a:r>
              <a:rPr lang="de-DE" dirty="0" smtClean="0"/>
              <a:t>Über das Erlöschen und den Fristbeginn ist der Berechtigte durch die heranziehende Stelle zu belehren.</a:t>
            </a:r>
            <a:br>
              <a:rPr lang="de-DE" dirty="0" smtClean="0"/>
            </a:br>
            <a:endParaRPr lang="de-DE" dirty="0"/>
          </a:p>
        </p:txBody>
      </p:sp>
    </p:spTree>
    <p:extLst>
      <p:ext uri="{BB962C8B-B14F-4D97-AF65-F5344CB8AC3E}">
        <p14:creationId xmlns:p14="http://schemas.microsoft.com/office/powerpoint/2010/main" val="51013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09954"/>
            <a:ext cx="10515600" cy="5667009"/>
          </a:xfrm>
        </p:spPr>
        <p:txBody>
          <a:bodyPr>
            <a:normAutofit/>
          </a:bodyPr>
          <a:lstStyle/>
          <a:p>
            <a:pPr marL="0" indent="0">
              <a:buNone/>
            </a:pPr>
            <a:r>
              <a:rPr lang="de-DE" u="sng" dirty="0" smtClean="0">
                <a:solidFill>
                  <a:schemeClr val="accent6">
                    <a:lumMod val="75000"/>
                  </a:schemeClr>
                </a:solidFill>
              </a:rPr>
              <a:t>Fristbeginn:</a:t>
            </a:r>
            <a:r>
              <a:rPr lang="de-DE" dirty="0"/>
              <a:t/>
            </a:r>
            <a:br>
              <a:rPr lang="de-DE" dirty="0"/>
            </a:br>
            <a:endParaRPr lang="de-DE" dirty="0" smtClean="0"/>
          </a:p>
          <a:p>
            <a:pPr>
              <a:buFont typeface="Wingdings" panose="05000000000000000000" pitchFamily="2" charset="2"/>
              <a:buChar char="ü"/>
            </a:pPr>
            <a:r>
              <a:rPr lang="de-DE" dirty="0" smtClean="0"/>
              <a:t>mit Eingang des schriftlichen Gutachtens, der Übersetzung</a:t>
            </a:r>
            <a:br>
              <a:rPr lang="de-DE" dirty="0" smtClean="0"/>
            </a:br>
            <a:endParaRPr lang="de-DE" dirty="0" smtClean="0"/>
          </a:p>
          <a:p>
            <a:pPr>
              <a:buFont typeface="Wingdings" panose="05000000000000000000" pitchFamily="2" charset="2"/>
              <a:buChar char="ü"/>
            </a:pPr>
            <a:r>
              <a:rPr lang="de-DE" dirty="0" smtClean="0"/>
              <a:t>Mit Beendigung der Vernehmung von Zeugen, Dolmetscher oder Sachverständige </a:t>
            </a:r>
            <a:br>
              <a:rPr lang="de-DE" dirty="0" smtClean="0"/>
            </a:br>
            <a:endParaRPr lang="de-DE" dirty="0" smtClean="0"/>
          </a:p>
          <a:p>
            <a:pPr>
              <a:buFont typeface="Wingdings" panose="05000000000000000000" pitchFamily="2" charset="2"/>
              <a:buChar char="ü"/>
            </a:pPr>
            <a:r>
              <a:rPr lang="de-DE" dirty="0" smtClean="0"/>
              <a:t>Mit Beendigung der Heranziehung und Bekanntgabe der Erledigung an den Berechtigten</a:t>
            </a:r>
            <a:br>
              <a:rPr lang="de-DE" dirty="0" smtClean="0"/>
            </a:br>
            <a:endParaRPr lang="de-DE" dirty="0" smtClean="0"/>
          </a:p>
          <a:p>
            <a:pPr>
              <a:buFont typeface="Wingdings" panose="05000000000000000000" pitchFamily="2" charset="2"/>
              <a:buChar char="ü"/>
            </a:pPr>
            <a:r>
              <a:rPr lang="de-DE" dirty="0" smtClean="0"/>
              <a:t>Mit Beendigung der Amtsperiode für ehrenamtliche Richter oder Mitglieder eines Ausschusses – </a:t>
            </a:r>
            <a:r>
              <a:rPr lang="de-DE" i="1" dirty="0" smtClean="0"/>
              <a:t>jedoch nicht vor Ende der Amtstätigkeit</a:t>
            </a:r>
          </a:p>
        </p:txBody>
      </p:sp>
    </p:spTree>
    <p:extLst>
      <p:ext uri="{BB962C8B-B14F-4D97-AF65-F5344CB8AC3E}">
        <p14:creationId xmlns:p14="http://schemas.microsoft.com/office/powerpoint/2010/main" val="343258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90146"/>
            <a:ext cx="10515600" cy="5886817"/>
          </a:xfrm>
        </p:spPr>
        <p:txBody>
          <a:bodyPr>
            <a:normAutofit/>
          </a:bodyPr>
          <a:lstStyle/>
          <a:p>
            <a:pPr marL="0" indent="0">
              <a:buNone/>
            </a:pPr>
            <a:r>
              <a:rPr lang="de-DE" u="sng" dirty="0" smtClean="0"/>
              <a:t/>
            </a:r>
            <a:br>
              <a:rPr lang="de-DE" u="sng" dirty="0" smtClean="0"/>
            </a:br>
            <a:r>
              <a:rPr lang="de-DE" u="sng" dirty="0" smtClean="0"/>
              <a:t/>
            </a:r>
            <a:br>
              <a:rPr lang="de-DE" u="sng" dirty="0" smtClean="0"/>
            </a:br>
            <a:r>
              <a:rPr lang="de-DE" u="sng" dirty="0" smtClean="0"/>
              <a:t/>
            </a:r>
            <a:br>
              <a:rPr lang="de-DE" u="sng" dirty="0" smtClean="0"/>
            </a:br>
            <a:r>
              <a:rPr lang="de-DE" u="sng" dirty="0" smtClean="0">
                <a:solidFill>
                  <a:schemeClr val="accent2">
                    <a:lumMod val="75000"/>
                  </a:schemeClr>
                </a:solidFill>
              </a:rPr>
              <a:t>Beispiel 1</a:t>
            </a:r>
            <a:r>
              <a:rPr lang="de-DE" u="sng" dirty="0">
                <a:solidFill>
                  <a:schemeClr val="accent2">
                    <a:lumMod val="75000"/>
                  </a:schemeClr>
                </a:solidFill>
              </a:rPr>
              <a:t>: </a:t>
            </a:r>
            <a:r>
              <a:rPr lang="de-DE" dirty="0">
                <a:solidFill>
                  <a:schemeClr val="accent2">
                    <a:lumMod val="75000"/>
                  </a:schemeClr>
                </a:solidFill>
              </a:rPr>
              <a:t> </a:t>
            </a:r>
            <a:r>
              <a:rPr lang="de-DE" dirty="0" smtClean="0"/>
              <a:t/>
            </a:r>
            <a:br>
              <a:rPr lang="de-DE" dirty="0" smtClean="0"/>
            </a:br>
            <a:r>
              <a:rPr lang="de-DE" dirty="0" smtClean="0"/>
              <a:t> </a:t>
            </a:r>
            <a:r>
              <a:rPr lang="de-DE" dirty="0"/>
              <a:t>  </a:t>
            </a:r>
            <a:r>
              <a:rPr lang="de-DE" dirty="0" smtClean="0"/>
              <a:t>  </a:t>
            </a:r>
            <a:br>
              <a:rPr lang="de-DE" dirty="0" smtClean="0"/>
            </a:br>
            <a:r>
              <a:rPr lang="de-DE" dirty="0" smtClean="0"/>
              <a:t>Der </a:t>
            </a:r>
            <a:r>
              <a:rPr lang="de-DE" dirty="0"/>
              <a:t>  Sachverständige   reicht   sein   Gutachten   am   15.8.   bei   dem </a:t>
            </a:r>
            <a:r>
              <a:rPr lang="de-DE" dirty="0" smtClean="0"/>
              <a:t>Landgericht Berlin </a:t>
            </a:r>
            <a:r>
              <a:rPr lang="de-DE" dirty="0"/>
              <a:t>als heranziehende Stelle ein</a:t>
            </a:r>
            <a:r>
              <a:rPr lang="de-DE" dirty="0" smtClean="0"/>
              <a:t>.</a:t>
            </a:r>
            <a:br>
              <a:rPr lang="de-DE" dirty="0" smtClean="0"/>
            </a:br>
            <a:endParaRPr lang="de-DE" dirty="0"/>
          </a:p>
          <a:p>
            <a:pPr marL="0" indent="0">
              <a:buNone/>
            </a:pPr>
            <a:r>
              <a:rPr lang="de-DE" i="1" dirty="0"/>
              <a:t>Der  Vergütungsanspruch  muss  bei  dem  Landgericht  </a:t>
            </a:r>
            <a:r>
              <a:rPr lang="de-DE" i="1" dirty="0" smtClean="0"/>
              <a:t>Berlin </a:t>
            </a:r>
            <a:r>
              <a:rPr lang="de-DE" i="1" dirty="0"/>
              <a:t> bis </a:t>
            </a:r>
            <a:r>
              <a:rPr lang="de-DE" i="1" dirty="0" smtClean="0"/>
              <a:t>zum </a:t>
            </a:r>
            <a:r>
              <a:rPr lang="de-DE" i="1" dirty="0"/>
              <a:t> 14.11. - 24:00 Uhr geltend gemacht werden, andernfalls erlischt er</a:t>
            </a:r>
            <a:r>
              <a:rPr lang="de-DE" i="1" dirty="0" smtClean="0"/>
              <a:t>.</a:t>
            </a:r>
            <a:r>
              <a:rPr lang="de-DE" dirty="0" smtClean="0"/>
              <a:t/>
            </a:r>
            <a:br>
              <a:rPr lang="de-DE" dirty="0" smtClean="0"/>
            </a:br>
            <a:endParaRPr lang="de-DE" dirty="0"/>
          </a:p>
          <a:p>
            <a:pPr marL="0" indent="0">
              <a:buNone/>
            </a:pPr>
            <a:endParaRPr lang="de-DE" dirty="0"/>
          </a:p>
        </p:txBody>
      </p:sp>
    </p:spTree>
    <p:extLst>
      <p:ext uri="{BB962C8B-B14F-4D97-AF65-F5344CB8AC3E}">
        <p14:creationId xmlns:p14="http://schemas.microsoft.com/office/powerpoint/2010/main" val="7951974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normAutofit/>
          </a:bodyPr>
          <a:lstStyle/>
          <a:p>
            <a:pPr marL="0" indent="0">
              <a:buNone/>
            </a:pPr>
            <a:r>
              <a:rPr lang="de-DE" u="sng" dirty="0">
                <a:solidFill>
                  <a:schemeClr val="accent2">
                    <a:lumMod val="75000"/>
                  </a:schemeClr>
                </a:solidFill>
              </a:rPr>
              <a:t>Beispiel 2: </a:t>
            </a:r>
            <a:r>
              <a:rPr lang="de-DE" u="sng" dirty="0" smtClean="0"/>
              <a:t/>
            </a:r>
            <a:br>
              <a:rPr lang="de-DE" u="sng" dirty="0" smtClean="0"/>
            </a:br>
            <a:r>
              <a:rPr lang="de-DE" dirty="0"/>
              <a:t/>
            </a:r>
            <a:br>
              <a:rPr lang="de-DE" dirty="0"/>
            </a:br>
            <a:r>
              <a:rPr lang="de-DE" dirty="0"/>
              <a:t>Der Sachverständige reicht sein Gutachten am 12.5. bei dem </a:t>
            </a:r>
            <a:r>
              <a:rPr lang="de-DE" dirty="0" smtClean="0"/>
              <a:t>Amtsgericht Mitte als</a:t>
            </a:r>
            <a:r>
              <a:rPr lang="de-DE" dirty="0"/>
              <a:t> heranziehende Stelle ein.</a:t>
            </a:r>
            <a:br>
              <a:rPr lang="de-DE" dirty="0"/>
            </a:br>
            <a:r>
              <a:rPr lang="de-DE" dirty="0"/>
              <a:t>Später wird er in demselben Verfahren beauftragt, das  Gutachten mündlich zu erläutern. </a:t>
            </a:r>
            <a:r>
              <a:rPr lang="de-DE" dirty="0" smtClean="0"/>
              <a:t/>
            </a:r>
            <a:br>
              <a:rPr lang="de-DE" dirty="0" smtClean="0"/>
            </a:br>
            <a:r>
              <a:rPr lang="de-DE" dirty="0" smtClean="0"/>
              <a:t>Die </a:t>
            </a:r>
            <a:r>
              <a:rPr lang="de-DE" dirty="0"/>
              <a:t>Erläuterung erfolgt am 10.9.</a:t>
            </a:r>
          </a:p>
          <a:p>
            <a:pPr marL="0" indent="0">
              <a:buNone/>
            </a:pPr>
            <a:r>
              <a:rPr lang="de-DE" dirty="0" smtClean="0"/>
              <a:t/>
            </a:r>
            <a:br>
              <a:rPr lang="de-DE" dirty="0" smtClean="0"/>
            </a:br>
            <a:r>
              <a:rPr lang="de-DE" i="1" dirty="0" smtClean="0"/>
              <a:t>Der </a:t>
            </a:r>
            <a:r>
              <a:rPr lang="de-DE" i="1" dirty="0"/>
              <a:t> Vergütungsanspruch  muss  bei  dem  </a:t>
            </a:r>
            <a:r>
              <a:rPr lang="de-DE" i="1" dirty="0" smtClean="0"/>
              <a:t>Amtsgericht Mitte</a:t>
            </a:r>
            <a:r>
              <a:rPr lang="de-DE" i="1" dirty="0"/>
              <a:t> bis </a:t>
            </a:r>
            <a:r>
              <a:rPr lang="de-DE" i="1" dirty="0" smtClean="0"/>
              <a:t>zum 9.12. - 24:00 Uhr geltend gemacht werden</a:t>
            </a:r>
            <a:r>
              <a:rPr lang="de-DE" i="1" dirty="0"/>
              <a:t>, </a:t>
            </a:r>
            <a:r>
              <a:rPr lang="de-DE" i="1" dirty="0" smtClean="0"/>
              <a:t>andernfalls erlischt er</a:t>
            </a:r>
            <a:r>
              <a:rPr lang="de-DE" i="1" dirty="0"/>
              <a:t>. </a:t>
            </a:r>
            <a:r>
              <a:rPr lang="de-DE" i="1" dirty="0" smtClean="0"/>
              <a:t/>
            </a:r>
            <a:br>
              <a:rPr lang="de-DE" i="1" dirty="0" smtClean="0"/>
            </a:br>
            <a:r>
              <a:rPr lang="de-DE" i="1" dirty="0" smtClean="0"/>
              <a:t>Da der Sachverständige in demselben Verfahren</a:t>
            </a:r>
            <a:r>
              <a:rPr lang="de-DE" i="1" dirty="0"/>
              <a:t> mehrfach </a:t>
            </a:r>
            <a:r>
              <a:rPr lang="de-DE" i="1" dirty="0" smtClean="0"/>
              <a:t>herangezogen wurde</a:t>
            </a:r>
            <a:r>
              <a:rPr lang="de-DE" i="1" dirty="0"/>
              <a:t>, kommt </a:t>
            </a:r>
            <a:r>
              <a:rPr lang="de-DE" i="1" dirty="0" smtClean="0"/>
              <a:t>es für den Fristbeginn auf die letzte</a:t>
            </a:r>
            <a:r>
              <a:rPr lang="de-DE" i="1" dirty="0"/>
              <a:t> Heranziehung </a:t>
            </a:r>
            <a:r>
              <a:rPr lang="de-DE" i="1" dirty="0" smtClean="0"/>
              <a:t>an(§ </a:t>
            </a:r>
            <a:r>
              <a:rPr lang="de-DE" i="1" dirty="0"/>
              <a:t> 2  Abs.  1  S.  3 JVEG).</a:t>
            </a:r>
          </a:p>
          <a:p>
            <a:pPr marL="0" indent="0">
              <a:buNone/>
            </a:pPr>
            <a:endParaRPr lang="de-DE" dirty="0" smtClean="0"/>
          </a:p>
        </p:txBody>
      </p:sp>
    </p:spTree>
    <p:extLst>
      <p:ext uri="{BB962C8B-B14F-4D97-AF65-F5344CB8AC3E}">
        <p14:creationId xmlns:p14="http://schemas.microsoft.com/office/powerpoint/2010/main" val="276327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63769"/>
            <a:ext cx="10515600" cy="5913194"/>
          </a:xfrm>
        </p:spPr>
        <p:txBody>
          <a:bodyPr>
            <a:normAutofit/>
          </a:bodyPr>
          <a:lstStyle/>
          <a:p>
            <a:pPr marL="0" indent="0">
              <a:buNone/>
            </a:pPr>
            <a:r>
              <a:rPr lang="de-DE" u="sng" dirty="0">
                <a:solidFill>
                  <a:schemeClr val="accent2">
                    <a:lumMod val="75000"/>
                  </a:schemeClr>
                </a:solidFill>
              </a:rPr>
              <a:t>Beispiel 3</a:t>
            </a:r>
            <a:r>
              <a:rPr lang="de-DE" u="sng" dirty="0" smtClean="0">
                <a:solidFill>
                  <a:schemeClr val="accent2">
                    <a:lumMod val="75000"/>
                  </a:schemeClr>
                </a:solidFill>
              </a:rPr>
              <a:t>:</a:t>
            </a:r>
            <a:r>
              <a:rPr lang="de-DE" dirty="0" smtClean="0"/>
              <a:t/>
            </a:r>
            <a:br>
              <a:rPr lang="de-DE" dirty="0" smtClean="0"/>
            </a:br>
            <a:r>
              <a:rPr lang="de-DE" dirty="0" smtClean="0"/>
              <a:t/>
            </a:r>
            <a:br>
              <a:rPr lang="de-DE" dirty="0" smtClean="0"/>
            </a:br>
            <a:r>
              <a:rPr lang="de-DE" dirty="0" smtClean="0"/>
              <a:t>Der </a:t>
            </a:r>
            <a:r>
              <a:rPr lang="de-DE" dirty="0"/>
              <a:t>Sachverständige wird am 10.3. von dem Landgericht </a:t>
            </a:r>
            <a:r>
              <a:rPr lang="de-DE" dirty="0" smtClean="0"/>
              <a:t>Berlin </a:t>
            </a:r>
            <a:r>
              <a:rPr lang="de-DE" dirty="0"/>
              <a:t>mit der Erstattung eines  Gutachtens  beauftragt</a:t>
            </a:r>
            <a:r>
              <a:rPr lang="de-DE" dirty="0" smtClean="0"/>
              <a:t>.</a:t>
            </a:r>
            <a:br>
              <a:rPr lang="de-DE" dirty="0" smtClean="0"/>
            </a:br>
            <a:r>
              <a:rPr lang="de-DE" dirty="0" smtClean="0"/>
              <a:t>Da </a:t>
            </a:r>
            <a:r>
              <a:rPr lang="de-DE" dirty="0"/>
              <a:t>die Klage am 15.5. zurückgenommen wird, teilt das  Landgericht dies </a:t>
            </a:r>
            <a:r>
              <a:rPr lang="de-DE" dirty="0" smtClean="0"/>
              <a:t>dem </a:t>
            </a:r>
            <a:r>
              <a:rPr lang="de-DE" dirty="0"/>
              <a:t>Sachverständigen am 17.5. schriftlich mit und beendet zugleich den Auftrag</a:t>
            </a:r>
            <a:r>
              <a:rPr lang="de-DE" dirty="0" smtClean="0"/>
              <a:t>.</a:t>
            </a:r>
            <a:br>
              <a:rPr lang="de-DE" dirty="0" smtClean="0"/>
            </a:br>
            <a:r>
              <a:rPr lang="de-DE" dirty="0" smtClean="0"/>
              <a:t/>
            </a:r>
            <a:br>
              <a:rPr lang="de-DE" dirty="0" smtClean="0"/>
            </a:br>
            <a:endParaRPr lang="de-DE" dirty="0"/>
          </a:p>
          <a:p>
            <a:pPr marL="0" indent="0">
              <a:buNone/>
            </a:pPr>
            <a:r>
              <a:rPr lang="de-DE" i="1" dirty="0"/>
              <a:t>Der  Vergütungsanspruch  muss  bei  dem  Landgericht  </a:t>
            </a:r>
            <a:r>
              <a:rPr lang="de-DE" i="1" dirty="0" smtClean="0"/>
              <a:t>Berlin </a:t>
            </a:r>
            <a:r>
              <a:rPr lang="de-DE" i="1" dirty="0"/>
              <a:t> bis  zum </a:t>
            </a:r>
            <a:r>
              <a:rPr lang="de-DE" i="1" dirty="0" smtClean="0"/>
              <a:t>16.8</a:t>
            </a:r>
            <a:r>
              <a:rPr lang="de-DE" i="1" dirty="0"/>
              <a:t>. - 24:00 Uhr geltend gemacht werden (§ 2 Abs. 1 S. 2 Nr. 3 JVEG).</a:t>
            </a:r>
          </a:p>
          <a:p>
            <a:pPr marL="0" indent="0">
              <a:buNone/>
            </a:pPr>
            <a:endParaRPr lang="de-DE" dirty="0"/>
          </a:p>
        </p:txBody>
      </p:sp>
    </p:spTree>
    <p:extLst>
      <p:ext uri="{BB962C8B-B14F-4D97-AF65-F5344CB8AC3E}">
        <p14:creationId xmlns:p14="http://schemas.microsoft.com/office/powerpoint/2010/main" val="27086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97877"/>
            <a:ext cx="10515600" cy="5579086"/>
          </a:xfrm>
        </p:spPr>
        <p:txBody>
          <a:bodyPr/>
          <a:lstStyle/>
          <a:p>
            <a:pPr marL="0" indent="0">
              <a:buNone/>
            </a:pPr>
            <a:r>
              <a:rPr lang="de-DE" u="sng" dirty="0" smtClean="0"/>
              <a:t/>
            </a:r>
            <a:br>
              <a:rPr lang="de-DE" u="sng" dirty="0" smtClean="0"/>
            </a:br>
            <a:r>
              <a:rPr lang="de-DE" u="sng" dirty="0" smtClean="0">
                <a:solidFill>
                  <a:schemeClr val="accent2">
                    <a:lumMod val="75000"/>
                  </a:schemeClr>
                </a:solidFill>
              </a:rPr>
              <a:t>Beispiel 4</a:t>
            </a:r>
            <a:r>
              <a:rPr lang="de-DE" u="sng" dirty="0">
                <a:solidFill>
                  <a:schemeClr val="accent2">
                    <a:lumMod val="75000"/>
                  </a:schemeClr>
                </a:solidFill>
              </a:rPr>
              <a:t>: </a:t>
            </a:r>
            <a:r>
              <a:rPr lang="de-DE" dirty="0" smtClean="0"/>
              <a:t/>
            </a:r>
            <a:br>
              <a:rPr lang="de-DE" dirty="0" smtClean="0"/>
            </a:br>
            <a:r>
              <a:rPr lang="de-DE" dirty="0" smtClean="0"/>
              <a:t/>
            </a:r>
            <a:br>
              <a:rPr lang="de-DE" dirty="0" smtClean="0"/>
            </a:br>
            <a:r>
              <a:rPr lang="de-DE" dirty="0" smtClean="0"/>
              <a:t>Die </a:t>
            </a:r>
            <a:r>
              <a:rPr lang="de-DE" dirty="0"/>
              <a:t> Staatsanwaltschaft </a:t>
            </a:r>
            <a:r>
              <a:rPr lang="de-DE" dirty="0" smtClean="0"/>
              <a:t>beauftragt </a:t>
            </a:r>
            <a:r>
              <a:rPr lang="de-DE" dirty="0"/>
              <a:t> die  Telekom  am  </a:t>
            </a:r>
            <a:r>
              <a:rPr lang="de-DE" dirty="0" smtClean="0"/>
              <a:t>14.6.2023 </a:t>
            </a:r>
            <a:r>
              <a:rPr lang="de-DE" dirty="0"/>
              <a:t> mit der Telefonüberwachung. Die Maßnahme wird am </a:t>
            </a:r>
            <a:r>
              <a:rPr lang="de-DE" dirty="0" smtClean="0"/>
              <a:t>15.3.2024 </a:t>
            </a:r>
            <a:r>
              <a:rPr lang="de-DE" dirty="0"/>
              <a:t>beendet.</a:t>
            </a:r>
          </a:p>
          <a:p>
            <a:pPr marL="0" indent="0">
              <a:buNone/>
            </a:pPr>
            <a:r>
              <a:rPr lang="de-DE" dirty="0" smtClean="0"/>
              <a:t/>
            </a:r>
            <a:br>
              <a:rPr lang="de-DE" dirty="0" smtClean="0"/>
            </a:br>
            <a:r>
              <a:rPr lang="de-DE" dirty="0" smtClean="0"/>
              <a:t/>
            </a:r>
            <a:br>
              <a:rPr lang="de-DE" dirty="0" smtClean="0"/>
            </a:br>
            <a:r>
              <a:rPr lang="de-DE" i="1" dirty="0" smtClean="0"/>
              <a:t>Der </a:t>
            </a:r>
            <a:r>
              <a:rPr lang="de-DE" i="1" dirty="0"/>
              <a:t>Entschädigungsanspruch muss  bei der Staatsanwaltschaft </a:t>
            </a:r>
            <a:r>
              <a:rPr lang="de-DE" i="1" dirty="0" smtClean="0"/>
              <a:t>bis </a:t>
            </a:r>
            <a:r>
              <a:rPr lang="de-DE" i="1" dirty="0"/>
              <a:t>zum </a:t>
            </a:r>
            <a:r>
              <a:rPr lang="de-DE" i="1" dirty="0" smtClean="0"/>
              <a:t>14.6.2024 </a:t>
            </a:r>
            <a:r>
              <a:rPr lang="de-DE" i="1" dirty="0"/>
              <a:t>- 24:00 Uhr geltend gemacht werden (§ 2 Abs. 1 S. 2 Nr. 4 JVEG).</a:t>
            </a:r>
          </a:p>
          <a:p>
            <a:pPr marL="0" indent="0">
              <a:buNone/>
            </a:pPr>
            <a:endParaRPr lang="de-DE" dirty="0"/>
          </a:p>
        </p:txBody>
      </p:sp>
    </p:spTree>
    <p:extLst>
      <p:ext uri="{BB962C8B-B14F-4D97-AF65-F5344CB8AC3E}">
        <p14:creationId xmlns:p14="http://schemas.microsoft.com/office/powerpoint/2010/main" val="3544968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6">
                    <a:lumMod val="75000"/>
                  </a:schemeClr>
                </a:solidFill>
              </a:rPr>
              <a:t>Wir sprechen über folgende Themen:</a:t>
            </a:r>
            <a:endParaRPr lang="de-DE" dirty="0">
              <a:solidFill>
                <a:schemeClr val="accent6">
                  <a:lumMod val="75000"/>
                </a:schemeClr>
              </a:solidFill>
            </a:endParaRPr>
          </a:p>
        </p:txBody>
      </p:sp>
      <p:sp>
        <p:nvSpPr>
          <p:cNvPr id="3" name="Inhaltsplatzhalter 2"/>
          <p:cNvSpPr>
            <a:spLocks noGrp="1"/>
          </p:cNvSpPr>
          <p:nvPr>
            <p:ph idx="1"/>
          </p:nvPr>
        </p:nvSpPr>
        <p:spPr>
          <a:xfrm>
            <a:off x="284285" y="1825625"/>
            <a:ext cx="10515600" cy="4351338"/>
          </a:xfrm>
        </p:spPr>
        <p:txBody>
          <a:bodyPr/>
          <a:lstStyle/>
          <a:p>
            <a:r>
              <a:rPr lang="de-DE" dirty="0" smtClean="0"/>
              <a:t>die wichtigsten §§ des JVEG</a:t>
            </a:r>
            <a:br>
              <a:rPr lang="de-DE" dirty="0" smtClean="0"/>
            </a:br>
            <a:endParaRPr lang="de-DE" dirty="0" smtClean="0"/>
          </a:p>
          <a:p>
            <a:r>
              <a:rPr lang="de-DE" sz="2400" dirty="0" smtClean="0"/>
              <a:t>Entschädigung von Sachverständigen für ein erstelltes Gutachten</a:t>
            </a:r>
          </a:p>
          <a:p>
            <a:r>
              <a:rPr lang="de-DE" sz="2400" dirty="0" smtClean="0"/>
              <a:t>Entschädigung von Zeugen</a:t>
            </a:r>
          </a:p>
          <a:p>
            <a:r>
              <a:rPr lang="de-DE" sz="2400" dirty="0" smtClean="0"/>
              <a:t>Entschädigung von Dolmetschern und Übersetzern</a:t>
            </a:r>
            <a:br>
              <a:rPr lang="de-DE" sz="2400" dirty="0" smtClean="0"/>
            </a:br>
            <a:endParaRPr lang="de-DE" sz="2400" dirty="0" smtClean="0"/>
          </a:p>
          <a:p>
            <a:r>
              <a:rPr lang="de-DE" sz="2400" dirty="0" err="1" smtClean="0"/>
              <a:t>ProFiskal</a:t>
            </a:r>
            <a:endParaRPr lang="de-DE" sz="2400" dirty="0" smtClean="0"/>
          </a:p>
          <a:p>
            <a:r>
              <a:rPr lang="de-DE" sz="2400" dirty="0" smtClean="0"/>
              <a:t>Beispiele aus der Praxis</a:t>
            </a:r>
          </a:p>
          <a:p>
            <a:r>
              <a:rPr lang="de-DE" sz="2400" dirty="0" smtClean="0"/>
              <a:t>Übungsaufgaben</a:t>
            </a:r>
          </a:p>
          <a:p>
            <a:endParaRPr lang="de-DE" dirty="0"/>
          </a:p>
        </p:txBody>
      </p:sp>
      <p:sp>
        <p:nvSpPr>
          <p:cNvPr id="4" name="Geschweifte Klammer rechts 3"/>
          <p:cNvSpPr/>
          <p:nvPr/>
        </p:nvSpPr>
        <p:spPr>
          <a:xfrm>
            <a:off x="8191500" y="2596675"/>
            <a:ext cx="1063870" cy="144193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b="1" dirty="0">
              <a:solidFill>
                <a:srgbClr val="FF0000"/>
              </a:solidFill>
            </a:endParaRPr>
          </a:p>
        </p:txBody>
      </p:sp>
      <p:sp>
        <p:nvSpPr>
          <p:cNvPr id="5" name="Textfeld 4"/>
          <p:cNvSpPr txBox="1"/>
          <p:nvPr/>
        </p:nvSpPr>
        <p:spPr>
          <a:xfrm>
            <a:off x="9185031" y="2974744"/>
            <a:ext cx="4079631" cy="923330"/>
          </a:xfrm>
          <a:prstGeom prst="rect">
            <a:avLst/>
          </a:prstGeom>
          <a:noFill/>
        </p:spPr>
        <p:txBody>
          <a:bodyPr wrap="square" rtlCol="0">
            <a:spAutoFit/>
          </a:bodyPr>
          <a:lstStyle/>
          <a:p>
            <a:r>
              <a:rPr lang="de-DE" b="1" dirty="0" smtClean="0"/>
              <a:t>Prüfung der Rechnung und</a:t>
            </a:r>
            <a:br>
              <a:rPr lang="de-DE" b="1" dirty="0" smtClean="0"/>
            </a:br>
            <a:r>
              <a:rPr lang="de-DE" b="1" dirty="0" smtClean="0"/>
              <a:t> zustehenden Vergütung bzw. Entschädigung</a:t>
            </a:r>
            <a:endParaRPr lang="de-DE" b="1" dirty="0"/>
          </a:p>
        </p:txBody>
      </p:sp>
    </p:spTree>
    <p:extLst>
      <p:ext uri="{BB962C8B-B14F-4D97-AF65-F5344CB8AC3E}">
        <p14:creationId xmlns:p14="http://schemas.microsoft.com/office/powerpoint/2010/main" val="1207090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lstStyle/>
          <a:p>
            <a:pPr marL="0" indent="0">
              <a:buNone/>
            </a:pPr>
            <a:r>
              <a:rPr lang="de-DE" u="sng" dirty="0">
                <a:solidFill>
                  <a:schemeClr val="accent2">
                    <a:lumMod val="75000"/>
                  </a:schemeClr>
                </a:solidFill>
              </a:rPr>
              <a:t>Beispiel 5: </a:t>
            </a:r>
            <a:r>
              <a:rPr lang="de-DE" dirty="0" smtClean="0"/>
              <a:t/>
            </a:r>
            <a:br>
              <a:rPr lang="de-DE" dirty="0" smtClean="0"/>
            </a:br>
            <a:r>
              <a:rPr lang="de-DE" dirty="0" smtClean="0"/>
              <a:t/>
            </a:r>
            <a:br>
              <a:rPr lang="de-DE" dirty="0" smtClean="0"/>
            </a:br>
            <a:r>
              <a:rPr lang="de-DE" dirty="0" smtClean="0"/>
              <a:t>Die </a:t>
            </a:r>
            <a:r>
              <a:rPr lang="de-DE" b="1" dirty="0"/>
              <a:t>Amtsperiode</a:t>
            </a:r>
            <a:r>
              <a:rPr lang="de-DE" dirty="0"/>
              <a:t> des Schöffen beginnt am </a:t>
            </a:r>
            <a:r>
              <a:rPr lang="de-DE" b="1" dirty="0"/>
              <a:t>10.5.2015</a:t>
            </a:r>
            <a:r>
              <a:rPr lang="de-DE" dirty="0"/>
              <a:t> und endet am </a:t>
            </a:r>
            <a:r>
              <a:rPr lang="de-DE" b="1" dirty="0" smtClean="0"/>
              <a:t>9.5.2020</a:t>
            </a:r>
            <a:r>
              <a:rPr lang="de-DE" dirty="0" smtClean="0"/>
              <a:t>. Der </a:t>
            </a:r>
            <a:r>
              <a:rPr lang="de-DE" dirty="0"/>
              <a:t>Schöffe wird vom </a:t>
            </a:r>
            <a:r>
              <a:rPr lang="de-DE" dirty="0" smtClean="0"/>
              <a:t>Landgericht Berlin herangezogen</a:t>
            </a:r>
            <a:r>
              <a:rPr lang="de-DE" dirty="0"/>
              <a:t>.</a:t>
            </a:r>
          </a:p>
          <a:p>
            <a:pPr marL="0" indent="0">
              <a:buNone/>
            </a:pPr>
            <a:r>
              <a:rPr lang="de-DE" dirty="0" smtClean="0"/>
              <a:t/>
            </a:r>
            <a:br>
              <a:rPr lang="de-DE" dirty="0" smtClean="0"/>
            </a:br>
            <a:r>
              <a:rPr lang="de-DE" dirty="0" smtClean="0"/>
              <a:t/>
            </a:r>
            <a:br>
              <a:rPr lang="de-DE" dirty="0" smtClean="0"/>
            </a:br>
            <a:r>
              <a:rPr lang="de-DE" i="1" dirty="0" smtClean="0"/>
              <a:t>Der </a:t>
            </a:r>
            <a:r>
              <a:rPr lang="de-DE" i="1" dirty="0"/>
              <a:t>Entschädigungsanspruch für sämtliche in dem Zeitraum der Amtsperiode erfolgten Heranziehungen sind bis </a:t>
            </a:r>
            <a:r>
              <a:rPr lang="de-DE" i="1" dirty="0" smtClean="0"/>
              <a:t>zum </a:t>
            </a:r>
            <a:r>
              <a:rPr lang="de-DE" b="1" i="1" dirty="0"/>
              <a:t>8.8.2020 - 24:00 </a:t>
            </a:r>
            <a:r>
              <a:rPr lang="de-DE" i="1" dirty="0"/>
              <a:t>Uhr bei dem </a:t>
            </a:r>
            <a:r>
              <a:rPr lang="de-DE" i="1" dirty="0" smtClean="0"/>
              <a:t>Landgericht Berlin geltend </a:t>
            </a:r>
            <a:r>
              <a:rPr lang="de-DE" i="1" dirty="0"/>
              <a:t>zu machen (§ 2 Abs. 1 S. 2 Nr. 5 JVEG).</a:t>
            </a:r>
          </a:p>
          <a:p>
            <a:pPr marL="0" indent="0">
              <a:buNone/>
            </a:pPr>
            <a:endParaRPr lang="de-DE" dirty="0"/>
          </a:p>
        </p:txBody>
      </p:sp>
    </p:spTree>
    <p:extLst>
      <p:ext uri="{BB962C8B-B14F-4D97-AF65-F5344CB8AC3E}">
        <p14:creationId xmlns:p14="http://schemas.microsoft.com/office/powerpoint/2010/main" val="124990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25315"/>
            <a:ext cx="10515600" cy="5851648"/>
          </a:xfrm>
        </p:spPr>
        <p:txBody>
          <a:bodyPr/>
          <a:lstStyle/>
          <a:p>
            <a:pPr marL="0" indent="0">
              <a:buNone/>
            </a:pPr>
            <a:r>
              <a:rPr lang="de-DE" b="1" u="sng" dirty="0">
                <a:solidFill>
                  <a:srgbClr val="00B050"/>
                </a:solidFill>
              </a:rPr>
              <a:t>Erlöschen des Anspruchs</a:t>
            </a:r>
          </a:p>
          <a:p>
            <a:pPr marL="0" indent="0">
              <a:buNone/>
            </a:pPr>
            <a:r>
              <a:rPr lang="de-DE" dirty="0"/>
              <a:t>Erfolgt die Geltendmachung des  </a:t>
            </a:r>
            <a:r>
              <a:rPr lang="de-DE" dirty="0" smtClean="0"/>
              <a:t>Anspruchs</a:t>
            </a:r>
            <a:r>
              <a:rPr lang="de-DE" dirty="0"/>
              <a:t> nicht innerhalb der Dreimonatsfrist erlischt er (§ 2 Abs. 1 S. 1 JVEG</a:t>
            </a:r>
            <a:r>
              <a:rPr lang="de-DE" dirty="0" smtClean="0"/>
              <a:t>).</a:t>
            </a:r>
          </a:p>
          <a:p>
            <a:pPr marL="0" indent="0">
              <a:buNone/>
            </a:pPr>
            <a:r>
              <a:rPr lang="de-DE" dirty="0" smtClean="0"/>
              <a:t/>
            </a:r>
            <a:br>
              <a:rPr lang="de-DE" dirty="0" smtClean="0"/>
            </a:br>
            <a:r>
              <a:rPr lang="de-DE" i="1" dirty="0" smtClean="0"/>
              <a:t>Es handelt </a:t>
            </a:r>
            <a:r>
              <a:rPr lang="de-DE" i="1" dirty="0"/>
              <a:t>sich um Ausschlussfrist, die jedoch verlängert werden </a:t>
            </a:r>
            <a:r>
              <a:rPr lang="de-DE" i="1" dirty="0" smtClean="0"/>
              <a:t>kann.</a:t>
            </a:r>
            <a:endParaRPr lang="de-DE" dirty="0" smtClean="0"/>
          </a:p>
          <a:p>
            <a:pPr marL="0" indent="0">
              <a:buNone/>
            </a:pPr>
            <a:r>
              <a:rPr lang="de-DE" dirty="0" smtClean="0"/>
              <a:t/>
            </a:r>
            <a:br>
              <a:rPr lang="de-DE" dirty="0" smtClean="0"/>
            </a:br>
            <a:r>
              <a:rPr lang="de-DE" dirty="0" smtClean="0"/>
              <a:t>Wird </a:t>
            </a:r>
            <a:r>
              <a:rPr lang="de-DE" dirty="0"/>
              <a:t>ein entsprechender Antrag nicht fristgerecht eingereicht und der Anspruch nicht geltend gemacht, darf eine Festsetzung von Entschädigung oder Vergütung nicht </a:t>
            </a:r>
            <a:r>
              <a:rPr lang="de-DE" dirty="0" smtClean="0"/>
              <a:t>erfolgen.</a:t>
            </a:r>
          </a:p>
          <a:p>
            <a:pPr marL="0" indent="0">
              <a:buNone/>
            </a:pPr>
            <a:r>
              <a:rPr lang="de-DE" dirty="0" smtClean="0"/>
              <a:t/>
            </a:r>
            <a:br>
              <a:rPr lang="de-DE" dirty="0" smtClean="0"/>
            </a:br>
            <a:r>
              <a:rPr lang="de-DE" dirty="0" smtClean="0"/>
              <a:t>Der </a:t>
            </a:r>
            <a:r>
              <a:rPr lang="de-DE" dirty="0"/>
              <a:t>Berechtigte ist hierüber in Kenntnis zu setzen und gemäß § 4c JVEG </a:t>
            </a:r>
            <a:r>
              <a:rPr lang="de-DE" dirty="0" smtClean="0"/>
              <a:t>auf </a:t>
            </a:r>
            <a:r>
              <a:rPr lang="de-DE" dirty="0"/>
              <a:t>die Möglichkeit der gerichtlichen Festsetzung nach § 4 Abs. 1 JVEG hinzuweisen.</a:t>
            </a:r>
          </a:p>
          <a:p>
            <a:pPr marL="0" indent="0">
              <a:buNone/>
            </a:pPr>
            <a:endParaRPr lang="de-DE" dirty="0"/>
          </a:p>
        </p:txBody>
      </p:sp>
    </p:spTree>
    <p:extLst>
      <p:ext uri="{BB962C8B-B14F-4D97-AF65-F5344CB8AC3E}">
        <p14:creationId xmlns:p14="http://schemas.microsoft.com/office/powerpoint/2010/main" val="181660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a:bodyPr>
          <a:lstStyle/>
          <a:p>
            <a:pPr marL="0" indent="0">
              <a:buNone/>
            </a:pPr>
            <a:r>
              <a:rPr lang="de-DE" b="1" u="sng" dirty="0">
                <a:solidFill>
                  <a:srgbClr val="00B050"/>
                </a:solidFill>
              </a:rPr>
              <a:t>Fristverlängerung</a:t>
            </a:r>
          </a:p>
          <a:p>
            <a:pPr marL="0" indent="0">
              <a:buNone/>
            </a:pPr>
            <a:r>
              <a:rPr lang="de-DE" dirty="0" smtClean="0"/>
              <a:t/>
            </a:r>
            <a:br>
              <a:rPr lang="de-DE" dirty="0" smtClean="0"/>
            </a:br>
            <a:r>
              <a:rPr lang="de-DE" dirty="0" smtClean="0"/>
              <a:t>Die </a:t>
            </a:r>
            <a:r>
              <a:rPr lang="de-DE" dirty="0"/>
              <a:t>Anweisungsstelle der heranziehenden Stelle kann die Dreimonatsfrist auf begründeten Antrag hin verlängern (§ 2 Abs. 1 S. 4 JVEG</a:t>
            </a:r>
            <a:r>
              <a:rPr lang="de-DE" dirty="0" smtClean="0"/>
              <a:t>).</a:t>
            </a:r>
            <a:br>
              <a:rPr lang="de-DE" dirty="0" smtClean="0"/>
            </a:br>
            <a:r>
              <a:rPr lang="de-DE" dirty="0" smtClean="0"/>
              <a:t>Wird </a:t>
            </a:r>
            <a:r>
              <a:rPr lang="de-DE" dirty="0"/>
              <a:t>Fristverlängerung gewährt, ist der Berechtigte hiervon und von der neuen Frist in Kenntnis zu setzen</a:t>
            </a:r>
            <a:r>
              <a:rPr lang="de-DE" dirty="0" smtClean="0"/>
              <a:t>.</a:t>
            </a:r>
            <a:br>
              <a:rPr lang="de-DE" dirty="0" smtClean="0"/>
            </a:br>
            <a:endParaRPr lang="de-DE" dirty="0" smtClean="0"/>
          </a:p>
          <a:p>
            <a:pPr marL="0" indent="0">
              <a:buNone/>
            </a:pPr>
            <a:r>
              <a:rPr lang="de-DE" dirty="0" smtClean="0"/>
              <a:t/>
            </a:r>
            <a:br>
              <a:rPr lang="de-DE" dirty="0" smtClean="0"/>
            </a:br>
            <a:r>
              <a:rPr lang="de-DE" dirty="0" smtClean="0"/>
              <a:t>Lehnt </a:t>
            </a:r>
            <a:r>
              <a:rPr lang="de-DE" dirty="0"/>
              <a:t>die Anweisungsstelle den Fristverlängerungsantrag ab, hat sie ihn unverzüglich dem nach § 4 Abs. 1 JVEG zuständigen Gericht vorzulegen (§ 2 Abs. 1 S. 4 JVEG). Das </a:t>
            </a:r>
            <a:r>
              <a:rPr lang="de-DE" dirty="0" smtClean="0"/>
              <a:t>Gericht </a:t>
            </a:r>
            <a:r>
              <a:rPr lang="de-DE" dirty="0"/>
              <a:t>entscheidet durch Beschluss, der unanfechtbar ist.</a:t>
            </a:r>
          </a:p>
          <a:p>
            <a:pPr marL="0" indent="0">
              <a:buNone/>
            </a:pPr>
            <a:endParaRPr lang="de-DE" dirty="0"/>
          </a:p>
        </p:txBody>
      </p:sp>
    </p:spTree>
    <p:extLst>
      <p:ext uri="{BB962C8B-B14F-4D97-AF65-F5344CB8AC3E}">
        <p14:creationId xmlns:p14="http://schemas.microsoft.com/office/powerpoint/2010/main" val="210658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09954"/>
            <a:ext cx="10515600" cy="5667009"/>
          </a:xfrm>
        </p:spPr>
        <p:txBody>
          <a:bodyPr/>
          <a:lstStyle/>
          <a:p>
            <a:pPr marL="0" indent="0">
              <a:buNone/>
            </a:pPr>
            <a:r>
              <a:rPr lang="de-DE" u="sng" dirty="0" smtClean="0">
                <a:solidFill>
                  <a:srgbClr val="C00000"/>
                </a:solidFill>
              </a:rPr>
              <a:t>§ 2 Abs. 1 S. 5 JVEG</a:t>
            </a:r>
            <a:r>
              <a:rPr lang="de-DE" dirty="0" smtClean="0"/>
              <a:t/>
            </a:r>
            <a:br>
              <a:rPr lang="de-DE" dirty="0" smtClean="0"/>
            </a:br>
            <a:endParaRPr lang="de-DE" dirty="0" smtClean="0"/>
          </a:p>
          <a:p>
            <a:pPr marL="0" indent="0">
              <a:buNone/>
            </a:pPr>
            <a:r>
              <a:rPr lang="de-DE" dirty="0" smtClean="0"/>
              <a:t/>
            </a:r>
            <a:br>
              <a:rPr lang="de-DE" dirty="0" smtClean="0"/>
            </a:br>
            <a:r>
              <a:rPr lang="de-DE" dirty="0" smtClean="0">
                <a:solidFill>
                  <a:srgbClr val="C00000"/>
                </a:solidFill>
              </a:rPr>
              <a:t>Wird </a:t>
            </a:r>
            <a:r>
              <a:rPr lang="de-DE" dirty="0">
                <a:solidFill>
                  <a:srgbClr val="C00000"/>
                </a:solidFill>
              </a:rPr>
              <a:t>der Fristverlängerungsantrag vom Gericht zurückgewiesen, erlischt der Anspruch, wenn die Dreimonatsfrist abgelaufen </a:t>
            </a:r>
            <a:r>
              <a:rPr lang="de-DE" dirty="0" smtClean="0">
                <a:solidFill>
                  <a:srgbClr val="C00000"/>
                </a:solidFill>
              </a:rPr>
              <a:t>ist </a:t>
            </a:r>
            <a:r>
              <a:rPr lang="de-DE" dirty="0">
                <a:solidFill>
                  <a:srgbClr val="C00000"/>
                </a:solidFill>
              </a:rPr>
              <a:t>erst dann, wenn der Anspruch nicht binnen zwei Wochen ab Bekanntgabe der Entscheidung bei der heranziehenden Stelle geltend gemacht worden </a:t>
            </a:r>
            <a:r>
              <a:rPr lang="de-DE" dirty="0" smtClean="0">
                <a:solidFill>
                  <a:srgbClr val="C00000"/>
                </a:solidFill>
              </a:rPr>
              <a:t>ist.</a:t>
            </a:r>
            <a:r>
              <a:rPr lang="de-DE" dirty="0" smtClean="0"/>
              <a:t/>
            </a:r>
            <a:br>
              <a:rPr lang="de-DE" dirty="0" smtClean="0"/>
            </a:br>
            <a:endParaRPr lang="de-DE" dirty="0" smtClean="0"/>
          </a:p>
          <a:p>
            <a:pPr marL="0" indent="0">
              <a:buNone/>
            </a:pPr>
            <a:r>
              <a:rPr lang="de-DE" dirty="0" smtClean="0"/>
              <a:t/>
            </a:r>
            <a:br>
              <a:rPr lang="de-DE" dirty="0" smtClean="0"/>
            </a:br>
            <a:r>
              <a:rPr lang="de-DE" b="1" i="1" dirty="0" smtClean="0"/>
              <a:t>Der </a:t>
            </a:r>
            <a:r>
              <a:rPr lang="de-DE" b="1" i="1" dirty="0"/>
              <a:t>ablehnende Beschluss ist an den Berechtigten förmlich zuzustellen, da er die</a:t>
            </a:r>
            <a:r>
              <a:rPr lang="de-DE" b="1" i="1" u="sng" dirty="0"/>
              <a:t> Zweiwochenfrist </a:t>
            </a:r>
            <a:r>
              <a:rPr lang="de-DE" b="1" i="1" dirty="0"/>
              <a:t>in Gang setzt.</a:t>
            </a:r>
          </a:p>
          <a:p>
            <a:pPr marL="0" indent="0">
              <a:buNone/>
            </a:pPr>
            <a:endParaRPr lang="de-DE" dirty="0"/>
          </a:p>
        </p:txBody>
      </p:sp>
    </p:spTree>
    <p:extLst>
      <p:ext uri="{BB962C8B-B14F-4D97-AF65-F5344CB8AC3E}">
        <p14:creationId xmlns:p14="http://schemas.microsoft.com/office/powerpoint/2010/main" val="148076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39615"/>
            <a:ext cx="10515600" cy="5737348"/>
          </a:xfrm>
        </p:spPr>
        <p:txBody>
          <a:bodyPr>
            <a:normAutofit lnSpcReduction="10000"/>
          </a:bodyPr>
          <a:lstStyle/>
          <a:p>
            <a:pPr marL="0" indent="0">
              <a:buNone/>
            </a:pPr>
            <a:r>
              <a:rPr lang="de-DE" b="1" u="sng" dirty="0">
                <a:solidFill>
                  <a:schemeClr val="accent6">
                    <a:lumMod val="75000"/>
                  </a:schemeClr>
                </a:solidFill>
              </a:rPr>
              <a:t>Beispiel: </a:t>
            </a:r>
            <a:r>
              <a:rPr lang="de-DE" dirty="0" smtClean="0"/>
              <a:t/>
            </a:r>
            <a:br>
              <a:rPr lang="de-DE" dirty="0" smtClean="0"/>
            </a:br>
            <a:r>
              <a:rPr lang="de-DE" dirty="0" smtClean="0"/>
              <a:t>Der </a:t>
            </a:r>
            <a:r>
              <a:rPr lang="de-DE" dirty="0"/>
              <a:t>Zeuge wird vom Landgericht </a:t>
            </a:r>
            <a:r>
              <a:rPr lang="de-DE" dirty="0" smtClean="0"/>
              <a:t>am </a:t>
            </a:r>
            <a:r>
              <a:rPr lang="de-DE" dirty="0"/>
              <a:t>20.5. entlassen. Am 8.8. </a:t>
            </a:r>
            <a:r>
              <a:rPr lang="de-DE" dirty="0" smtClean="0"/>
              <a:t>bittet</a:t>
            </a:r>
            <a:br>
              <a:rPr lang="de-DE" dirty="0" smtClean="0"/>
            </a:br>
            <a:r>
              <a:rPr lang="de-DE" dirty="0" smtClean="0"/>
              <a:t>der </a:t>
            </a:r>
            <a:r>
              <a:rPr lang="de-DE" dirty="0"/>
              <a:t>Zeuge um Fristverlängerung</a:t>
            </a:r>
            <a:r>
              <a:rPr lang="de-DE" dirty="0" smtClean="0"/>
              <a:t>.</a:t>
            </a:r>
            <a:br>
              <a:rPr lang="de-DE" dirty="0" smtClean="0"/>
            </a:br>
            <a:r>
              <a:rPr lang="de-DE" dirty="0" smtClean="0"/>
              <a:t>Die </a:t>
            </a:r>
            <a:r>
              <a:rPr lang="de-DE" dirty="0"/>
              <a:t>Anweisungsstelle lehnt den Antrag ab und legt ihn dem Gericht vor. Das  Gericht erlässt am 22.8. Beschluss, mit dem der Verlängerungsantrag abgelehnt wird. </a:t>
            </a:r>
            <a:r>
              <a:rPr lang="de-DE" dirty="0" smtClean="0"/>
              <a:t/>
            </a:r>
            <a:br>
              <a:rPr lang="de-DE" dirty="0" smtClean="0"/>
            </a:br>
            <a:r>
              <a:rPr lang="de-DE" dirty="0" smtClean="0"/>
              <a:t>Der </a:t>
            </a:r>
            <a:r>
              <a:rPr lang="de-DE" dirty="0"/>
              <a:t>Beschluss  wird dem Berechtigten am 25.8. zugestellt.</a:t>
            </a:r>
          </a:p>
          <a:p>
            <a:pPr marL="0" indent="0">
              <a:buNone/>
            </a:pPr>
            <a:r>
              <a:rPr lang="de-DE" i="1" dirty="0">
                <a:solidFill>
                  <a:srgbClr val="FF0000"/>
                </a:solidFill>
              </a:rPr>
              <a:t>Die Dreimonatsfrist war bei Erlass </a:t>
            </a:r>
            <a:r>
              <a:rPr lang="de-DE" i="1" dirty="0" smtClean="0">
                <a:solidFill>
                  <a:srgbClr val="FF0000"/>
                </a:solidFill>
              </a:rPr>
              <a:t>der </a:t>
            </a:r>
            <a:r>
              <a:rPr lang="de-DE" i="1" dirty="0">
                <a:solidFill>
                  <a:srgbClr val="FF0000"/>
                </a:solidFill>
              </a:rPr>
              <a:t>gerichtlichen Entscheidung bereits </a:t>
            </a:r>
            <a:r>
              <a:rPr lang="de-DE" i="1" dirty="0" smtClean="0">
                <a:solidFill>
                  <a:srgbClr val="FF0000"/>
                </a:solidFill>
              </a:rPr>
              <a:t>abgelaufen.</a:t>
            </a:r>
            <a:r>
              <a:rPr lang="de-DE" dirty="0" smtClean="0">
                <a:solidFill>
                  <a:srgbClr val="FF0000"/>
                </a:solidFill>
              </a:rPr>
              <a:t/>
            </a:r>
            <a:br>
              <a:rPr lang="de-DE" dirty="0" smtClean="0">
                <a:solidFill>
                  <a:srgbClr val="FF0000"/>
                </a:solidFill>
              </a:rPr>
            </a:br>
            <a:endParaRPr lang="de-DE" dirty="0" smtClean="0">
              <a:solidFill>
                <a:srgbClr val="FF0000"/>
              </a:solidFill>
            </a:endParaRPr>
          </a:p>
          <a:p>
            <a:pPr marL="0" indent="0">
              <a:buNone/>
            </a:pPr>
            <a:r>
              <a:rPr lang="de-DE" i="1" dirty="0" smtClean="0"/>
              <a:t>Gemäß § </a:t>
            </a:r>
            <a:r>
              <a:rPr lang="de-DE" i="1" dirty="0"/>
              <a:t>2 Abs. 1 S. 5 </a:t>
            </a:r>
            <a:r>
              <a:rPr lang="de-DE" i="1" dirty="0" smtClean="0"/>
              <a:t>JVEG:</a:t>
            </a:r>
          </a:p>
          <a:p>
            <a:pPr marL="0" indent="0">
              <a:buNone/>
            </a:pPr>
            <a:r>
              <a:rPr lang="de-DE" dirty="0" smtClean="0"/>
              <a:t/>
            </a:r>
            <a:br>
              <a:rPr lang="de-DE" dirty="0" smtClean="0"/>
            </a:br>
            <a:r>
              <a:rPr lang="de-DE" dirty="0" smtClean="0"/>
              <a:t>Der Anspruch ist nunmehr binnen zwei Wochen nach Bekanntgabe des Beschlusses über die Ablehnung der Fristverlängerung bei dem Landgericht geltend zu machen.</a:t>
            </a:r>
          </a:p>
          <a:p>
            <a:pPr marL="0" indent="0">
              <a:buNone/>
            </a:pPr>
            <a:endParaRPr lang="de-DE" dirty="0"/>
          </a:p>
        </p:txBody>
      </p:sp>
    </p:spTree>
    <p:extLst>
      <p:ext uri="{BB962C8B-B14F-4D97-AF65-F5344CB8AC3E}">
        <p14:creationId xmlns:p14="http://schemas.microsoft.com/office/powerpoint/2010/main" val="195325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fontScale="92500" lnSpcReduction="10000"/>
          </a:bodyPr>
          <a:lstStyle/>
          <a:p>
            <a:pPr marL="0" indent="0">
              <a:buNone/>
            </a:pPr>
            <a:r>
              <a:rPr lang="de-DE" dirty="0">
                <a:solidFill>
                  <a:srgbClr val="00B050"/>
                </a:solidFill>
              </a:rPr>
              <a:t> </a:t>
            </a:r>
            <a:r>
              <a:rPr lang="de-DE" b="1" u="sng" dirty="0">
                <a:solidFill>
                  <a:srgbClr val="00B050"/>
                </a:solidFill>
              </a:rPr>
              <a:t>Die </a:t>
            </a:r>
            <a:r>
              <a:rPr lang="de-DE" b="1" u="sng" dirty="0" smtClean="0">
                <a:solidFill>
                  <a:srgbClr val="00B050"/>
                </a:solidFill>
              </a:rPr>
              <a:t>Anweisungsstelle / Die Berechnungsstelle</a:t>
            </a:r>
            <a:endParaRPr lang="de-DE" b="1" u="sng" dirty="0">
              <a:solidFill>
                <a:srgbClr val="00B050"/>
              </a:solidFill>
            </a:endParaRPr>
          </a:p>
          <a:p>
            <a:pPr marL="0" indent="0">
              <a:buNone/>
            </a:pPr>
            <a:r>
              <a:rPr lang="de-DE" dirty="0"/>
              <a:t>Wird ein Anspruchsberechtigter herangezogen und ist seine Heranziehung beendet, so </a:t>
            </a:r>
            <a:r>
              <a:rPr lang="de-DE" dirty="0">
                <a:solidFill>
                  <a:srgbClr val="00B050"/>
                </a:solidFill>
              </a:rPr>
              <a:t>ordnet das  Gericht</a:t>
            </a:r>
            <a:r>
              <a:rPr lang="de-DE" dirty="0"/>
              <a:t>, d. h. der Richter, der Staats- bzw. Amtsanwalt oder in dem ihn übertragenden Geschäften, der Rechtspfleger, die bestimmungsgemäße </a:t>
            </a:r>
            <a:r>
              <a:rPr lang="de-DE" dirty="0">
                <a:solidFill>
                  <a:srgbClr val="00B050"/>
                </a:solidFill>
              </a:rPr>
              <a:t>Entschädigung oder Vergütung an</a:t>
            </a:r>
            <a:r>
              <a:rPr lang="de-DE" dirty="0" smtClean="0">
                <a:solidFill>
                  <a:srgbClr val="00B050"/>
                </a:solidFill>
              </a:rPr>
              <a:t>.</a:t>
            </a:r>
          </a:p>
          <a:p>
            <a:pPr marL="0" indent="0">
              <a:buNone/>
            </a:pPr>
            <a:endParaRPr lang="de-DE" dirty="0">
              <a:solidFill>
                <a:srgbClr val="00B050"/>
              </a:solidFill>
            </a:endParaRPr>
          </a:p>
          <a:p>
            <a:pPr marL="0" indent="0">
              <a:buNone/>
            </a:pPr>
            <a:r>
              <a:rPr lang="de-DE" dirty="0">
                <a:solidFill>
                  <a:srgbClr val="00B050"/>
                </a:solidFill>
              </a:rPr>
              <a:t>Bei der Vernehmung </a:t>
            </a:r>
            <a:r>
              <a:rPr lang="de-DE" dirty="0"/>
              <a:t>geschieht das </a:t>
            </a:r>
            <a:r>
              <a:rPr lang="de-DE" dirty="0" smtClean="0">
                <a:solidFill>
                  <a:srgbClr val="00B050"/>
                </a:solidFill>
              </a:rPr>
              <a:t>durch</a:t>
            </a:r>
            <a:r>
              <a:rPr lang="de-DE" dirty="0" smtClean="0"/>
              <a:t> </a:t>
            </a:r>
            <a:r>
              <a:rPr lang="de-DE" dirty="0"/>
              <a:t>die jeweilige </a:t>
            </a:r>
            <a:r>
              <a:rPr lang="de-DE" dirty="0">
                <a:solidFill>
                  <a:srgbClr val="00B050"/>
                </a:solidFill>
              </a:rPr>
              <a:t>Kassenanweisung</a:t>
            </a:r>
            <a:r>
              <a:rPr lang="de-DE" dirty="0"/>
              <a:t>, welche durch den jeweiligen Richter oder Rechtspfleger zu unterschreiben ist</a:t>
            </a:r>
            <a:r>
              <a:rPr lang="de-DE" dirty="0" smtClean="0"/>
              <a:t>.</a:t>
            </a:r>
            <a:br>
              <a:rPr lang="de-DE" dirty="0" smtClean="0"/>
            </a:br>
            <a:endParaRPr lang="de-DE" dirty="0" smtClean="0"/>
          </a:p>
          <a:p>
            <a:pPr marL="0" indent="0">
              <a:buNone/>
            </a:pPr>
            <a:r>
              <a:rPr lang="de-DE" dirty="0" smtClean="0"/>
              <a:t/>
            </a:r>
            <a:br>
              <a:rPr lang="de-DE" dirty="0" smtClean="0"/>
            </a:br>
            <a:r>
              <a:rPr lang="de-DE" dirty="0" smtClean="0">
                <a:solidFill>
                  <a:srgbClr val="00B050"/>
                </a:solidFill>
              </a:rPr>
              <a:t>Bei</a:t>
            </a:r>
            <a:r>
              <a:rPr lang="de-DE" dirty="0" smtClean="0"/>
              <a:t> </a:t>
            </a:r>
            <a:r>
              <a:rPr lang="de-DE" dirty="0"/>
              <a:t>der </a:t>
            </a:r>
            <a:r>
              <a:rPr lang="de-DE" dirty="0">
                <a:solidFill>
                  <a:srgbClr val="00B050"/>
                </a:solidFill>
              </a:rPr>
              <a:t>schriftlichen Antragstellung wird </a:t>
            </a:r>
            <a:r>
              <a:rPr lang="de-DE" dirty="0"/>
              <a:t>durch die Geschäftsstelle auf der Kostenrechnung des  Herangezogenen </a:t>
            </a:r>
            <a:r>
              <a:rPr lang="de-DE" dirty="0">
                <a:solidFill>
                  <a:srgbClr val="00B050"/>
                </a:solidFill>
              </a:rPr>
              <a:t>der Stempel „Der Zeuge ist bestimmungsgemäß  zu entschädigen“ </a:t>
            </a:r>
            <a:r>
              <a:rPr lang="de-DE" dirty="0"/>
              <a:t>(oder ähnlich) </a:t>
            </a:r>
            <a:r>
              <a:rPr lang="de-DE" dirty="0">
                <a:solidFill>
                  <a:srgbClr val="00B050"/>
                </a:solidFill>
              </a:rPr>
              <a:t>angebracht.</a:t>
            </a:r>
            <a:r>
              <a:rPr lang="de-DE" dirty="0"/>
              <a:t> Mit seiner Unterschrift ordnet der jeweilige Sachbearbeiter (Richter, Staats- oder Amtsanwalt, Rechtspfleger) die bestimmungsgemäße Entschädigung an.</a:t>
            </a:r>
          </a:p>
          <a:p>
            <a:pPr marL="0" indent="0">
              <a:buNone/>
            </a:pPr>
            <a:endParaRPr lang="de-DE" dirty="0"/>
          </a:p>
        </p:txBody>
      </p:sp>
    </p:spTree>
    <p:extLst>
      <p:ext uri="{BB962C8B-B14F-4D97-AF65-F5344CB8AC3E}">
        <p14:creationId xmlns:p14="http://schemas.microsoft.com/office/powerpoint/2010/main" val="28645174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11823" y="527538"/>
            <a:ext cx="10515600" cy="5667010"/>
          </a:xfrm>
        </p:spPr>
        <p:txBody>
          <a:bodyPr>
            <a:normAutofit/>
          </a:bodyPr>
          <a:lstStyle/>
          <a:p>
            <a:pPr marL="0" indent="0">
              <a:buNone/>
            </a:pPr>
            <a:r>
              <a:rPr lang="de-DE" dirty="0" smtClean="0"/>
              <a:t/>
            </a:r>
            <a:br>
              <a:rPr lang="de-DE" dirty="0" smtClean="0"/>
            </a:br>
            <a:r>
              <a:rPr lang="de-DE" dirty="0" smtClean="0"/>
              <a:t/>
            </a:r>
            <a:br>
              <a:rPr lang="de-DE" dirty="0" smtClean="0"/>
            </a:br>
            <a:r>
              <a:rPr lang="de-DE" dirty="0" smtClean="0"/>
              <a:t>Die </a:t>
            </a:r>
            <a:r>
              <a:rPr lang="de-DE" dirty="0"/>
              <a:t>Festsetzung der Entschädigung erfolgt sodann durch den zuständigen </a:t>
            </a:r>
            <a:r>
              <a:rPr lang="de-DE" b="1" dirty="0">
                <a:solidFill>
                  <a:srgbClr val="00B050"/>
                </a:solidFill>
              </a:rPr>
              <a:t>Anweisungsbeamten</a:t>
            </a:r>
            <a:r>
              <a:rPr lang="de-DE" dirty="0" smtClean="0"/>
              <a:t>.</a:t>
            </a:r>
          </a:p>
          <a:p>
            <a:pPr marL="0" indent="0">
              <a:buNone/>
            </a:pPr>
            <a:endParaRPr lang="de-DE" dirty="0" smtClean="0"/>
          </a:p>
          <a:p>
            <a:pPr marL="0" indent="0">
              <a:buNone/>
            </a:pPr>
            <a:r>
              <a:rPr lang="de-DE" dirty="0" smtClean="0"/>
              <a:t>Die </a:t>
            </a:r>
            <a:r>
              <a:rPr lang="de-DE" dirty="0"/>
              <a:t>Entschädigung setzt der Beamte, </a:t>
            </a:r>
            <a:r>
              <a:rPr lang="de-DE" b="1" i="1" dirty="0">
                <a:solidFill>
                  <a:srgbClr val="00B050"/>
                </a:solidFill>
              </a:rPr>
              <a:t>der durch die Verwaltung hierzu bestimmt wird</a:t>
            </a:r>
            <a:r>
              <a:rPr lang="de-DE" dirty="0"/>
              <a:t>, durch haushaltsrechtlichen Verwaltungsakt fest</a:t>
            </a:r>
            <a:r>
              <a:rPr lang="de-DE" dirty="0" smtClean="0"/>
              <a:t>.</a:t>
            </a:r>
          </a:p>
          <a:p>
            <a:pPr marL="0" indent="0">
              <a:buNone/>
            </a:pPr>
            <a:r>
              <a:rPr lang="de-DE" dirty="0" smtClean="0"/>
              <a:t/>
            </a:r>
            <a:br>
              <a:rPr lang="de-DE" dirty="0" smtClean="0"/>
            </a:br>
            <a:r>
              <a:rPr lang="de-DE" dirty="0" smtClean="0"/>
              <a:t>Er </a:t>
            </a:r>
            <a:r>
              <a:rPr lang="de-DE" dirty="0"/>
              <a:t>hat dabei zu prüfen, ob und in welcher Höhe dem Sachverständigen ein Entschädigungsanspruch zusteht</a:t>
            </a:r>
            <a:r>
              <a:rPr lang="de-DE" dirty="0" smtClean="0"/>
              <a:t>.</a:t>
            </a:r>
            <a:endParaRPr lang="de-DE" dirty="0"/>
          </a:p>
        </p:txBody>
      </p:sp>
    </p:spTree>
    <p:extLst>
      <p:ext uri="{BB962C8B-B14F-4D97-AF65-F5344CB8AC3E}">
        <p14:creationId xmlns:p14="http://schemas.microsoft.com/office/powerpoint/2010/main" val="154000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27538"/>
            <a:ext cx="10515600" cy="5649425"/>
          </a:xfrm>
        </p:spPr>
        <p:txBody>
          <a:bodyPr/>
          <a:lstStyle/>
          <a:p>
            <a:pPr marL="0" indent="0">
              <a:buNone/>
            </a:pPr>
            <a:r>
              <a:rPr lang="de-DE" dirty="0" smtClean="0"/>
              <a:t/>
            </a:r>
            <a:br>
              <a:rPr lang="de-DE" dirty="0" smtClean="0"/>
            </a:br>
            <a:r>
              <a:rPr lang="de-DE" dirty="0" smtClean="0">
                <a:solidFill>
                  <a:srgbClr val="00B050"/>
                </a:solidFill>
              </a:rPr>
              <a:t>Über den Antrag </a:t>
            </a:r>
            <a:r>
              <a:rPr lang="de-DE" dirty="0" smtClean="0"/>
              <a:t>des Anspruchsberechtigten auf Berechnung und Auszahlung seiner Entschädigung bzw. Vergütung </a:t>
            </a:r>
            <a:r>
              <a:rPr lang="de-DE" dirty="0" smtClean="0">
                <a:solidFill>
                  <a:srgbClr val="00B050"/>
                </a:solidFill>
              </a:rPr>
              <a:t>ist möglichst schnell zu entscheiden.</a:t>
            </a:r>
            <a:r>
              <a:rPr lang="de-DE" dirty="0" smtClean="0"/>
              <a:t/>
            </a:r>
            <a:br>
              <a:rPr lang="de-DE" dirty="0" smtClean="0"/>
            </a:br>
            <a:r>
              <a:rPr lang="de-DE" dirty="0" smtClean="0"/>
              <a:t/>
            </a:r>
            <a:br>
              <a:rPr lang="de-DE" dirty="0" smtClean="0"/>
            </a:br>
            <a:r>
              <a:rPr lang="de-DE" i="1" dirty="0" smtClean="0"/>
              <a:t>In der Rechtsprechung wird teilweise die Auffassung vertreten, dass im Falle von Hindernissen oder Bedenken gegen eine Anweisung, der Teil der beantragten Entschädigung bzw. Vergütung auszuzahlen ist, gegen den solche Bedenken nicht bestehen.</a:t>
            </a:r>
          </a:p>
          <a:p>
            <a:pPr marL="0" indent="0">
              <a:buNone/>
            </a:pPr>
            <a:endParaRPr lang="de-DE" dirty="0"/>
          </a:p>
        </p:txBody>
      </p:sp>
    </p:spTree>
    <p:extLst>
      <p:ext uri="{BB962C8B-B14F-4D97-AF65-F5344CB8AC3E}">
        <p14:creationId xmlns:p14="http://schemas.microsoft.com/office/powerpoint/2010/main" val="3915445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42900"/>
            <a:ext cx="10515600" cy="5834063"/>
          </a:xfrm>
        </p:spPr>
        <p:txBody>
          <a:bodyPr>
            <a:normAutofit/>
          </a:bodyPr>
          <a:lstStyle/>
          <a:p>
            <a:pPr marL="0" indent="0">
              <a:buNone/>
            </a:pPr>
            <a:r>
              <a:rPr lang="de-DE" dirty="0" smtClean="0"/>
              <a:t/>
            </a:r>
            <a:br>
              <a:rPr lang="de-DE" dirty="0" smtClean="0"/>
            </a:br>
            <a:r>
              <a:rPr lang="de-DE" dirty="0" smtClean="0"/>
              <a:t>Von der erfolgten Berechnung und Auszahlung ist im Regelfall keine Mitteilung an den Anspruchsberechtigten zu machen.</a:t>
            </a:r>
          </a:p>
          <a:p>
            <a:pPr marL="0" indent="0">
              <a:buNone/>
            </a:pPr>
            <a:r>
              <a:rPr lang="de-DE" dirty="0" smtClean="0"/>
              <a:t/>
            </a:r>
            <a:br>
              <a:rPr lang="de-DE" dirty="0" smtClean="0"/>
            </a:br>
            <a:r>
              <a:rPr lang="de-DE" dirty="0" smtClean="0">
                <a:solidFill>
                  <a:srgbClr val="00B050"/>
                </a:solidFill>
              </a:rPr>
              <a:t>Im Falle </a:t>
            </a:r>
            <a:r>
              <a:rPr lang="de-DE" dirty="0" smtClean="0"/>
              <a:t>von Absetzungen oder </a:t>
            </a:r>
            <a:r>
              <a:rPr lang="de-DE" dirty="0" smtClean="0">
                <a:solidFill>
                  <a:srgbClr val="00B050"/>
                </a:solidFill>
              </a:rPr>
              <a:t>Kürzungen</a:t>
            </a:r>
            <a:r>
              <a:rPr lang="de-DE" dirty="0" smtClean="0"/>
              <a:t> ist der Berechtigte hiervon </a:t>
            </a:r>
            <a:r>
              <a:rPr lang="de-DE" dirty="0" smtClean="0">
                <a:solidFill>
                  <a:srgbClr val="00B050"/>
                </a:solidFill>
              </a:rPr>
              <a:t>in Kenntnis zu setzen.</a:t>
            </a:r>
            <a:br>
              <a:rPr lang="de-DE" dirty="0" smtClean="0">
                <a:solidFill>
                  <a:srgbClr val="00B050"/>
                </a:solidFill>
              </a:rPr>
            </a:br>
            <a:r>
              <a:rPr lang="de-DE" dirty="0" smtClean="0"/>
              <a:t>Dabei müssen sich die Kürzungen für den Herangezogenen nachvollziehbar ergeben.</a:t>
            </a:r>
          </a:p>
          <a:p>
            <a:pPr marL="0" indent="0">
              <a:buNone/>
            </a:pPr>
            <a:r>
              <a:rPr lang="de-DE" dirty="0" smtClean="0"/>
              <a:t/>
            </a:r>
            <a:br>
              <a:rPr lang="de-DE" dirty="0" smtClean="0"/>
            </a:br>
            <a:r>
              <a:rPr lang="de-DE" dirty="0" smtClean="0"/>
              <a:t>Eine förmliche Übersendung erfolgt jedoch nicht, das  Absetzungsschreiben wird formlos übersandt.</a:t>
            </a:r>
            <a:br>
              <a:rPr lang="de-DE" dirty="0" smtClean="0"/>
            </a:br>
            <a:r>
              <a:rPr lang="de-DE" i="1" dirty="0" smtClean="0">
                <a:solidFill>
                  <a:srgbClr val="00B050"/>
                </a:solidFill>
              </a:rPr>
              <a:t>Dabei ist auf die möglichen Rechtsbehelfe hinzuweisen (§ 4c JVEG).</a:t>
            </a:r>
          </a:p>
          <a:p>
            <a:pPr marL="0" indent="0">
              <a:buNone/>
            </a:pPr>
            <a:endParaRPr lang="de-DE" dirty="0"/>
          </a:p>
        </p:txBody>
      </p:sp>
    </p:spTree>
    <p:extLst>
      <p:ext uri="{BB962C8B-B14F-4D97-AF65-F5344CB8AC3E}">
        <p14:creationId xmlns:p14="http://schemas.microsoft.com/office/powerpoint/2010/main" val="2828073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normAutofit/>
          </a:bodyPr>
          <a:lstStyle/>
          <a:p>
            <a:pPr marL="0" indent="0">
              <a:buNone/>
            </a:pPr>
            <a:r>
              <a:rPr lang="de-DE" b="1" u="sng" dirty="0" smtClean="0">
                <a:solidFill>
                  <a:srgbClr val="C00000"/>
                </a:solidFill>
              </a:rPr>
              <a:t>Zahlung </a:t>
            </a:r>
            <a:r>
              <a:rPr lang="de-DE" b="1" u="sng" dirty="0">
                <a:solidFill>
                  <a:srgbClr val="C00000"/>
                </a:solidFill>
              </a:rPr>
              <a:t>von </a:t>
            </a:r>
            <a:r>
              <a:rPr lang="de-DE" b="1" i="1" u="sng" dirty="0">
                <a:solidFill>
                  <a:srgbClr val="C00000"/>
                </a:solidFill>
              </a:rPr>
              <a:t>Vorschüssen</a:t>
            </a:r>
            <a:r>
              <a:rPr lang="de-DE" b="1" u="sng" dirty="0">
                <a:solidFill>
                  <a:srgbClr val="C00000"/>
                </a:solidFill>
              </a:rPr>
              <a:t> (§ 3 JVEG</a:t>
            </a:r>
            <a:r>
              <a:rPr lang="de-DE" b="1" u="sng" dirty="0" smtClean="0">
                <a:solidFill>
                  <a:srgbClr val="C00000"/>
                </a:solidFill>
              </a:rPr>
              <a:t>)</a:t>
            </a:r>
            <a:r>
              <a:rPr lang="de-DE" u="sng" dirty="0" smtClean="0"/>
              <a:t/>
            </a:r>
            <a:br>
              <a:rPr lang="de-DE" u="sng" dirty="0" smtClean="0"/>
            </a:br>
            <a:endParaRPr lang="de-DE" u="sng" dirty="0"/>
          </a:p>
          <a:p>
            <a:pPr marL="0" indent="0">
              <a:buNone/>
            </a:pPr>
            <a:r>
              <a:rPr lang="de-DE" b="1" u="sng" dirty="0"/>
              <a:t>1.  Voraussetzungen</a:t>
            </a:r>
          </a:p>
          <a:p>
            <a:pPr marL="0" indent="0">
              <a:buNone/>
            </a:pPr>
            <a:r>
              <a:rPr lang="de-DE" dirty="0"/>
              <a:t>Nach § 3 JVEG kann dem Berechtigten ein Vorschuss gewährt werden, </a:t>
            </a:r>
            <a:r>
              <a:rPr lang="de-DE" dirty="0" smtClean="0"/>
              <a:t>wenn</a:t>
            </a:r>
            <a:endParaRPr lang="de-DE" dirty="0"/>
          </a:p>
          <a:p>
            <a:pPr marL="0" indent="0">
              <a:buNone/>
            </a:pPr>
            <a:r>
              <a:rPr lang="de-DE" dirty="0">
                <a:solidFill>
                  <a:srgbClr val="00B050"/>
                </a:solidFill>
              </a:rPr>
              <a:t>•  </a:t>
            </a:r>
            <a:r>
              <a:rPr lang="de-DE" dirty="0" smtClean="0">
                <a:solidFill>
                  <a:srgbClr val="00B050"/>
                </a:solidFill>
              </a:rPr>
              <a:t>erhebliche </a:t>
            </a:r>
            <a:r>
              <a:rPr lang="de-DE" dirty="0">
                <a:solidFill>
                  <a:srgbClr val="00B050"/>
                </a:solidFill>
              </a:rPr>
              <a:t>Fahrtkosten oder sonstige Aufwendungen </a:t>
            </a:r>
            <a:r>
              <a:rPr lang="de-DE" dirty="0" smtClean="0">
                <a:solidFill>
                  <a:srgbClr val="00B050"/>
                </a:solidFill>
              </a:rPr>
              <a:t>entstehen</a:t>
            </a:r>
            <a:br>
              <a:rPr lang="de-DE" dirty="0" smtClean="0">
                <a:solidFill>
                  <a:srgbClr val="00B050"/>
                </a:solidFill>
              </a:rPr>
            </a:br>
            <a:r>
              <a:rPr lang="de-DE" dirty="0" smtClean="0">
                <a:solidFill>
                  <a:srgbClr val="00B050"/>
                </a:solidFill>
              </a:rPr>
              <a:t> </a:t>
            </a:r>
            <a:r>
              <a:rPr lang="de-DE" dirty="0" smtClean="0"/>
              <a:t>oder</a:t>
            </a:r>
            <a:br>
              <a:rPr lang="de-DE" dirty="0" smtClean="0"/>
            </a:br>
            <a:r>
              <a:rPr lang="de-DE" dirty="0" smtClean="0">
                <a:solidFill>
                  <a:srgbClr val="00B050"/>
                </a:solidFill>
              </a:rPr>
              <a:t>• </a:t>
            </a:r>
            <a:r>
              <a:rPr lang="de-DE" dirty="0">
                <a:solidFill>
                  <a:srgbClr val="00B050"/>
                </a:solidFill>
              </a:rPr>
              <a:t> </a:t>
            </a:r>
            <a:r>
              <a:rPr lang="de-DE" dirty="0" smtClean="0">
                <a:solidFill>
                  <a:srgbClr val="00B050"/>
                </a:solidFill>
              </a:rPr>
              <a:t>die </a:t>
            </a:r>
            <a:r>
              <a:rPr lang="de-DE" dirty="0">
                <a:solidFill>
                  <a:srgbClr val="00B050"/>
                </a:solidFill>
              </a:rPr>
              <a:t>zu erwartende Vergütung für bereits erbrachte Teilleistungen mehr als 1.000 € beträgt.</a:t>
            </a:r>
          </a:p>
          <a:p>
            <a:pPr marL="0" indent="0">
              <a:buNone/>
            </a:pPr>
            <a:r>
              <a:rPr lang="de-DE" dirty="0"/>
              <a:t>Für </a:t>
            </a:r>
            <a:r>
              <a:rPr lang="de-DE" b="1" dirty="0"/>
              <a:t>Fahrtkosten und Aufwendungen </a:t>
            </a:r>
            <a:r>
              <a:rPr lang="de-DE" dirty="0"/>
              <a:t>kann jedem Berechtigten ein Vorschuss  gezahlt werden. </a:t>
            </a:r>
          </a:p>
        </p:txBody>
      </p:sp>
    </p:spTree>
    <p:extLst>
      <p:ext uri="{BB962C8B-B14F-4D97-AF65-F5344CB8AC3E}">
        <p14:creationId xmlns:p14="http://schemas.microsoft.com/office/powerpoint/2010/main" val="3846937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additive="base">
                                        <p:cTn id="1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6">
                    <a:lumMod val="75000"/>
                  </a:schemeClr>
                </a:solidFill>
              </a:rPr>
              <a:t>1. Allgemeines</a:t>
            </a:r>
            <a:endParaRPr lang="de-DE" dirty="0">
              <a:solidFill>
                <a:schemeClr val="accent6">
                  <a:lumMod val="75000"/>
                </a:schemeClr>
              </a:solidFill>
            </a:endParaRPr>
          </a:p>
        </p:txBody>
      </p:sp>
      <p:sp>
        <p:nvSpPr>
          <p:cNvPr id="3" name="Inhaltsplatzhalter 2"/>
          <p:cNvSpPr>
            <a:spLocks noGrp="1"/>
          </p:cNvSpPr>
          <p:nvPr>
            <p:ph idx="1"/>
          </p:nvPr>
        </p:nvSpPr>
        <p:spPr>
          <a:xfrm>
            <a:off x="545123" y="1617786"/>
            <a:ext cx="10808677" cy="4559178"/>
          </a:xfrm>
        </p:spPr>
        <p:txBody>
          <a:bodyPr>
            <a:normAutofit fontScale="70000" lnSpcReduction="20000"/>
          </a:bodyPr>
          <a:lstStyle/>
          <a:p>
            <a:pPr marL="0" indent="0">
              <a:buNone/>
            </a:pPr>
            <a:r>
              <a:rPr lang="de-DE" dirty="0" smtClean="0"/>
              <a:t>Ist am 01.04.2004 an die Stelle des Gesetztes über die Entschädigung von Zeugen und Sachverständigen (ZSEG) und das Gesetz über die Entschädigung der ehrenamtlichen Richter getreten.</a:t>
            </a:r>
          </a:p>
          <a:p>
            <a:pPr marL="0" indent="0">
              <a:buNone/>
            </a:pPr>
            <a:endParaRPr lang="de-DE" dirty="0"/>
          </a:p>
          <a:p>
            <a:pPr marL="0" indent="0">
              <a:buNone/>
            </a:pPr>
            <a:r>
              <a:rPr lang="de-DE" dirty="0" smtClean="0"/>
              <a:t>Gab im Laufe der Jahre viele Veränderungen u.a. durch die Anpassung andere Gesetze, wie:</a:t>
            </a:r>
            <a:br>
              <a:rPr lang="de-DE" dirty="0" smtClean="0"/>
            </a:br>
            <a:endParaRPr lang="de-DE" dirty="0"/>
          </a:p>
          <a:p>
            <a:pPr marL="0" indent="0">
              <a:buNone/>
            </a:pPr>
            <a:r>
              <a:rPr lang="de-DE" dirty="0" smtClean="0"/>
              <a:t/>
            </a:r>
            <a:br>
              <a:rPr lang="de-DE" dirty="0" smtClean="0"/>
            </a:br>
            <a:r>
              <a:rPr lang="de-DE" dirty="0" smtClean="0"/>
              <a:t>das Kostenrechtsmodernisierungsgesetz</a:t>
            </a:r>
          </a:p>
          <a:p>
            <a:pPr marL="0" indent="0">
              <a:buNone/>
            </a:pPr>
            <a:r>
              <a:rPr lang="de-DE" dirty="0" smtClean="0"/>
              <a:t/>
            </a:r>
            <a:br>
              <a:rPr lang="de-DE" dirty="0" smtClean="0"/>
            </a:br>
            <a:r>
              <a:rPr lang="de-DE" dirty="0" smtClean="0"/>
              <a:t/>
            </a:r>
            <a:br>
              <a:rPr lang="de-DE" dirty="0" smtClean="0"/>
            </a:br>
            <a:r>
              <a:rPr lang="de-DE" dirty="0" smtClean="0"/>
              <a:t>das FGG-Reformgesetz oder</a:t>
            </a:r>
          </a:p>
          <a:p>
            <a:pPr marL="0" indent="0">
              <a:buNone/>
            </a:pPr>
            <a:r>
              <a:rPr lang="de-DE" dirty="0" smtClean="0"/>
              <a:t/>
            </a:r>
            <a:br>
              <a:rPr lang="de-DE" dirty="0" smtClean="0"/>
            </a:br>
            <a:r>
              <a:rPr lang="de-DE" dirty="0" smtClean="0"/>
              <a:t/>
            </a:r>
            <a:br>
              <a:rPr lang="de-DE" dirty="0" smtClean="0"/>
            </a:br>
            <a:r>
              <a:rPr lang="de-DE" dirty="0" smtClean="0"/>
              <a:t>Gesetz zur Reform des Vormundschafts- und Betreuungsrecht</a:t>
            </a:r>
            <a:br>
              <a:rPr lang="de-DE" dirty="0" smtClean="0"/>
            </a:br>
            <a:r>
              <a:rPr lang="de-DE" dirty="0" smtClean="0"/>
              <a:t/>
            </a:r>
            <a:br>
              <a:rPr lang="de-DE" dirty="0" smtClean="0"/>
            </a:br>
            <a:r>
              <a:rPr lang="de-DE" dirty="0" smtClean="0"/>
              <a:t/>
            </a:r>
            <a:br>
              <a:rPr lang="de-DE" dirty="0" smtClean="0"/>
            </a:br>
            <a:endParaRPr lang="de-DE" dirty="0" smtClean="0"/>
          </a:p>
        </p:txBody>
      </p:sp>
    </p:spTree>
    <p:extLst>
      <p:ext uri="{BB962C8B-B14F-4D97-AF65-F5344CB8AC3E}">
        <p14:creationId xmlns:p14="http://schemas.microsoft.com/office/powerpoint/2010/main" val="423220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lstStyle/>
          <a:p>
            <a:pPr marL="0" indent="0">
              <a:buNone/>
            </a:pPr>
            <a:r>
              <a:rPr lang="de-DE" dirty="0" smtClean="0"/>
              <a:t/>
            </a:r>
            <a:br>
              <a:rPr lang="de-DE" dirty="0" smtClean="0"/>
            </a:br>
            <a:r>
              <a:rPr lang="de-DE" dirty="0" smtClean="0"/>
              <a:t/>
            </a:r>
            <a:br>
              <a:rPr lang="de-DE" dirty="0" smtClean="0"/>
            </a:br>
            <a:r>
              <a:rPr lang="de-DE" dirty="0" smtClean="0"/>
              <a:t/>
            </a:r>
            <a:br>
              <a:rPr lang="de-DE" dirty="0" smtClean="0"/>
            </a:br>
            <a:r>
              <a:rPr lang="de-DE" dirty="0" smtClean="0"/>
              <a:t>Hinsichtlich der Vorschusszahlungen für </a:t>
            </a:r>
            <a:r>
              <a:rPr lang="de-DE" b="1" dirty="0" smtClean="0"/>
              <a:t>Vergütungen</a:t>
            </a:r>
            <a:r>
              <a:rPr lang="de-DE" dirty="0" smtClean="0"/>
              <a:t>, gilt die Regelung nur für Sachverständige, Dolmetscher oder Übersetzer. </a:t>
            </a:r>
            <a:br>
              <a:rPr lang="de-DE" dirty="0" smtClean="0"/>
            </a:br>
            <a:endParaRPr lang="de-DE" dirty="0" smtClean="0"/>
          </a:p>
          <a:p>
            <a:pPr marL="0" indent="0">
              <a:buNone/>
            </a:pPr>
            <a:r>
              <a:rPr lang="de-DE" dirty="0" smtClean="0"/>
              <a:t/>
            </a:r>
            <a:br>
              <a:rPr lang="de-DE" dirty="0" smtClean="0"/>
            </a:br>
            <a:r>
              <a:rPr lang="de-DE" i="1" u="sng" dirty="0" smtClean="0">
                <a:solidFill>
                  <a:srgbClr val="C00000"/>
                </a:solidFill>
              </a:rPr>
              <a:t>Ein Vorschuss  für Verdienstausfall eines Zeugen kann nicht gewährt werden!</a:t>
            </a:r>
          </a:p>
          <a:p>
            <a:pPr marL="0" indent="0">
              <a:buNone/>
            </a:pPr>
            <a:endParaRPr lang="de-DE" dirty="0"/>
          </a:p>
        </p:txBody>
      </p:sp>
    </p:spTree>
    <p:extLst>
      <p:ext uri="{BB962C8B-B14F-4D97-AF65-F5344CB8AC3E}">
        <p14:creationId xmlns:p14="http://schemas.microsoft.com/office/powerpoint/2010/main" val="34046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01162"/>
            <a:ext cx="10515600" cy="5675801"/>
          </a:xfrm>
        </p:spPr>
        <p:txBody>
          <a:bodyPr>
            <a:normAutofit/>
          </a:bodyPr>
          <a:lstStyle/>
          <a:p>
            <a:pPr marL="0" indent="0">
              <a:buNone/>
            </a:pPr>
            <a:r>
              <a:rPr lang="de-DE" b="1" u="sng" dirty="0" smtClean="0"/>
              <a:t>2.  Fahrtkosten und sonstige Aufwendungen</a:t>
            </a:r>
            <a:r>
              <a:rPr lang="de-DE" u="sng" dirty="0" smtClean="0"/>
              <a:t/>
            </a:r>
            <a:br>
              <a:rPr lang="de-DE" u="sng" dirty="0" smtClean="0"/>
            </a:br>
            <a:endParaRPr lang="de-DE" u="sng" dirty="0" smtClean="0"/>
          </a:p>
          <a:p>
            <a:pPr marL="0" indent="0">
              <a:buNone/>
            </a:pPr>
            <a:r>
              <a:rPr lang="de-DE" dirty="0" smtClean="0"/>
              <a:t>Fahrtkosten  sind  die  von  §§  5,  6  JVEG  erfassten  Auslagen. </a:t>
            </a:r>
            <a:br>
              <a:rPr lang="de-DE" dirty="0" smtClean="0"/>
            </a:br>
            <a:r>
              <a:rPr lang="de-DE" dirty="0" smtClean="0"/>
              <a:t>Sonstige  Aufwendungen  sind  die von §§ 7, 12 JVEG erfassten Auslagen.</a:t>
            </a:r>
            <a:br>
              <a:rPr lang="de-DE" dirty="0" smtClean="0"/>
            </a:br>
            <a:endParaRPr lang="de-DE" dirty="0" smtClean="0"/>
          </a:p>
          <a:p>
            <a:pPr marL="0" indent="0">
              <a:buNone/>
            </a:pPr>
            <a:r>
              <a:rPr lang="de-DE" dirty="0" smtClean="0">
                <a:solidFill>
                  <a:srgbClr val="00B050"/>
                </a:solidFill>
              </a:rPr>
              <a:t>Es kommt insoweit nicht auf die Mittellosigkeit des Berechtigten an, weil § 3 JVEG nur auf die Höhe der Auslagen abstellt. </a:t>
            </a:r>
            <a:endParaRPr lang="de-DE" dirty="0" smtClean="0"/>
          </a:p>
          <a:p>
            <a:pPr marL="0" indent="0">
              <a:buNone/>
            </a:pPr>
            <a:r>
              <a:rPr lang="de-DE" dirty="0" smtClean="0"/>
              <a:t/>
            </a:r>
            <a:br>
              <a:rPr lang="de-DE" dirty="0" smtClean="0"/>
            </a:br>
            <a:r>
              <a:rPr lang="de-DE" b="1" i="1" dirty="0" smtClean="0"/>
              <a:t>Gleichwohl wird bei der Prüfung auf Vorschuss auch das Einkommen des Berechtigten zu berücksichtigen sein, da bei einkommensschwachen Personen auch geringere Beträge erheblich sein können.</a:t>
            </a:r>
          </a:p>
          <a:p>
            <a:pPr marL="0" indent="0">
              <a:buNone/>
            </a:pPr>
            <a:endParaRPr lang="de-DE" dirty="0"/>
          </a:p>
        </p:txBody>
      </p:sp>
    </p:spTree>
    <p:extLst>
      <p:ext uri="{BB962C8B-B14F-4D97-AF65-F5344CB8AC3E}">
        <p14:creationId xmlns:p14="http://schemas.microsoft.com/office/powerpoint/2010/main" val="420367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30823"/>
            <a:ext cx="10515600" cy="5746140"/>
          </a:xfrm>
        </p:spPr>
        <p:txBody>
          <a:bodyPr/>
          <a:lstStyle/>
          <a:p>
            <a:pPr marL="0" indent="0">
              <a:buNone/>
            </a:pPr>
            <a:r>
              <a:rPr lang="de-DE" b="1" u="sng" dirty="0" smtClean="0"/>
              <a:t>3.  Vorschüsse für Teilleistungen</a:t>
            </a:r>
          </a:p>
          <a:p>
            <a:pPr marL="0" indent="0">
              <a:buNone/>
            </a:pPr>
            <a:r>
              <a:rPr lang="de-DE" dirty="0" smtClean="0"/>
              <a:t/>
            </a:r>
            <a:br>
              <a:rPr lang="de-DE" dirty="0" smtClean="0"/>
            </a:br>
            <a:r>
              <a:rPr lang="de-DE" dirty="0" smtClean="0"/>
              <a:t>Leistung meint das Honorar nach §§ 9 bis 11 JVEG.</a:t>
            </a:r>
            <a:br>
              <a:rPr lang="de-DE" dirty="0" smtClean="0"/>
            </a:br>
            <a:endParaRPr lang="de-DE" dirty="0" smtClean="0"/>
          </a:p>
          <a:p>
            <a:pPr marL="0" indent="0">
              <a:buNone/>
            </a:pPr>
            <a:r>
              <a:rPr lang="de-DE" dirty="0" smtClean="0"/>
              <a:t>Die Leistung muss bereits erbracht sein. </a:t>
            </a:r>
            <a:br>
              <a:rPr lang="de-DE" dirty="0" smtClean="0"/>
            </a:br>
            <a:r>
              <a:rPr lang="de-DE" dirty="0" smtClean="0"/>
              <a:t>Für zukünftige Leistungen ist kein Vorschuss zu zahlen.</a:t>
            </a:r>
            <a:br>
              <a:rPr lang="de-DE" dirty="0" smtClean="0"/>
            </a:br>
            <a:endParaRPr lang="de-DE" dirty="0" smtClean="0"/>
          </a:p>
          <a:p>
            <a:pPr marL="0" indent="0">
              <a:buNone/>
            </a:pPr>
            <a:r>
              <a:rPr lang="de-DE" dirty="0" smtClean="0"/>
              <a:t/>
            </a:r>
            <a:br>
              <a:rPr lang="de-DE" dirty="0" smtClean="0"/>
            </a:br>
            <a:r>
              <a:rPr lang="de-DE" dirty="0" smtClean="0">
                <a:solidFill>
                  <a:srgbClr val="00B050"/>
                </a:solidFill>
              </a:rPr>
              <a:t>Die Teilleistung muss  1.000 € übersteigen</a:t>
            </a:r>
            <a:r>
              <a:rPr lang="de-DE" dirty="0" smtClean="0"/>
              <a:t>, für geringere Beträge kann kein Vorschuss gezahlt werden. Es handelt sich um einen Bruttobetrag, so dass Umsatzsteuer hinzuzusetzen ist.</a:t>
            </a:r>
          </a:p>
          <a:p>
            <a:pPr marL="0" indent="0">
              <a:buNone/>
            </a:pPr>
            <a:endParaRPr lang="de-DE" dirty="0"/>
          </a:p>
        </p:txBody>
      </p:sp>
    </p:spTree>
    <p:extLst>
      <p:ext uri="{BB962C8B-B14F-4D97-AF65-F5344CB8AC3E}">
        <p14:creationId xmlns:p14="http://schemas.microsoft.com/office/powerpoint/2010/main" val="174778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2031"/>
            <a:ext cx="10515600" cy="5754932"/>
          </a:xfrm>
        </p:spPr>
        <p:txBody>
          <a:bodyPr/>
          <a:lstStyle/>
          <a:p>
            <a:pPr marL="0" indent="0">
              <a:buNone/>
            </a:pPr>
            <a:r>
              <a:rPr lang="de-DE" u="sng" dirty="0">
                <a:solidFill>
                  <a:srgbClr val="FF0000"/>
                </a:solidFill>
              </a:rPr>
              <a:t>Beispiel:  </a:t>
            </a:r>
            <a:r>
              <a:rPr lang="de-DE" dirty="0">
                <a:solidFill>
                  <a:srgbClr val="FF0000"/>
                </a:solidFill>
              </a:rPr>
              <a:t> </a:t>
            </a:r>
            <a:r>
              <a:rPr lang="de-DE" dirty="0"/>
              <a:t>      </a:t>
            </a:r>
            <a:r>
              <a:rPr lang="de-DE" dirty="0" smtClean="0"/>
              <a:t/>
            </a:r>
            <a:br>
              <a:rPr lang="de-DE" dirty="0" smtClean="0"/>
            </a:br>
            <a:r>
              <a:rPr lang="de-DE" dirty="0" smtClean="0"/>
              <a:t/>
            </a:r>
            <a:br>
              <a:rPr lang="de-DE" dirty="0" smtClean="0"/>
            </a:br>
            <a:r>
              <a:rPr lang="de-DE" dirty="0" smtClean="0"/>
              <a:t>Der </a:t>
            </a:r>
            <a:r>
              <a:rPr lang="de-DE" dirty="0"/>
              <a:t>Sachverständige macht für eine erbrachte Teilleistung einen Vorschuss geltend für 10 Stunden </a:t>
            </a:r>
            <a:r>
              <a:rPr lang="de-DE" dirty="0" smtClean="0"/>
              <a:t>a 85€ </a:t>
            </a:r>
            <a:r>
              <a:rPr lang="de-DE" dirty="0"/>
              <a:t>zzgl. Umsatzsteuer.</a:t>
            </a:r>
          </a:p>
          <a:p>
            <a:pPr marL="0" indent="0">
              <a:buNone/>
            </a:pPr>
            <a:r>
              <a:rPr lang="de-DE" dirty="0"/>
              <a:t>Der Vorschuss beträgt:</a:t>
            </a:r>
          </a:p>
          <a:p>
            <a:pPr marL="0" indent="0">
              <a:buNone/>
            </a:pPr>
            <a:r>
              <a:rPr lang="de-DE" dirty="0"/>
              <a:t>a)   Honorar, § 9 Abs. 1 JVEG (10 Stunden </a:t>
            </a:r>
            <a:r>
              <a:rPr lang="de-DE" dirty="0" smtClean="0"/>
              <a:t>a 85€</a:t>
            </a:r>
            <a:r>
              <a:rPr lang="de-DE" dirty="0"/>
              <a:t>)</a:t>
            </a:r>
          </a:p>
          <a:p>
            <a:pPr marL="0" indent="0">
              <a:buNone/>
            </a:pPr>
            <a:r>
              <a:rPr lang="de-DE" dirty="0"/>
              <a:t>b)   Umsatzsteuer. § 12 Abs. 1 S. 2 Nr. 4 JVEG</a:t>
            </a:r>
          </a:p>
          <a:p>
            <a:pPr marL="0" indent="0">
              <a:buNone/>
            </a:pPr>
            <a:r>
              <a:rPr lang="de-DE" dirty="0"/>
              <a:t>(19% aus 850 €)</a:t>
            </a:r>
          </a:p>
          <a:p>
            <a:pPr marL="0" indent="0">
              <a:buNone/>
            </a:pPr>
            <a:r>
              <a:rPr lang="de-DE" dirty="0"/>
              <a:t>Insgesamt:</a:t>
            </a:r>
          </a:p>
          <a:p>
            <a:pPr marL="0" indent="0">
              <a:buNone/>
            </a:pPr>
            <a:r>
              <a:rPr lang="de-DE" dirty="0"/>
              <a:t>Der Mindestbetrag von 1.000 € wird folglich überschritten.</a:t>
            </a:r>
          </a:p>
          <a:p>
            <a:pPr marL="0" indent="0">
              <a:buNone/>
            </a:pPr>
            <a:r>
              <a:rPr lang="de-DE" dirty="0" smtClean="0"/>
              <a:t>850,00€  +  161,50€</a:t>
            </a:r>
            <a:endParaRPr lang="de-DE" dirty="0"/>
          </a:p>
          <a:p>
            <a:pPr marL="0" indent="0">
              <a:buNone/>
            </a:pPr>
            <a:r>
              <a:rPr lang="de-DE" dirty="0" smtClean="0"/>
              <a:t> = 1.011,50€</a:t>
            </a:r>
            <a:endParaRPr lang="de-DE" dirty="0"/>
          </a:p>
          <a:p>
            <a:pPr marL="0" indent="0">
              <a:buNone/>
            </a:pPr>
            <a:endParaRPr lang="de-DE" dirty="0"/>
          </a:p>
        </p:txBody>
      </p:sp>
    </p:spTree>
    <p:extLst>
      <p:ext uri="{BB962C8B-B14F-4D97-AF65-F5344CB8AC3E}">
        <p14:creationId xmlns:p14="http://schemas.microsoft.com/office/powerpoint/2010/main" val="3250219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07731"/>
            <a:ext cx="10515600" cy="5869232"/>
          </a:xfrm>
        </p:spPr>
        <p:txBody>
          <a:bodyPr/>
          <a:lstStyle/>
          <a:p>
            <a:pPr marL="0" indent="0">
              <a:buNone/>
            </a:pPr>
            <a:endParaRPr lang="de-DE" dirty="0" smtClean="0"/>
          </a:p>
          <a:p>
            <a:pPr marL="0" indent="0">
              <a:buNone/>
            </a:pPr>
            <a:r>
              <a:rPr lang="de-DE" dirty="0" smtClean="0"/>
              <a:t/>
            </a:r>
            <a:br>
              <a:rPr lang="de-DE" dirty="0" smtClean="0"/>
            </a:br>
            <a:endParaRPr lang="de-DE" dirty="0"/>
          </a:p>
          <a:p>
            <a:pPr marL="0" indent="0">
              <a:buNone/>
            </a:pPr>
            <a:r>
              <a:rPr lang="de-DE" dirty="0" smtClean="0">
                <a:solidFill>
                  <a:srgbClr val="C00000"/>
                </a:solidFill>
              </a:rPr>
              <a:t>  </a:t>
            </a:r>
            <a:r>
              <a:rPr lang="de-DE" dirty="0" smtClean="0"/>
              <a:t/>
            </a:r>
            <a:br>
              <a:rPr lang="de-DE" dirty="0" smtClean="0"/>
            </a:br>
            <a:endParaRPr lang="de-DE" dirty="0" smtClean="0"/>
          </a:p>
          <a:p>
            <a:pPr marL="0" indent="0">
              <a:buNone/>
            </a:pPr>
            <a:r>
              <a:rPr lang="de-DE" dirty="0"/>
              <a:t/>
            </a:r>
            <a:br>
              <a:rPr lang="de-DE" dirty="0"/>
            </a:br>
            <a:r>
              <a:rPr lang="de-DE" dirty="0"/>
              <a:t>Wird  die  Zahlung  eines  Vorschusses </a:t>
            </a:r>
            <a:r>
              <a:rPr lang="de-DE" dirty="0" smtClean="0"/>
              <a:t>abgelehnt</a:t>
            </a:r>
            <a:r>
              <a:rPr lang="de-DE" dirty="0"/>
              <a:t>, </a:t>
            </a:r>
            <a:r>
              <a:rPr lang="de-DE" dirty="0" smtClean="0"/>
              <a:t>kann die gerichtliche Festsetzung </a:t>
            </a:r>
            <a:r>
              <a:rPr lang="de-DE" b="1" dirty="0" smtClean="0"/>
              <a:t>(§ </a:t>
            </a:r>
            <a:r>
              <a:rPr lang="de-DE" b="1" dirty="0"/>
              <a:t> 4  Abs.  1 JVEG) </a:t>
            </a:r>
            <a:r>
              <a:rPr lang="de-DE" dirty="0"/>
              <a:t>beantragt werden.</a:t>
            </a:r>
          </a:p>
          <a:p>
            <a:pPr marL="0" indent="0">
              <a:buNone/>
            </a:pPr>
            <a:endParaRPr lang="de-DE" dirty="0"/>
          </a:p>
        </p:txBody>
      </p:sp>
    </p:spTree>
    <p:extLst>
      <p:ext uri="{BB962C8B-B14F-4D97-AF65-F5344CB8AC3E}">
        <p14:creationId xmlns:p14="http://schemas.microsoft.com/office/powerpoint/2010/main" val="3324200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anim calcmode="lin" valueType="num">
                                      <p:cBhvr>
                                        <p:cTn id="8"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u="sng" dirty="0" smtClean="0">
                <a:solidFill>
                  <a:srgbClr val="C00000"/>
                </a:solidFill>
              </a:rPr>
              <a:t>Erstattung von Reisekosten (§ 5 JVEG)</a:t>
            </a:r>
            <a:endParaRPr lang="de-DE" b="1" u="sng" dirty="0">
              <a:solidFill>
                <a:srgbClr val="C00000"/>
              </a:solidFill>
            </a:endParaRPr>
          </a:p>
        </p:txBody>
      </p:sp>
      <p:sp>
        <p:nvSpPr>
          <p:cNvPr id="3" name="Inhaltsplatzhalter 2"/>
          <p:cNvSpPr>
            <a:spLocks noGrp="1"/>
          </p:cNvSpPr>
          <p:nvPr>
            <p:ph idx="1"/>
          </p:nvPr>
        </p:nvSpPr>
        <p:spPr>
          <a:xfrm>
            <a:off x="797169" y="1414305"/>
            <a:ext cx="10515600" cy="5094514"/>
          </a:xfrm>
        </p:spPr>
        <p:txBody>
          <a:bodyPr>
            <a:normAutofit/>
          </a:bodyPr>
          <a:lstStyle/>
          <a:p>
            <a:pPr marL="0" indent="0">
              <a:buNone/>
            </a:pPr>
            <a:r>
              <a:rPr lang="de-DE" u="sng" dirty="0"/>
              <a:t>I.  Allgemeines</a:t>
            </a:r>
          </a:p>
          <a:p>
            <a:pPr marL="0" indent="0">
              <a:buNone/>
            </a:pPr>
            <a:r>
              <a:rPr lang="de-DE" dirty="0"/>
              <a:t>Reisekosten sind dem Berechtigten ausschließlich nach § 5 JVEG zu erstatten, andere reisekostenrechtliche Regelungen gelten nicht</a:t>
            </a:r>
            <a:r>
              <a:rPr lang="de-DE" dirty="0" smtClean="0"/>
              <a:t>.</a:t>
            </a:r>
            <a:br>
              <a:rPr lang="de-DE" dirty="0" smtClean="0"/>
            </a:br>
            <a:endParaRPr lang="de-DE" dirty="0" smtClean="0"/>
          </a:p>
          <a:p>
            <a:pPr marL="0" indent="0">
              <a:buNone/>
            </a:pPr>
            <a:r>
              <a:rPr lang="de-DE" dirty="0" smtClean="0"/>
              <a:t>Nach </a:t>
            </a:r>
            <a:r>
              <a:rPr lang="de-DE" dirty="0"/>
              <a:t>§ 5 JVEG werden auch die aus </a:t>
            </a:r>
            <a:r>
              <a:rPr lang="de-DE" dirty="0" smtClean="0"/>
              <a:t>Anlass </a:t>
            </a:r>
            <a:r>
              <a:rPr lang="de-DE" dirty="0"/>
              <a:t>der Reise angefallenen baren Aufwendungen ersetzt</a:t>
            </a:r>
            <a:r>
              <a:rPr lang="de-DE" dirty="0" smtClean="0"/>
              <a:t>.</a:t>
            </a:r>
            <a:br>
              <a:rPr lang="de-DE" dirty="0" smtClean="0"/>
            </a:br>
            <a:r>
              <a:rPr lang="de-DE" dirty="0" smtClean="0"/>
              <a:t/>
            </a:r>
            <a:br>
              <a:rPr lang="de-DE" dirty="0" smtClean="0"/>
            </a:br>
            <a:r>
              <a:rPr lang="de-DE" dirty="0" smtClean="0"/>
              <a:t>Für </a:t>
            </a:r>
            <a:r>
              <a:rPr lang="de-DE" dirty="0"/>
              <a:t>die Übernachtungskosten und Tagegelder gilt § 6 JVEG.</a:t>
            </a:r>
          </a:p>
          <a:p>
            <a:pPr marL="0" indent="0">
              <a:buNone/>
            </a:pPr>
            <a:endParaRPr lang="de-DE" dirty="0"/>
          </a:p>
        </p:txBody>
      </p:sp>
    </p:spTree>
    <p:extLst>
      <p:ext uri="{BB962C8B-B14F-4D97-AF65-F5344CB8AC3E}">
        <p14:creationId xmlns:p14="http://schemas.microsoft.com/office/powerpoint/2010/main" val="374980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35902"/>
            <a:ext cx="10515600" cy="5841061"/>
          </a:xfrm>
        </p:spPr>
        <p:txBody>
          <a:bodyPr>
            <a:normAutofit lnSpcReduction="10000"/>
          </a:bodyPr>
          <a:lstStyle/>
          <a:p>
            <a:pPr marL="0" indent="0">
              <a:buNone/>
            </a:pPr>
            <a:r>
              <a:rPr lang="de-DE" b="1" u="sng" dirty="0" smtClean="0">
                <a:solidFill>
                  <a:srgbClr val="00B050"/>
                </a:solidFill>
              </a:rPr>
              <a:t>2. Anreise mit öffentlichen Verkehrsmitteln</a:t>
            </a:r>
            <a:r>
              <a:rPr lang="de-DE" u="sng" dirty="0" smtClean="0"/>
              <a:t/>
            </a:r>
            <a:br>
              <a:rPr lang="de-DE" u="sng" dirty="0" smtClean="0"/>
            </a:br>
            <a:endParaRPr lang="de-DE" u="sng" dirty="0" smtClean="0"/>
          </a:p>
          <a:p>
            <a:pPr marL="0" indent="0">
              <a:buNone/>
            </a:pPr>
            <a:r>
              <a:rPr lang="de-DE" dirty="0" smtClean="0"/>
              <a:t>Erfolgt  die  Anreise  mit  öffentlichen  Verkehrsmitteln,  werden  die  tat-sächlichen  Aufwendungen erstattet, und zwar bis zur Höhe der ersten Wagenklasse (§ 5 Abs. 1 JVEG).</a:t>
            </a:r>
            <a:br>
              <a:rPr lang="de-DE" dirty="0" smtClean="0"/>
            </a:br>
            <a:endParaRPr lang="de-DE" dirty="0" smtClean="0"/>
          </a:p>
          <a:p>
            <a:pPr marL="0" indent="0">
              <a:buNone/>
            </a:pPr>
            <a:r>
              <a:rPr lang="de-DE" dirty="0" smtClean="0"/>
              <a:t>Zu ersetzen sind auch die Auslagen für eine Platzreservierung und notwendige Gepäckbeförderung. Ebenso sind die Kosten für zuschlagspflichtige Züge oder für Züge mit Sondertarifen (z. B. IC, ICE) zu erstatten.</a:t>
            </a:r>
            <a:br>
              <a:rPr lang="de-DE" dirty="0" smtClean="0"/>
            </a:br>
            <a:endParaRPr lang="de-DE" dirty="0" smtClean="0"/>
          </a:p>
          <a:p>
            <a:pPr marL="0" indent="0">
              <a:buNone/>
            </a:pPr>
            <a:r>
              <a:rPr lang="de-DE" dirty="0" smtClean="0"/>
              <a:t>Ist  die  Anreise mit der Bahn  erfolgt, sind auch eventuelle Zubringerkosten, z.B. von der Wohnung zum Bahnhof oder vom Bahnhof zum Gerichtsgebäude, zu erstatten.</a:t>
            </a:r>
            <a:br>
              <a:rPr lang="de-DE" dirty="0" smtClean="0"/>
            </a:br>
            <a:endParaRPr lang="de-DE" dirty="0" smtClean="0"/>
          </a:p>
          <a:p>
            <a:pPr marL="0" indent="0">
              <a:buNone/>
            </a:pPr>
            <a:endParaRPr lang="de-DE" dirty="0"/>
          </a:p>
        </p:txBody>
      </p:sp>
    </p:spTree>
    <p:extLst>
      <p:ext uri="{BB962C8B-B14F-4D97-AF65-F5344CB8AC3E}">
        <p14:creationId xmlns:p14="http://schemas.microsoft.com/office/powerpoint/2010/main" val="216902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79918"/>
            <a:ext cx="10515600" cy="6195527"/>
          </a:xfrm>
        </p:spPr>
        <p:txBody>
          <a:bodyPr/>
          <a:lstStyle/>
          <a:p>
            <a:pPr marL="0" indent="0">
              <a:buNone/>
            </a:pPr>
            <a:r>
              <a:rPr lang="de-DE" b="1" dirty="0" smtClean="0"/>
              <a:t>Besitzt der Berechtigte eine Dauerkarte (z. B. Monats- oder Wochenkarte), kommt eine Erstattung nicht in Betracht</a:t>
            </a:r>
            <a:r>
              <a:rPr lang="de-DE" dirty="0" smtClean="0"/>
              <a:t>, wenn die Dauerkarte unabhängig von der Heranziehung angeschafft wurde. Auch eine anteilige Erstattung ist dann ausgeschlossen.</a:t>
            </a:r>
            <a:br>
              <a:rPr lang="de-DE" dirty="0" smtClean="0"/>
            </a:br>
            <a:endParaRPr lang="de-DE" dirty="0" smtClean="0"/>
          </a:p>
          <a:p>
            <a:pPr marL="0" indent="0">
              <a:buNone/>
            </a:pPr>
            <a:r>
              <a:rPr lang="de-DE" dirty="0" smtClean="0"/>
              <a:t>Bestehen </a:t>
            </a:r>
            <a:r>
              <a:rPr lang="de-DE" b="1" dirty="0" smtClean="0"/>
              <a:t>Freifahrtberechtigungen</a:t>
            </a:r>
            <a:r>
              <a:rPr lang="de-DE" dirty="0" smtClean="0"/>
              <a:t>, muss der Herangezogene diese nutzen und kann deshalb insoweit </a:t>
            </a:r>
            <a:r>
              <a:rPr lang="de-DE" b="1" dirty="0" smtClean="0"/>
              <a:t>keine Erstattung von Fahrtkosten </a:t>
            </a:r>
            <a:r>
              <a:rPr lang="de-DE" dirty="0" smtClean="0"/>
              <a:t>verlangen.</a:t>
            </a:r>
            <a:br>
              <a:rPr lang="de-DE" dirty="0" smtClean="0"/>
            </a:br>
            <a:endParaRPr lang="de-DE" dirty="0" smtClean="0"/>
          </a:p>
          <a:p>
            <a:pPr marL="0" indent="0">
              <a:buNone/>
            </a:pPr>
            <a:r>
              <a:rPr lang="de-DE" b="1" dirty="0" smtClean="0"/>
              <a:t>Soldaten der Bundeswehr </a:t>
            </a:r>
            <a:r>
              <a:rPr lang="de-DE" dirty="0" smtClean="0"/>
              <a:t>erhalten, wenn sie als Zeuge oder Sachverständiger vor ein Gericht geladen werden, keine Fahrkarten im Dienstreiseverkehr der Bundeswehr und besitzen deshalb einen Anspruch auf </a:t>
            </a:r>
            <a:r>
              <a:rPr lang="de-DE" b="1" dirty="0" smtClean="0"/>
              <a:t>Erstattung von Reisekosten nach § 5 JVEG</a:t>
            </a:r>
            <a:r>
              <a:rPr lang="de-DE" dirty="0" smtClean="0"/>
              <a:t>.</a:t>
            </a:r>
          </a:p>
          <a:p>
            <a:pPr marL="0" indent="0">
              <a:buNone/>
            </a:pPr>
            <a:endParaRPr lang="de-DE" dirty="0"/>
          </a:p>
        </p:txBody>
      </p:sp>
    </p:spTree>
    <p:extLst>
      <p:ext uri="{BB962C8B-B14F-4D97-AF65-F5344CB8AC3E}">
        <p14:creationId xmlns:p14="http://schemas.microsoft.com/office/powerpoint/2010/main" val="94361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solidFill>
                  <a:srgbClr val="C00000"/>
                </a:solidFill>
              </a:rPr>
              <a:t>Erstattung von Tagegeldern (§ 6 Abs. 1 JVEG)</a:t>
            </a:r>
          </a:p>
        </p:txBody>
      </p:sp>
      <p:sp>
        <p:nvSpPr>
          <p:cNvPr id="3" name="Inhaltsplatzhalter 2"/>
          <p:cNvSpPr>
            <a:spLocks noGrp="1"/>
          </p:cNvSpPr>
          <p:nvPr>
            <p:ph idx="1"/>
          </p:nvPr>
        </p:nvSpPr>
        <p:spPr>
          <a:xfrm>
            <a:off x="838200" y="1459523"/>
            <a:ext cx="10515600" cy="4923692"/>
          </a:xfrm>
        </p:spPr>
        <p:txBody>
          <a:bodyPr/>
          <a:lstStyle/>
          <a:p>
            <a:pPr marL="0" indent="0">
              <a:buNone/>
            </a:pPr>
            <a:r>
              <a:rPr lang="de-DE" dirty="0"/>
              <a:t>Es ist jedem Berechtigten zu gewähren, wobei nicht auf die persönlichen Verhältnisse abzustellen ist</a:t>
            </a:r>
            <a:r>
              <a:rPr lang="de-DE" dirty="0" smtClean="0"/>
              <a:t>.</a:t>
            </a:r>
            <a:br>
              <a:rPr lang="de-DE" dirty="0" smtClean="0"/>
            </a:br>
            <a:endParaRPr lang="de-DE" dirty="0" smtClean="0"/>
          </a:p>
          <a:p>
            <a:pPr marL="0" indent="0">
              <a:buNone/>
            </a:pPr>
            <a:r>
              <a:rPr lang="de-DE" dirty="0" smtClean="0"/>
              <a:t/>
            </a:r>
            <a:br>
              <a:rPr lang="de-DE" dirty="0" smtClean="0"/>
            </a:br>
            <a:r>
              <a:rPr lang="de-DE" b="1" dirty="0"/>
              <a:t>Tagegeld wird nur gezahlt, wenn der Berechtigte in der Gemeinde, in der der Termin stattfindet, </a:t>
            </a:r>
            <a:r>
              <a:rPr lang="de-DE" b="1" i="1" dirty="0"/>
              <a:t>weder wohnt noch berufstätig </a:t>
            </a:r>
            <a:r>
              <a:rPr lang="de-DE" b="1" dirty="0"/>
              <a:t>ist</a:t>
            </a:r>
            <a:r>
              <a:rPr lang="de-DE" b="1" dirty="0" smtClean="0"/>
              <a:t>.</a:t>
            </a:r>
            <a:r>
              <a:rPr lang="de-DE" dirty="0"/>
              <a:t/>
            </a:r>
            <a:br>
              <a:rPr lang="de-DE" dirty="0"/>
            </a:br>
            <a:endParaRPr lang="de-DE" dirty="0" smtClean="0"/>
          </a:p>
          <a:p>
            <a:pPr marL="0" indent="0">
              <a:buNone/>
            </a:pPr>
            <a:r>
              <a:rPr lang="de-DE" dirty="0" smtClean="0"/>
              <a:t/>
            </a:r>
            <a:br>
              <a:rPr lang="de-DE" dirty="0" smtClean="0"/>
            </a:br>
            <a:r>
              <a:rPr lang="de-DE" dirty="0" smtClean="0"/>
              <a:t>Wohnt </a:t>
            </a:r>
            <a:r>
              <a:rPr lang="de-DE" dirty="0"/>
              <a:t>oder arbeitet der Berechtigte am Gerichtsort, so kann ein Tagegeld nicht gewährt werden, und zwar unabhängig davon, wie lange die Heranziehung </a:t>
            </a:r>
            <a:r>
              <a:rPr lang="de-DE" dirty="0" smtClean="0"/>
              <a:t>dauert.</a:t>
            </a:r>
            <a:endParaRPr lang="de-DE" dirty="0"/>
          </a:p>
        </p:txBody>
      </p:sp>
    </p:spTree>
    <p:extLst>
      <p:ext uri="{BB962C8B-B14F-4D97-AF65-F5344CB8AC3E}">
        <p14:creationId xmlns:p14="http://schemas.microsoft.com/office/powerpoint/2010/main" val="47874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2368"/>
            <a:ext cx="10515600" cy="6075485"/>
          </a:xfrm>
        </p:spPr>
        <p:txBody>
          <a:bodyPr>
            <a:normAutofit fontScale="92500" lnSpcReduction="10000"/>
          </a:bodyPr>
          <a:lstStyle/>
          <a:p>
            <a:pPr marL="0" indent="0">
              <a:buNone/>
            </a:pPr>
            <a:r>
              <a:rPr lang="de-DE" b="1" u="sng" dirty="0">
                <a:solidFill>
                  <a:srgbClr val="00B050"/>
                </a:solidFill>
              </a:rPr>
              <a:t>Höhe des </a:t>
            </a:r>
            <a:r>
              <a:rPr lang="de-DE" b="1" u="sng" dirty="0" smtClean="0">
                <a:solidFill>
                  <a:srgbClr val="00B050"/>
                </a:solidFill>
              </a:rPr>
              <a:t>Tagegeldes (so genannte Verpflegungspauschale)</a:t>
            </a:r>
            <a:r>
              <a:rPr lang="de-DE" dirty="0" smtClean="0"/>
              <a:t/>
            </a:r>
            <a:br>
              <a:rPr lang="de-DE" dirty="0" smtClean="0"/>
            </a:br>
            <a:r>
              <a:rPr lang="de-DE" dirty="0" smtClean="0"/>
              <a:t/>
            </a:r>
            <a:br>
              <a:rPr lang="de-DE" dirty="0" smtClean="0"/>
            </a:br>
            <a:r>
              <a:rPr lang="de-DE" dirty="0"/>
              <a:t>Wegen der Höhe des Tagegelds verweist § 6 Abs. 1 JVEG auf die </a:t>
            </a:r>
            <a:r>
              <a:rPr lang="de-DE" u="sng" dirty="0"/>
              <a:t>Verpflegungspauschale</a:t>
            </a:r>
            <a:r>
              <a:rPr lang="de-DE" dirty="0"/>
              <a:t> zur Abgeltung tatsächlich entstandener, beruflich veranlasster Mehraufwendungen </a:t>
            </a:r>
            <a:r>
              <a:rPr lang="de-DE" b="1" u="sng" dirty="0"/>
              <a:t>im Inland nach dem Einkommensteuergesetz</a:t>
            </a:r>
            <a:r>
              <a:rPr lang="de-DE" b="1" u="sng" dirty="0" smtClean="0"/>
              <a:t>,</a:t>
            </a:r>
            <a:r>
              <a:rPr lang="de-DE" dirty="0" smtClean="0"/>
              <a:t/>
            </a:r>
            <a:br>
              <a:rPr lang="de-DE" dirty="0" smtClean="0"/>
            </a:br>
            <a:r>
              <a:rPr lang="de-DE" dirty="0" smtClean="0"/>
              <a:t>so </a:t>
            </a:r>
            <a:r>
              <a:rPr lang="de-DE" dirty="0"/>
              <a:t>dass sich die Höhe nach </a:t>
            </a:r>
            <a:r>
              <a:rPr lang="de-DE" b="1" u="sng" dirty="0"/>
              <a:t>§ 9 Abs. 4a Satz 3 EStG </a:t>
            </a:r>
            <a:r>
              <a:rPr lang="de-DE" dirty="0"/>
              <a:t>bestimmt.</a:t>
            </a:r>
          </a:p>
          <a:p>
            <a:pPr marL="0" indent="0">
              <a:buNone/>
            </a:pPr>
            <a:endParaRPr lang="de-DE" dirty="0"/>
          </a:p>
          <a:p>
            <a:r>
              <a:rPr lang="de-DE" dirty="0"/>
              <a:t>Das Tagegeld beträgt seit dem 1.1.2020 danach bei einer </a:t>
            </a:r>
            <a:r>
              <a:rPr lang="de-DE" dirty="0" smtClean="0"/>
              <a:t>Abwesenheit</a:t>
            </a:r>
            <a:r>
              <a:rPr lang="de-DE" dirty="0"/>
              <a:t> </a:t>
            </a:r>
          </a:p>
          <a:p>
            <a:r>
              <a:rPr lang="de-DE" dirty="0"/>
              <a:t>von 24 Stunden:	28 € (bis 31.12.2019: 24 €)</a:t>
            </a:r>
          </a:p>
          <a:p>
            <a:r>
              <a:rPr lang="de-DE" dirty="0"/>
              <a:t>von weniger als 24 Stunden, aber mehr als 8 Stunden: 14 € (bis 31.12.2019: 12 €</a:t>
            </a:r>
            <a:r>
              <a:rPr lang="de-DE" dirty="0" smtClean="0"/>
              <a:t>).</a:t>
            </a:r>
            <a:endParaRPr lang="de-DE" dirty="0"/>
          </a:p>
          <a:p>
            <a:r>
              <a:rPr lang="de-DE" dirty="0"/>
              <a:t>Der Berechtigte muss deshalb mehr als 8 Stunden abwesend sein, damit ein Tagegeld gezahlt werden kann. Beträgt die Abwesenheit genau 8 Stunden, wird noch kein Tagegeld gezahlt.</a:t>
            </a:r>
          </a:p>
          <a:p>
            <a:pPr marL="0" indent="0">
              <a:buNone/>
            </a:pPr>
            <a:endParaRPr lang="de-DE" dirty="0"/>
          </a:p>
        </p:txBody>
      </p:sp>
    </p:spTree>
    <p:extLst>
      <p:ext uri="{BB962C8B-B14F-4D97-AF65-F5344CB8AC3E}">
        <p14:creationId xmlns:p14="http://schemas.microsoft.com/office/powerpoint/2010/main" val="181095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accent6">
                    <a:lumMod val="75000"/>
                  </a:schemeClr>
                </a:solidFill>
              </a:rPr>
              <a:t>Wie ist das JVEG aufgebaut?</a:t>
            </a:r>
            <a:endParaRPr lang="de-DE" dirty="0">
              <a:solidFill>
                <a:schemeClr val="accent6">
                  <a:lumMod val="75000"/>
                </a:schemeClr>
              </a:solidFill>
            </a:endParaRPr>
          </a:p>
        </p:txBody>
      </p:sp>
      <p:sp>
        <p:nvSpPr>
          <p:cNvPr id="3" name="Inhaltsplatzhalter 2"/>
          <p:cNvSpPr>
            <a:spLocks noGrp="1"/>
          </p:cNvSpPr>
          <p:nvPr>
            <p:ph idx="1"/>
          </p:nvPr>
        </p:nvSpPr>
        <p:spPr/>
        <p:txBody>
          <a:bodyPr>
            <a:normAutofit lnSpcReduction="10000"/>
          </a:bodyPr>
          <a:lstStyle/>
          <a:p>
            <a:pPr marL="0" indent="0">
              <a:buNone/>
            </a:pPr>
            <a:r>
              <a:rPr lang="de-DE" sz="2400" dirty="0" smtClean="0"/>
              <a:t>In </a:t>
            </a:r>
            <a:r>
              <a:rPr lang="de-DE" sz="2400" b="1" dirty="0" smtClean="0"/>
              <a:t>6 Abschnitte </a:t>
            </a:r>
            <a:r>
              <a:rPr lang="de-DE" sz="2400" dirty="0" smtClean="0"/>
              <a:t>gegliedert:</a:t>
            </a:r>
            <a:endParaRPr lang="de-DE" sz="2400" dirty="0"/>
          </a:p>
          <a:p>
            <a:pPr marL="0" indent="0">
              <a:buNone/>
            </a:pPr>
            <a:r>
              <a:rPr lang="de-DE" sz="2400" dirty="0" smtClean="0"/>
              <a:t/>
            </a:r>
            <a:br>
              <a:rPr lang="de-DE" sz="2400" dirty="0" smtClean="0"/>
            </a:br>
            <a:r>
              <a:rPr lang="de-DE" sz="2400" dirty="0" smtClean="0"/>
              <a:t>- </a:t>
            </a:r>
            <a:r>
              <a:rPr lang="de-DE" sz="2400" dirty="0"/>
              <a:t> </a:t>
            </a:r>
            <a:r>
              <a:rPr lang="de-DE" sz="2400" dirty="0" smtClean="0"/>
              <a:t>Allgemeine Vorschriften (§§ 1-4c)</a:t>
            </a:r>
            <a:endParaRPr lang="de-DE" sz="2400" dirty="0"/>
          </a:p>
          <a:p>
            <a:pPr>
              <a:buFontTx/>
              <a:buChar char="-"/>
            </a:pPr>
            <a:r>
              <a:rPr lang="de-DE" sz="2400" dirty="0" smtClean="0"/>
              <a:t>Gemeinsame Vorschriften (§§ 5-7)</a:t>
            </a:r>
          </a:p>
          <a:p>
            <a:pPr>
              <a:buFontTx/>
              <a:buChar char="-"/>
            </a:pPr>
            <a:r>
              <a:rPr lang="de-DE" sz="2400" dirty="0" smtClean="0"/>
              <a:t>Vergütung von Sachverständigen, </a:t>
            </a:r>
            <a:r>
              <a:rPr lang="de-DE" sz="2400" dirty="0"/>
              <a:t>D</a:t>
            </a:r>
            <a:r>
              <a:rPr lang="de-DE" sz="2400" dirty="0" smtClean="0"/>
              <a:t>olmetscher und Übersetzer </a:t>
            </a:r>
            <a:br>
              <a:rPr lang="de-DE" sz="2400" dirty="0" smtClean="0"/>
            </a:br>
            <a:r>
              <a:rPr lang="de-DE" sz="2400" dirty="0" smtClean="0"/>
              <a:t>(§§ 8-14)</a:t>
            </a:r>
          </a:p>
          <a:p>
            <a:pPr>
              <a:buFontTx/>
              <a:buChar char="-"/>
            </a:pPr>
            <a:r>
              <a:rPr lang="de-DE" sz="2400" dirty="0" smtClean="0"/>
              <a:t>Entschädigung von ehrenamtlichen Richtern ( §§ 15-18)</a:t>
            </a:r>
          </a:p>
          <a:p>
            <a:pPr>
              <a:buFontTx/>
              <a:buChar char="-"/>
            </a:pPr>
            <a:r>
              <a:rPr lang="de-DE" sz="2400" dirty="0" smtClean="0"/>
              <a:t>Entschädigung von Zeugen und Dritten (§§ 19-23)</a:t>
            </a:r>
          </a:p>
          <a:p>
            <a:pPr>
              <a:buFontTx/>
              <a:buChar char="-"/>
            </a:pPr>
            <a:r>
              <a:rPr lang="de-DE" sz="2400" dirty="0" smtClean="0"/>
              <a:t>Schlussvorschriften (§§ 24-25)</a:t>
            </a:r>
          </a:p>
          <a:p>
            <a:pPr marL="0" indent="0">
              <a:buNone/>
            </a:pPr>
            <a:r>
              <a:rPr lang="de-DE" dirty="0" smtClean="0">
                <a:hlinkClick r:id="rId2"/>
              </a:rPr>
              <a:t/>
            </a:r>
            <a:br>
              <a:rPr lang="de-DE" dirty="0" smtClean="0">
                <a:hlinkClick r:id="rId2"/>
              </a:rPr>
            </a:br>
            <a:r>
              <a:rPr lang="de-DE" dirty="0" smtClean="0">
                <a:hlinkClick r:id="rId2"/>
              </a:rPr>
              <a:t>https</a:t>
            </a:r>
            <a:r>
              <a:rPr lang="de-DE" dirty="0">
                <a:hlinkClick r:id="rId2"/>
              </a:rPr>
              <a:t>://www.gesetze-im-internet.de/jveg/index.html</a:t>
            </a:r>
            <a:endParaRPr lang="de-DE" dirty="0" smtClean="0"/>
          </a:p>
        </p:txBody>
      </p:sp>
    </p:spTree>
    <p:extLst>
      <p:ext uri="{BB962C8B-B14F-4D97-AF65-F5344CB8AC3E}">
        <p14:creationId xmlns:p14="http://schemas.microsoft.com/office/powerpoint/2010/main" val="2075039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633046"/>
            <a:ext cx="10515600" cy="5543917"/>
          </a:xfrm>
        </p:spPr>
        <p:txBody>
          <a:bodyPr>
            <a:normAutofit lnSpcReduction="10000"/>
          </a:bodyPr>
          <a:lstStyle/>
          <a:p>
            <a:pPr marL="0" indent="0">
              <a:buNone/>
            </a:pPr>
            <a:r>
              <a:rPr lang="de-DE" dirty="0"/>
              <a:t>Das Tagegeld beträgt seit dem </a:t>
            </a:r>
            <a:r>
              <a:rPr lang="de-DE" dirty="0" smtClean="0"/>
              <a:t>01.01.2020 </a:t>
            </a:r>
            <a:r>
              <a:rPr lang="de-DE" dirty="0"/>
              <a:t>danach bei einer </a:t>
            </a:r>
            <a:r>
              <a:rPr lang="de-DE" dirty="0" smtClean="0"/>
              <a:t>Abwesenheit:</a:t>
            </a:r>
            <a:br>
              <a:rPr lang="de-DE" dirty="0" smtClean="0"/>
            </a:br>
            <a:endParaRPr lang="de-DE" dirty="0"/>
          </a:p>
          <a:p>
            <a:r>
              <a:rPr lang="de-DE" dirty="0"/>
              <a:t>von 24 Stunden:	28 </a:t>
            </a:r>
            <a:r>
              <a:rPr lang="de-DE" dirty="0" smtClean="0"/>
              <a:t>€</a:t>
            </a:r>
            <a:br>
              <a:rPr lang="de-DE" dirty="0" smtClean="0"/>
            </a:br>
            <a:endParaRPr lang="de-DE" dirty="0"/>
          </a:p>
          <a:p>
            <a:r>
              <a:rPr lang="de-DE" dirty="0"/>
              <a:t>von weniger als 24 Stunden, aber mehr als 8 Stunden: 14 € </a:t>
            </a:r>
            <a:r>
              <a:rPr lang="de-DE" dirty="0" smtClean="0"/>
              <a:t/>
            </a:r>
            <a:br>
              <a:rPr lang="de-DE" dirty="0" smtClean="0"/>
            </a:br>
            <a:r>
              <a:rPr lang="de-DE" dirty="0" smtClean="0"/>
              <a:t>Der </a:t>
            </a:r>
            <a:r>
              <a:rPr lang="de-DE" dirty="0"/>
              <a:t>Berechtigte muss deshalb mehr als 8 Stunden abwesend sein, damit ein Tagegeld gezahlt werden kann</a:t>
            </a:r>
            <a:r>
              <a:rPr lang="de-DE" dirty="0" smtClean="0"/>
              <a:t>.</a:t>
            </a:r>
            <a:br>
              <a:rPr lang="de-DE" dirty="0" smtClean="0"/>
            </a:br>
            <a:r>
              <a:rPr lang="de-DE" dirty="0" smtClean="0"/>
              <a:t>Beträgt </a:t>
            </a:r>
            <a:r>
              <a:rPr lang="de-DE" dirty="0"/>
              <a:t>die Abwesenheit genau 8 Stunden, wird noch kein Tagegeld gezahlt</a:t>
            </a:r>
            <a:r>
              <a:rPr lang="de-DE" dirty="0" smtClean="0"/>
              <a:t>.</a:t>
            </a:r>
          </a:p>
          <a:p>
            <a:pPr marL="0" indent="0">
              <a:buNone/>
            </a:pPr>
            <a:endParaRPr lang="de-DE" dirty="0" smtClean="0"/>
          </a:p>
          <a:p>
            <a:pPr marL="0" indent="0">
              <a:buNone/>
            </a:pPr>
            <a:r>
              <a:rPr lang="de-DE" b="1" i="1" dirty="0"/>
              <a:t>B</a:t>
            </a:r>
            <a:r>
              <a:rPr lang="de-DE" b="1" i="1" dirty="0" smtClean="0"/>
              <a:t>ei </a:t>
            </a:r>
            <a:r>
              <a:rPr lang="de-DE" b="1" i="1" dirty="0"/>
              <a:t>den </a:t>
            </a:r>
            <a:r>
              <a:rPr lang="de-DE" b="1" i="1" dirty="0" smtClean="0"/>
              <a:t>Regelungen handelt es sich </a:t>
            </a:r>
            <a:r>
              <a:rPr lang="de-DE" b="1" i="1" dirty="0"/>
              <a:t>um </a:t>
            </a:r>
            <a:r>
              <a:rPr lang="de-DE" b="1" i="1" dirty="0" smtClean="0"/>
              <a:t>Festbeträge, </a:t>
            </a:r>
            <a:r>
              <a:rPr lang="de-DE" b="1" i="1" dirty="0"/>
              <a:t>ohne dass es auf die tatsächliche Höhe der entstandenen Aufwendungen ankommt.</a:t>
            </a:r>
          </a:p>
          <a:p>
            <a:pPr marL="0" indent="0">
              <a:buNone/>
            </a:pPr>
            <a:endParaRPr lang="de-DE" dirty="0"/>
          </a:p>
          <a:p>
            <a:pPr marL="0" indent="0">
              <a:buNone/>
            </a:pPr>
            <a:endParaRPr lang="de-DE" dirty="0"/>
          </a:p>
          <a:p>
            <a:pPr marL="0" indent="0">
              <a:buNone/>
            </a:pPr>
            <a:endParaRPr lang="de-DE" dirty="0"/>
          </a:p>
        </p:txBody>
      </p:sp>
    </p:spTree>
    <p:extLst>
      <p:ext uri="{BB962C8B-B14F-4D97-AF65-F5344CB8AC3E}">
        <p14:creationId xmlns:p14="http://schemas.microsoft.com/office/powerpoint/2010/main" val="49614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05413"/>
          </a:xfrm>
        </p:spPr>
        <p:txBody>
          <a:bodyPr>
            <a:normAutofit fontScale="90000"/>
          </a:bodyPr>
          <a:lstStyle/>
          <a:p>
            <a:r>
              <a:rPr lang="de-DE" sz="3600" b="1" dirty="0" smtClean="0"/>
              <a:t/>
            </a:r>
            <a:br>
              <a:rPr lang="de-DE" sz="3600" b="1" dirty="0" smtClean="0"/>
            </a:br>
            <a:r>
              <a:rPr lang="de-DE" sz="3600" b="1" u="sng" dirty="0" smtClean="0">
                <a:solidFill>
                  <a:srgbClr val="00B050"/>
                </a:solidFill>
                <a:latin typeface="+mn-lt"/>
              </a:rPr>
              <a:t>Mehrtägige </a:t>
            </a:r>
            <a:r>
              <a:rPr lang="de-DE" sz="3600" b="1" u="sng" dirty="0">
                <a:solidFill>
                  <a:srgbClr val="00B050"/>
                </a:solidFill>
                <a:latin typeface="+mn-lt"/>
              </a:rPr>
              <a:t>Reisen</a:t>
            </a:r>
            <a:r>
              <a:rPr lang="de-DE" b="1" dirty="0"/>
              <a:t/>
            </a:r>
            <a:br>
              <a:rPr lang="de-DE" b="1" dirty="0"/>
            </a:br>
            <a:endParaRPr lang="de-DE" dirty="0"/>
          </a:p>
        </p:txBody>
      </p:sp>
      <p:sp>
        <p:nvSpPr>
          <p:cNvPr id="3" name="Inhaltsplatzhalter 2"/>
          <p:cNvSpPr>
            <a:spLocks noGrp="1"/>
          </p:cNvSpPr>
          <p:nvPr>
            <p:ph idx="1"/>
          </p:nvPr>
        </p:nvSpPr>
        <p:spPr>
          <a:xfrm>
            <a:off x="838200" y="1354015"/>
            <a:ext cx="10515600" cy="4822948"/>
          </a:xfrm>
        </p:spPr>
        <p:txBody>
          <a:bodyPr/>
          <a:lstStyle/>
          <a:p>
            <a:pPr marL="0" indent="0">
              <a:buNone/>
            </a:pPr>
            <a:r>
              <a:rPr lang="de-DE" dirty="0" smtClean="0"/>
              <a:t/>
            </a:r>
            <a:br>
              <a:rPr lang="de-DE" dirty="0" smtClean="0"/>
            </a:br>
            <a:r>
              <a:rPr lang="de-DE" dirty="0" smtClean="0"/>
              <a:t>Bei </a:t>
            </a:r>
            <a:r>
              <a:rPr lang="de-DE" dirty="0"/>
              <a:t>einer mehrtägigen Reise mit Übernachtung, ist für den An- und Abreisetag jeweils ein Tagegeld von 14 € zu gewähren (§ 9 Abs. 4a S. 3 Nr. 2 EStG), </a:t>
            </a:r>
            <a:r>
              <a:rPr lang="de-DE" dirty="0" smtClean="0"/>
              <a:t/>
            </a:r>
            <a:br>
              <a:rPr lang="de-DE" dirty="0" smtClean="0"/>
            </a:br>
            <a:r>
              <a:rPr lang="de-DE" dirty="0" smtClean="0"/>
              <a:t>und </a:t>
            </a:r>
            <a:r>
              <a:rPr lang="de-DE" dirty="0"/>
              <a:t>zwar auch dann, wenn die Abwesenheitsdauer weniger als 8 Stunden </a:t>
            </a:r>
            <a:r>
              <a:rPr lang="de-DE" dirty="0" smtClean="0"/>
              <a:t>beträgt.</a:t>
            </a:r>
            <a:endParaRPr lang="de-DE" dirty="0"/>
          </a:p>
        </p:txBody>
      </p:sp>
    </p:spTree>
    <p:extLst>
      <p:ext uri="{BB962C8B-B14F-4D97-AF65-F5344CB8AC3E}">
        <p14:creationId xmlns:p14="http://schemas.microsoft.com/office/powerpoint/2010/main" val="3023137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u="sng" dirty="0" smtClean="0">
                <a:solidFill>
                  <a:srgbClr val="00B050"/>
                </a:solidFill>
                <a:latin typeface="+mn-lt"/>
              </a:rPr>
              <a:t>Übernachtungskosten</a:t>
            </a:r>
            <a:endParaRPr lang="de-DE" sz="3600" b="1" u="sng" dirty="0">
              <a:solidFill>
                <a:srgbClr val="00B050"/>
              </a:solidFill>
              <a:latin typeface="+mn-lt"/>
            </a:endParaRPr>
          </a:p>
        </p:txBody>
      </p:sp>
      <p:sp>
        <p:nvSpPr>
          <p:cNvPr id="3" name="Inhaltsplatzhalter 2"/>
          <p:cNvSpPr>
            <a:spLocks noGrp="1"/>
          </p:cNvSpPr>
          <p:nvPr>
            <p:ph idx="1"/>
          </p:nvPr>
        </p:nvSpPr>
        <p:spPr>
          <a:xfrm>
            <a:off x="838199" y="1424354"/>
            <a:ext cx="11022623" cy="5257800"/>
          </a:xfrm>
        </p:spPr>
        <p:txBody>
          <a:bodyPr>
            <a:normAutofit lnSpcReduction="10000"/>
          </a:bodyPr>
          <a:lstStyle/>
          <a:p>
            <a:pPr marL="0" indent="0">
              <a:lnSpc>
                <a:spcPct val="120000"/>
              </a:lnSpc>
              <a:buNone/>
            </a:pPr>
            <a:r>
              <a:rPr lang="de-DE" dirty="0" smtClean="0"/>
              <a:t>§ </a:t>
            </a:r>
            <a:r>
              <a:rPr lang="de-DE" dirty="0"/>
              <a:t>6 Abs. 2 JVEG verweist hinsichtlich der Höhe des Tagegelds auf die Regelungen des Bundesreisekostengesetzes (BRKG</a:t>
            </a:r>
            <a:r>
              <a:rPr lang="de-DE" dirty="0" smtClean="0"/>
              <a:t>).</a:t>
            </a:r>
            <a:r>
              <a:rPr lang="de-DE" dirty="0"/>
              <a:t/>
            </a:r>
            <a:br>
              <a:rPr lang="de-DE" dirty="0"/>
            </a:br>
            <a:r>
              <a:rPr lang="de-DE" dirty="0" smtClean="0"/>
              <a:t>Es </a:t>
            </a:r>
            <a:r>
              <a:rPr lang="de-DE" dirty="0"/>
              <a:t>sind deshalb auch § 7 BRKG und die Verwaltungsbestimmungen zum BRKG (</a:t>
            </a:r>
            <a:r>
              <a:rPr lang="de-DE" dirty="0" err="1"/>
              <a:t>BRKGVwV</a:t>
            </a:r>
            <a:r>
              <a:rPr lang="de-DE" dirty="0"/>
              <a:t>) vom 01.06.2005 zu beachten.</a:t>
            </a:r>
          </a:p>
          <a:p>
            <a:pPr marL="0" indent="0">
              <a:buNone/>
            </a:pPr>
            <a:endParaRPr lang="de-DE" dirty="0"/>
          </a:p>
          <a:p>
            <a:pPr marL="0" indent="0">
              <a:lnSpc>
                <a:spcPct val="120000"/>
              </a:lnSpc>
              <a:buNone/>
            </a:pPr>
            <a:r>
              <a:rPr lang="de-DE" b="1" dirty="0"/>
              <a:t>§ 7 BRKG sieht </a:t>
            </a:r>
            <a:r>
              <a:rPr lang="de-DE" b="1" u="sng" dirty="0"/>
              <a:t>keine konkrete Höhe </a:t>
            </a:r>
            <a:r>
              <a:rPr lang="de-DE" b="1" dirty="0"/>
              <a:t>der erstattungsfähigen Übernachtungskosten vor, sondern bestimmt lediglich, dass Übernachtungskosten, die 20 € übersteigen erstattet werden, soweit sie notwendig sind.</a:t>
            </a:r>
          </a:p>
          <a:p>
            <a:pPr marL="0" indent="0">
              <a:buNone/>
            </a:pPr>
            <a:r>
              <a:rPr lang="de-DE" dirty="0"/>
              <a:t> </a:t>
            </a:r>
          </a:p>
          <a:p>
            <a:pPr marL="0" indent="0">
              <a:buNone/>
            </a:pPr>
            <a:endParaRPr lang="de-DE" dirty="0"/>
          </a:p>
        </p:txBody>
      </p:sp>
    </p:spTree>
    <p:extLst>
      <p:ext uri="{BB962C8B-B14F-4D97-AF65-F5344CB8AC3E}">
        <p14:creationId xmlns:p14="http://schemas.microsoft.com/office/powerpoint/2010/main" val="208600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86862"/>
            <a:ext cx="10515600" cy="5790101"/>
          </a:xfrm>
        </p:spPr>
        <p:txBody>
          <a:bodyPr/>
          <a:lstStyle/>
          <a:p>
            <a:pPr marL="0" indent="0">
              <a:buNone/>
            </a:pPr>
            <a:endParaRPr lang="de-DE" dirty="0" smtClean="0"/>
          </a:p>
          <a:p>
            <a:pPr marL="0" indent="0">
              <a:buNone/>
            </a:pPr>
            <a:endParaRPr lang="de-DE" dirty="0"/>
          </a:p>
          <a:p>
            <a:pPr marL="0" indent="0">
              <a:buNone/>
            </a:pPr>
            <a:endParaRPr lang="de-DE" dirty="0" smtClean="0"/>
          </a:p>
          <a:p>
            <a:pPr marL="0" indent="0">
              <a:buNone/>
            </a:pPr>
            <a:r>
              <a:rPr lang="de-DE" dirty="0" smtClean="0"/>
              <a:t>Gemäß </a:t>
            </a:r>
            <a:r>
              <a:rPr lang="de-DE" dirty="0"/>
              <a:t>Nr. 7.1.3 </a:t>
            </a:r>
            <a:r>
              <a:rPr lang="de-DE" dirty="0" err="1"/>
              <a:t>BRKGVwV</a:t>
            </a:r>
            <a:r>
              <a:rPr lang="de-DE" dirty="0"/>
              <a:t> sind Übernachtungskosten als notwendig anzusehen, </a:t>
            </a:r>
            <a:r>
              <a:rPr lang="de-DE" dirty="0" smtClean="0"/>
              <a:t/>
            </a:r>
            <a:br>
              <a:rPr lang="de-DE" dirty="0" smtClean="0"/>
            </a:br>
            <a:r>
              <a:rPr lang="de-DE" dirty="0" smtClean="0"/>
              <a:t>wenn </a:t>
            </a:r>
            <a:r>
              <a:rPr lang="de-DE" dirty="0"/>
              <a:t>sie einen Betrag von 70 € nicht überschreiten. </a:t>
            </a:r>
            <a:endParaRPr lang="de-DE" dirty="0" smtClean="0"/>
          </a:p>
          <a:p>
            <a:pPr marL="0" indent="0">
              <a:buNone/>
            </a:pPr>
            <a:endParaRPr lang="de-DE" dirty="0"/>
          </a:p>
          <a:p>
            <a:pPr marL="0" indent="0">
              <a:buNone/>
            </a:pPr>
            <a:r>
              <a:rPr lang="de-DE" dirty="0" smtClean="0"/>
              <a:t>Reicht </a:t>
            </a:r>
            <a:r>
              <a:rPr lang="de-DE" dirty="0"/>
              <a:t>dieser Betrag nicht aus, was insbesondere in Großstädten der Fall sein dürfte, ist die Notwendigkeit </a:t>
            </a:r>
            <a:r>
              <a:rPr lang="de-DE" b="1" dirty="0"/>
              <a:t>im Einzelfall zu begründen</a:t>
            </a:r>
            <a:r>
              <a:rPr lang="de-DE" dirty="0"/>
              <a:t>. </a:t>
            </a:r>
            <a:r>
              <a:rPr lang="de-DE" dirty="0" smtClean="0"/>
              <a:t/>
            </a:r>
            <a:br>
              <a:rPr lang="de-DE" dirty="0" smtClean="0"/>
            </a:br>
            <a:r>
              <a:rPr lang="de-DE" dirty="0"/>
              <a:t>Zu beachten ist auch, dass regionale Ereignisse wie Messen oder Festveranstaltungen zu höheren Übernachtungskosten führen können.</a:t>
            </a:r>
          </a:p>
          <a:p>
            <a:pPr marL="0" indent="0">
              <a:buNone/>
            </a:pPr>
            <a:endParaRPr lang="de-DE" dirty="0"/>
          </a:p>
          <a:p>
            <a:pPr marL="0" indent="0">
              <a:buNone/>
            </a:pPr>
            <a:endParaRPr lang="de-DE" dirty="0"/>
          </a:p>
        </p:txBody>
      </p:sp>
    </p:spTree>
    <p:extLst>
      <p:ext uri="{BB962C8B-B14F-4D97-AF65-F5344CB8AC3E}">
        <p14:creationId xmlns:p14="http://schemas.microsoft.com/office/powerpoint/2010/main" val="55390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3577"/>
            <a:ext cx="10515600" cy="5693386"/>
          </a:xfrm>
        </p:spPr>
        <p:txBody>
          <a:bodyPr/>
          <a:lstStyle/>
          <a:p>
            <a:pPr marL="0" indent="0">
              <a:buNone/>
            </a:pPr>
            <a:endParaRPr lang="de-DE" dirty="0" smtClean="0"/>
          </a:p>
          <a:p>
            <a:pPr marL="0" indent="0">
              <a:buNone/>
            </a:pPr>
            <a:endParaRPr lang="de-DE" dirty="0"/>
          </a:p>
          <a:p>
            <a:pPr marL="0" indent="0">
              <a:buNone/>
            </a:pPr>
            <a:endParaRPr lang="de-DE" dirty="0" smtClean="0"/>
          </a:p>
          <a:p>
            <a:pPr marL="0" indent="0">
              <a:buNone/>
            </a:pPr>
            <a:r>
              <a:rPr lang="de-DE" dirty="0" smtClean="0"/>
              <a:t>Wird </a:t>
            </a:r>
            <a:r>
              <a:rPr lang="de-DE" dirty="0"/>
              <a:t>für die Übernachtung ein </a:t>
            </a:r>
            <a:r>
              <a:rPr lang="de-DE" u="sng" dirty="0"/>
              <a:t>Inklusivpreis</a:t>
            </a:r>
            <a:r>
              <a:rPr lang="de-DE" dirty="0"/>
              <a:t> gezahlt, der auch Mahlzeiten mit umfasst, ist gemäß § 6 Abs. 2 JVEG i. V. m. § 6 Abs. 1 BRKG eine Kürzung des nach § 6 Abs. 1 JVEG zu zahlenden Tagegelds vorzunehmen.</a:t>
            </a:r>
          </a:p>
          <a:p>
            <a:pPr marL="0" indent="0">
              <a:buNone/>
            </a:pPr>
            <a:endParaRPr lang="de-DE" dirty="0"/>
          </a:p>
        </p:txBody>
      </p:sp>
    </p:spTree>
    <p:extLst>
      <p:ext uri="{BB962C8B-B14F-4D97-AF65-F5344CB8AC3E}">
        <p14:creationId xmlns:p14="http://schemas.microsoft.com/office/powerpoint/2010/main" val="376583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86862"/>
            <a:ext cx="10515600" cy="5790101"/>
          </a:xfrm>
        </p:spPr>
        <p:txBody>
          <a:bodyPr>
            <a:normAutofit fontScale="92500" lnSpcReduction="10000"/>
          </a:bodyPr>
          <a:lstStyle/>
          <a:p>
            <a:pPr marL="0" indent="0">
              <a:buNone/>
            </a:pPr>
            <a:r>
              <a:rPr lang="de-DE" dirty="0"/>
              <a:t> </a:t>
            </a:r>
          </a:p>
          <a:p>
            <a:pPr marL="0" indent="0">
              <a:buNone/>
            </a:pPr>
            <a:r>
              <a:rPr lang="de-DE" b="1" u="sng" dirty="0" smtClean="0">
                <a:solidFill>
                  <a:srgbClr val="00B050"/>
                </a:solidFill>
              </a:rPr>
              <a:t>Beispiel: </a:t>
            </a:r>
            <a:r>
              <a:rPr lang="de-DE" dirty="0" smtClean="0"/>
              <a:t>Dem </a:t>
            </a:r>
            <a:r>
              <a:rPr lang="de-DE" dirty="0"/>
              <a:t>Zeugen entstehen notwendige Übernachtungskosten von 65 €. In den Übernachtungskosten ist das Frühstück enthalten</a:t>
            </a:r>
            <a:r>
              <a:rPr lang="de-DE" dirty="0" smtClean="0"/>
              <a:t>.</a:t>
            </a:r>
            <a:br>
              <a:rPr lang="de-DE" dirty="0" smtClean="0"/>
            </a:br>
            <a:r>
              <a:rPr lang="de-DE" dirty="0" smtClean="0"/>
              <a:t>(Preis </a:t>
            </a:r>
            <a:r>
              <a:rPr lang="de-DE" dirty="0"/>
              <a:t>enthält die Kosten für Frühstück: 5,60 </a:t>
            </a:r>
            <a:r>
              <a:rPr lang="de-DE" dirty="0" smtClean="0"/>
              <a:t>€)</a:t>
            </a:r>
            <a:endParaRPr lang="de-DE" dirty="0"/>
          </a:p>
          <a:p>
            <a:pPr marL="0" indent="0">
              <a:buNone/>
            </a:pPr>
            <a:endParaRPr lang="de-DE" dirty="0"/>
          </a:p>
          <a:p>
            <a:pPr marL="0" indent="0">
              <a:buNone/>
            </a:pPr>
            <a:r>
              <a:rPr lang="de-DE" dirty="0"/>
              <a:t>Die Abwesenheit des Zeugen von der Wohnung beträgt an dem Tag insgesamt 16 Stunden</a:t>
            </a:r>
            <a:r>
              <a:rPr lang="de-DE" dirty="0" smtClean="0"/>
              <a:t>.</a:t>
            </a:r>
            <a:endParaRPr lang="de-DE" dirty="0"/>
          </a:p>
          <a:p>
            <a:pPr marL="0" indent="0">
              <a:buNone/>
            </a:pPr>
            <a:r>
              <a:rPr lang="de-DE" dirty="0"/>
              <a:t>Dem Zeugen sind nach § 6 JVEG zu erstatten:</a:t>
            </a:r>
          </a:p>
          <a:p>
            <a:pPr marL="0" indent="0">
              <a:buNone/>
            </a:pPr>
            <a:r>
              <a:rPr lang="de-DE" dirty="0"/>
              <a:t> </a:t>
            </a:r>
          </a:p>
          <a:p>
            <a:pPr marL="0" indent="0">
              <a:buNone/>
            </a:pPr>
            <a:r>
              <a:rPr lang="de-DE" dirty="0"/>
              <a:t>Übernachtungskosten	</a:t>
            </a:r>
            <a:r>
              <a:rPr lang="de-DE" dirty="0" smtClean="0"/>
              <a:t>  			=	65,00 €</a:t>
            </a:r>
            <a:endParaRPr lang="de-DE" dirty="0"/>
          </a:p>
          <a:p>
            <a:pPr marL="0" indent="0">
              <a:buNone/>
            </a:pPr>
            <a:r>
              <a:rPr lang="de-DE" dirty="0"/>
              <a:t>Tagegeld bei mehr als 12 Stunden Abwesenheit	=	14,00 </a:t>
            </a:r>
            <a:r>
              <a:rPr lang="de-DE" dirty="0" smtClean="0"/>
              <a:t>€</a:t>
            </a:r>
            <a:endParaRPr lang="de-DE" dirty="0"/>
          </a:p>
          <a:p>
            <a:pPr marL="0" indent="0">
              <a:buNone/>
            </a:pPr>
            <a:r>
              <a:rPr lang="de-DE" i="1" dirty="0"/>
              <a:t>abzgl. Kürzung wegen des </a:t>
            </a:r>
            <a:r>
              <a:rPr lang="de-DE" i="1" dirty="0" err="1" smtClean="0"/>
              <a:t>Inklusivpreises</a:t>
            </a:r>
            <a:r>
              <a:rPr lang="de-DE" i="1" dirty="0"/>
              <a:t> </a:t>
            </a:r>
            <a:r>
              <a:rPr lang="de-DE" i="1" dirty="0" smtClean="0"/>
              <a:t>   </a:t>
            </a:r>
            <a:r>
              <a:rPr lang="de-DE" i="1" dirty="0"/>
              <a:t>	</a:t>
            </a:r>
            <a:r>
              <a:rPr lang="de-DE" i="1" u="sng" dirty="0" smtClean="0"/>
              <a:t>    </a:t>
            </a:r>
            <a:r>
              <a:rPr lang="de-DE" u="sng" dirty="0" smtClean="0"/>
              <a:t> -</a:t>
            </a:r>
            <a:r>
              <a:rPr lang="de-DE" u="sng" dirty="0"/>
              <a:t>	5,60 € Frühstück  </a:t>
            </a:r>
          </a:p>
          <a:p>
            <a:pPr marL="0" indent="0">
              <a:buNone/>
            </a:pPr>
            <a:r>
              <a:rPr lang="de-DE" dirty="0"/>
              <a:t>Insgesamt:	</a:t>
            </a:r>
            <a:r>
              <a:rPr lang="de-DE" dirty="0" smtClean="0"/>
              <a:t>					=</a:t>
            </a:r>
            <a:r>
              <a:rPr lang="de-DE" dirty="0"/>
              <a:t>	73,40 €</a:t>
            </a:r>
          </a:p>
        </p:txBody>
      </p:sp>
    </p:spTree>
    <p:extLst>
      <p:ext uri="{BB962C8B-B14F-4D97-AF65-F5344CB8AC3E}">
        <p14:creationId xmlns:p14="http://schemas.microsoft.com/office/powerpoint/2010/main" val="23689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
            </a:r>
            <a:br>
              <a:rPr lang="de-DE" b="1" dirty="0" smtClean="0"/>
            </a:br>
            <a:r>
              <a:rPr lang="de-DE" b="1" dirty="0" smtClean="0"/>
              <a:t/>
            </a:r>
            <a:br>
              <a:rPr lang="de-DE" b="1" dirty="0" smtClean="0"/>
            </a:br>
            <a:r>
              <a:rPr lang="de-DE" b="1" dirty="0" smtClean="0">
                <a:solidFill>
                  <a:srgbClr val="FF0000"/>
                </a:solidFill>
              </a:rPr>
              <a:t>Erstattung </a:t>
            </a:r>
            <a:r>
              <a:rPr lang="de-DE" b="1" dirty="0">
                <a:solidFill>
                  <a:srgbClr val="FF0000"/>
                </a:solidFill>
              </a:rPr>
              <a:t>von baren Aufwendungen (§ 7 JVEG)</a:t>
            </a:r>
            <a:r>
              <a:rPr lang="de-DE" b="1" dirty="0"/>
              <a:t/>
            </a:r>
            <a:br>
              <a:rPr lang="de-DE" b="1" dirty="0"/>
            </a:br>
            <a:r>
              <a:rPr lang="de-DE" b="1" dirty="0" smtClean="0"/>
              <a:t/>
            </a:r>
            <a:br>
              <a:rPr lang="de-DE" b="1" dirty="0" smtClean="0"/>
            </a:br>
            <a:endParaRPr lang="de-DE" dirty="0"/>
          </a:p>
        </p:txBody>
      </p:sp>
      <p:sp>
        <p:nvSpPr>
          <p:cNvPr id="3" name="Inhaltsplatzhalter 2"/>
          <p:cNvSpPr>
            <a:spLocks noGrp="1"/>
          </p:cNvSpPr>
          <p:nvPr>
            <p:ph idx="1"/>
          </p:nvPr>
        </p:nvSpPr>
        <p:spPr>
          <a:xfrm>
            <a:off x="838200" y="1846385"/>
            <a:ext cx="10515600" cy="4330578"/>
          </a:xfrm>
        </p:spPr>
        <p:txBody>
          <a:bodyPr/>
          <a:lstStyle/>
          <a:p>
            <a:r>
              <a:rPr lang="de-DE" dirty="0" smtClean="0"/>
              <a:t>Sonstige </a:t>
            </a:r>
            <a:r>
              <a:rPr lang="de-DE" dirty="0"/>
              <a:t>bare Aufwendungen (§ 7 Abs. 1 S. 1 JVEG</a:t>
            </a:r>
            <a:r>
              <a:rPr lang="de-DE" dirty="0" smtClean="0"/>
              <a:t>)</a:t>
            </a:r>
            <a:endParaRPr lang="de-DE" dirty="0"/>
          </a:p>
          <a:p>
            <a:r>
              <a:rPr lang="de-DE" dirty="0"/>
              <a:t>Kosten für Vertretungspersonen (§ 7 Abs. 1 S. 2 JVEG</a:t>
            </a:r>
            <a:r>
              <a:rPr lang="de-DE" dirty="0" smtClean="0"/>
              <a:t>)</a:t>
            </a:r>
            <a:endParaRPr lang="de-DE" dirty="0"/>
          </a:p>
          <a:p>
            <a:r>
              <a:rPr lang="de-DE" dirty="0" smtClean="0"/>
              <a:t>Kosten </a:t>
            </a:r>
            <a:r>
              <a:rPr lang="de-DE" dirty="0"/>
              <a:t>für </a:t>
            </a:r>
            <a:r>
              <a:rPr lang="de-DE" dirty="0" smtClean="0"/>
              <a:t>Begleitpersonen </a:t>
            </a:r>
            <a:r>
              <a:rPr lang="de-DE" dirty="0"/>
              <a:t>(§ 7 Abs. 1 S. 2 JVEG</a:t>
            </a:r>
            <a:r>
              <a:rPr lang="de-DE" dirty="0" smtClean="0"/>
              <a:t>)</a:t>
            </a:r>
            <a:endParaRPr lang="de-DE" dirty="0"/>
          </a:p>
          <a:p>
            <a:r>
              <a:rPr lang="de-DE" dirty="0"/>
              <a:t>Erstattung von </a:t>
            </a:r>
            <a:r>
              <a:rPr lang="de-DE" dirty="0" err="1"/>
              <a:t>Fotokopiekosten</a:t>
            </a:r>
            <a:r>
              <a:rPr lang="de-DE" dirty="0"/>
              <a:t> (§ 7 Abs. 2 JVEG</a:t>
            </a:r>
            <a:r>
              <a:rPr lang="de-DE" dirty="0" smtClean="0"/>
              <a:t>) </a:t>
            </a:r>
            <a:endParaRPr lang="de-DE" dirty="0"/>
          </a:p>
          <a:p>
            <a:r>
              <a:rPr lang="de-DE" dirty="0"/>
              <a:t>Elektronische Dokumente (§ 7 Abs. 3 JVEG</a:t>
            </a:r>
          </a:p>
          <a:p>
            <a:pPr marL="0" indent="0">
              <a:buNone/>
            </a:pPr>
            <a:endParaRPr lang="de-DE" dirty="0"/>
          </a:p>
        </p:txBody>
      </p:sp>
    </p:spTree>
    <p:extLst>
      <p:ext uri="{BB962C8B-B14F-4D97-AF65-F5344CB8AC3E}">
        <p14:creationId xmlns:p14="http://schemas.microsoft.com/office/powerpoint/2010/main" val="1696899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a:bodyPr>
          <a:lstStyle/>
          <a:p>
            <a:pPr marL="0" indent="0">
              <a:buNone/>
            </a:pPr>
            <a:r>
              <a:rPr lang="de-DE" b="1" dirty="0"/>
              <a:t> </a:t>
            </a:r>
            <a:endParaRPr lang="de-DE" sz="1800" dirty="0"/>
          </a:p>
          <a:p>
            <a:pPr marL="0" indent="0">
              <a:buNone/>
            </a:pPr>
            <a:r>
              <a:rPr lang="de-DE" dirty="0"/>
              <a:t>Dem Berechtigten sind neben den </a:t>
            </a:r>
            <a:r>
              <a:rPr lang="de-DE" b="1" dirty="0"/>
              <a:t>Reise- und Übernachtungskosten </a:t>
            </a:r>
            <a:r>
              <a:rPr lang="de-DE" dirty="0"/>
              <a:t>auch die </a:t>
            </a:r>
            <a:r>
              <a:rPr lang="de-DE" b="1" dirty="0"/>
              <a:t>übrigen baren Aufwendungen </a:t>
            </a:r>
            <a:r>
              <a:rPr lang="de-DE" dirty="0"/>
              <a:t>zu ersetzen, soweit sie für die Heranziehung notwendig waren (§ 7 Abs. 1 S. 1 JVEG).</a:t>
            </a:r>
          </a:p>
          <a:p>
            <a:pPr marL="0" indent="0">
              <a:buNone/>
            </a:pPr>
            <a:r>
              <a:rPr lang="de-DE" dirty="0"/>
              <a:t> </a:t>
            </a:r>
            <a:endParaRPr lang="de-DE" sz="2400" dirty="0"/>
          </a:p>
          <a:p>
            <a:pPr marL="0" indent="0">
              <a:buNone/>
            </a:pPr>
            <a:r>
              <a:rPr lang="de-DE" dirty="0"/>
              <a:t>Die Regelung gilt für sämtliche anspruchsberechtigte Personen nach § 1 JVEG</a:t>
            </a:r>
            <a:r>
              <a:rPr lang="de-DE" dirty="0" smtClean="0"/>
              <a:t>.</a:t>
            </a:r>
            <a:br>
              <a:rPr lang="de-DE" dirty="0" smtClean="0"/>
            </a:br>
            <a:r>
              <a:rPr lang="de-DE" dirty="0" smtClean="0"/>
              <a:t>Handelt </a:t>
            </a:r>
            <a:r>
              <a:rPr lang="de-DE" dirty="0"/>
              <a:t>es sich um Sachverständige, Dolmetscher oder Übersetzer gilt zudem ergänzend § 12 JVEG, der jedoch nur für diese Berechtigten gilt</a:t>
            </a:r>
            <a:r>
              <a:rPr lang="de-DE" dirty="0" smtClean="0"/>
              <a:t>.</a:t>
            </a:r>
            <a:endParaRPr lang="de-DE" sz="2400" dirty="0"/>
          </a:p>
          <a:p>
            <a:pPr marL="0" indent="0">
              <a:buNone/>
            </a:pPr>
            <a:r>
              <a:rPr lang="de-DE" dirty="0" smtClean="0"/>
              <a:t/>
            </a:r>
            <a:br>
              <a:rPr lang="de-DE" dirty="0" smtClean="0"/>
            </a:br>
            <a:r>
              <a:rPr lang="de-DE" b="1" i="1" dirty="0" smtClean="0"/>
              <a:t>Die </a:t>
            </a:r>
            <a:r>
              <a:rPr lang="de-DE" b="1" i="1" dirty="0"/>
              <a:t>nach § 7 Abs. 1 JVEG erstatteten Auslagen sind nicht auf die Entschädigung oder Vergütung anzurechnen.</a:t>
            </a:r>
          </a:p>
          <a:p>
            <a:pPr marL="0" indent="0">
              <a:buNone/>
            </a:pPr>
            <a:endParaRPr lang="de-DE" dirty="0"/>
          </a:p>
        </p:txBody>
      </p:sp>
    </p:spTree>
    <p:extLst>
      <p:ext uri="{BB962C8B-B14F-4D97-AF65-F5344CB8AC3E}">
        <p14:creationId xmlns:p14="http://schemas.microsoft.com/office/powerpoint/2010/main" val="2625561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lvl="1"/>
            <a:r>
              <a:rPr lang="de-DE" sz="3200" b="1" dirty="0">
                <a:solidFill>
                  <a:srgbClr val="00B050"/>
                </a:solidFill>
              </a:rPr>
              <a:t>Sonstige bare Aufwendungen (§ 7 Abs. 1 S. 1 JVEG</a:t>
            </a:r>
            <a:r>
              <a:rPr lang="de-DE" sz="3200" b="1" dirty="0" smtClean="0">
                <a:solidFill>
                  <a:srgbClr val="00B050"/>
                </a:solidFill>
              </a:rPr>
              <a:t>)</a:t>
            </a:r>
            <a:r>
              <a:rPr lang="de-DE" sz="3200" dirty="0">
                <a:solidFill>
                  <a:srgbClr val="00B050"/>
                </a:solidFill>
              </a:rPr>
              <a:t/>
            </a:r>
            <a:br>
              <a:rPr lang="de-DE" sz="3200" dirty="0">
                <a:solidFill>
                  <a:srgbClr val="00B050"/>
                </a:solidFill>
              </a:rPr>
            </a:br>
            <a:r>
              <a:rPr lang="de-DE" sz="3200" b="1" dirty="0">
                <a:solidFill>
                  <a:srgbClr val="00B050"/>
                </a:solidFill>
              </a:rPr>
              <a:t>Anwendungsbereich</a:t>
            </a:r>
            <a:r>
              <a:rPr lang="de-DE" sz="2400" dirty="0"/>
              <a:t/>
            </a:r>
            <a:br>
              <a:rPr lang="de-DE" sz="2400" dirty="0"/>
            </a:br>
            <a:endParaRPr lang="de-DE" dirty="0"/>
          </a:p>
        </p:txBody>
      </p:sp>
      <p:sp>
        <p:nvSpPr>
          <p:cNvPr id="3" name="Inhaltsplatzhalter 2"/>
          <p:cNvSpPr>
            <a:spLocks noGrp="1"/>
          </p:cNvSpPr>
          <p:nvPr>
            <p:ph idx="1"/>
          </p:nvPr>
        </p:nvSpPr>
        <p:spPr>
          <a:xfrm>
            <a:off x="838200" y="1899138"/>
            <a:ext cx="10515600" cy="4277825"/>
          </a:xfrm>
        </p:spPr>
        <p:txBody>
          <a:bodyPr>
            <a:normAutofit fontScale="92500" lnSpcReduction="20000"/>
          </a:bodyPr>
          <a:lstStyle/>
          <a:p>
            <a:pPr marL="0" indent="0">
              <a:buNone/>
            </a:pPr>
            <a:r>
              <a:rPr lang="de-DE" dirty="0"/>
              <a:t>Eine Erstattung nach § 7 Abs. 1 S. 1 JVEG kommt z. B. in Betracht für</a:t>
            </a:r>
            <a:r>
              <a:rPr lang="de-DE" dirty="0" smtClean="0"/>
              <a:t>:</a:t>
            </a:r>
            <a:br>
              <a:rPr lang="de-DE" dirty="0" smtClean="0"/>
            </a:br>
            <a:endParaRPr lang="de-DE" dirty="0"/>
          </a:p>
          <a:p>
            <a:pPr lvl="0"/>
            <a:r>
              <a:rPr lang="de-DE" b="1" dirty="0"/>
              <a:t>Telefonkosten </a:t>
            </a:r>
            <a:r>
              <a:rPr lang="de-DE" dirty="0"/>
              <a:t>(z. B. wegen notwendiger Rücksprachen mit dem Gericht</a:t>
            </a:r>
            <a:r>
              <a:rPr lang="de-DE" dirty="0" smtClean="0"/>
              <a:t>),</a:t>
            </a:r>
            <a:endParaRPr lang="de-DE" dirty="0"/>
          </a:p>
          <a:p>
            <a:pPr lvl="0"/>
            <a:r>
              <a:rPr lang="de-DE" b="1" dirty="0"/>
              <a:t>Portokosten</a:t>
            </a:r>
            <a:r>
              <a:rPr lang="de-DE" b="1" dirty="0" smtClean="0"/>
              <a:t>,</a:t>
            </a:r>
            <a:endParaRPr lang="de-DE" dirty="0"/>
          </a:p>
          <a:p>
            <a:pPr lvl="0"/>
            <a:r>
              <a:rPr lang="de-DE" b="1" dirty="0" smtClean="0"/>
              <a:t>Ärztliche </a:t>
            </a:r>
            <a:r>
              <a:rPr lang="de-DE" b="1" dirty="0"/>
              <a:t>Atteste, </a:t>
            </a:r>
            <a:r>
              <a:rPr lang="de-DE" dirty="0"/>
              <a:t>wenn der Berechtigte ein solches bei der heranziehenden Stelle vorlegen muss, um sein Fernbleiben zu entschuldigen</a:t>
            </a:r>
            <a:r>
              <a:rPr lang="de-DE" dirty="0" smtClean="0"/>
              <a:t>.</a:t>
            </a:r>
            <a:endParaRPr lang="de-DE" dirty="0"/>
          </a:p>
          <a:p>
            <a:r>
              <a:rPr lang="de-DE" i="1" dirty="0"/>
              <a:t>In Einzelfällen können auch Rechtanwaltskosten erstattungsfähig sein, wenn der Zeuge einen Rechtsbeistand hinzugezogen hat. Ebenso sind Notarkosten zu erstatten, wenn das Gericht bei einer schriftlichen Zeugenaussage eine öffentliche Beglaubigung oder Beurkundung verlangt hat.</a:t>
            </a:r>
          </a:p>
          <a:p>
            <a:pPr marL="0" indent="0">
              <a:buNone/>
            </a:pPr>
            <a:endParaRPr lang="de-DE" dirty="0"/>
          </a:p>
        </p:txBody>
      </p:sp>
    </p:spTree>
    <p:extLst>
      <p:ext uri="{BB962C8B-B14F-4D97-AF65-F5344CB8AC3E}">
        <p14:creationId xmlns:p14="http://schemas.microsoft.com/office/powerpoint/2010/main" val="393129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839421"/>
          </a:xfrm>
        </p:spPr>
        <p:txBody>
          <a:bodyPr>
            <a:normAutofit/>
          </a:bodyPr>
          <a:lstStyle/>
          <a:p>
            <a:pPr lvl="1"/>
            <a:r>
              <a:rPr lang="de-DE" sz="2800" b="1" dirty="0">
                <a:solidFill>
                  <a:srgbClr val="00B050"/>
                </a:solidFill>
              </a:rPr>
              <a:t>Kosten für Vertretungspersonen (§ 7 Abs. 1 S. 2 JVEG)</a:t>
            </a:r>
          </a:p>
        </p:txBody>
      </p:sp>
      <p:sp>
        <p:nvSpPr>
          <p:cNvPr id="3" name="Inhaltsplatzhalter 2"/>
          <p:cNvSpPr>
            <a:spLocks noGrp="1"/>
          </p:cNvSpPr>
          <p:nvPr>
            <p:ph idx="1"/>
          </p:nvPr>
        </p:nvSpPr>
        <p:spPr>
          <a:xfrm>
            <a:off x="838200" y="1389185"/>
            <a:ext cx="10515600" cy="4787778"/>
          </a:xfrm>
        </p:spPr>
        <p:txBody>
          <a:bodyPr>
            <a:normAutofit/>
          </a:bodyPr>
          <a:lstStyle/>
          <a:p>
            <a:pPr marL="0" indent="0">
              <a:buNone/>
            </a:pPr>
            <a:r>
              <a:rPr lang="de-DE" dirty="0"/>
              <a:t>Zu erstatten sind auch </a:t>
            </a:r>
            <a:r>
              <a:rPr lang="de-DE" b="1" dirty="0"/>
              <a:t>Kosten für eine notwendige Vertretung des </a:t>
            </a:r>
            <a:r>
              <a:rPr lang="de-DE" b="1" u="sng" dirty="0"/>
              <a:t>Herangezogenen</a:t>
            </a:r>
            <a:r>
              <a:rPr lang="de-DE" dirty="0"/>
              <a:t> (§ 7 Abs. 1 S. 2 JVEG</a:t>
            </a:r>
            <a:r>
              <a:rPr lang="de-DE" dirty="0" smtClean="0"/>
              <a:t>).</a:t>
            </a:r>
            <a:br>
              <a:rPr lang="de-DE" dirty="0" smtClean="0"/>
            </a:br>
            <a:endParaRPr lang="de-DE" dirty="0" smtClean="0"/>
          </a:p>
          <a:p>
            <a:pPr marL="0" indent="0">
              <a:buNone/>
            </a:pPr>
            <a:r>
              <a:rPr lang="de-DE" dirty="0" smtClean="0"/>
              <a:t/>
            </a:r>
            <a:br>
              <a:rPr lang="de-DE" dirty="0" smtClean="0"/>
            </a:br>
            <a:r>
              <a:rPr lang="de-DE" dirty="0" smtClean="0"/>
              <a:t>Ein </a:t>
            </a:r>
            <a:r>
              <a:rPr lang="de-DE" b="1" dirty="0"/>
              <a:t>unmittelbarer Erstattungsanspruch </a:t>
            </a:r>
            <a:r>
              <a:rPr lang="de-DE" dirty="0"/>
              <a:t>der Vertretungsperson gegenüber der Staatskasse wird </a:t>
            </a:r>
            <a:r>
              <a:rPr lang="de-DE" b="1" dirty="0"/>
              <a:t>nicht begründet</a:t>
            </a:r>
            <a:r>
              <a:rPr lang="de-DE" dirty="0"/>
              <a:t>. </a:t>
            </a:r>
            <a:r>
              <a:rPr lang="de-DE" dirty="0" smtClean="0"/>
              <a:t/>
            </a:r>
            <a:br>
              <a:rPr lang="de-DE" dirty="0" smtClean="0"/>
            </a:br>
            <a:r>
              <a:rPr lang="de-DE" dirty="0" smtClean="0"/>
              <a:t>Die </a:t>
            </a:r>
            <a:r>
              <a:rPr lang="de-DE" dirty="0"/>
              <a:t>Vertretungsperson muss sich an den Herangezogenen wenden, der die Erstattung aus der Staatskasse geltend machen kann</a:t>
            </a:r>
            <a:r>
              <a:rPr lang="de-DE" dirty="0" smtClean="0"/>
              <a:t>.</a:t>
            </a:r>
            <a:endParaRPr lang="de-DE" sz="2400" dirty="0"/>
          </a:p>
          <a:p>
            <a:pPr marL="0" indent="0">
              <a:buNone/>
            </a:pPr>
            <a:endParaRPr lang="de-DE" dirty="0"/>
          </a:p>
        </p:txBody>
      </p:sp>
    </p:spTree>
    <p:extLst>
      <p:ext uri="{BB962C8B-B14F-4D97-AF65-F5344CB8AC3E}">
        <p14:creationId xmlns:p14="http://schemas.microsoft.com/office/powerpoint/2010/main" val="3552055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81644" y="232756"/>
            <a:ext cx="10672156" cy="6384175"/>
          </a:xfrm>
        </p:spPr>
        <p:txBody>
          <a:bodyPr/>
          <a:lstStyle/>
          <a:p>
            <a:pPr marL="0" indent="0">
              <a:buNone/>
            </a:pPr>
            <a:r>
              <a:rPr lang="de-DE" dirty="0" smtClean="0"/>
              <a:t/>
            </a:r>
            <a:br>
              <a:rPr lang="de-DE" dirty="0" smtClean="0"/>
            </a:br>
            <a:r>
              <a:rPr lang="de-DE" dirty="0" smtClean="0"/>
              <a:t/>
            </a:r>
            <a:br>
              <a:rPr lang="de-DE" dirty="0" smtClean="0"/>
            </a:br>
            <a:r>
              <a:rPr lang="de-DE" u="sng" dirty="0" smtClean="0">
                <a:solidFill>
                  <a:schemeClr val="accent6">
                    <a:lumMod val="75000"/>
                  </a:schemeClr>
                </a:solidFill>
              </a:rPr>
              <a:t>Allgemeine Vorschriften §§1-4 JVEG</a:t>
            </a:r>
            <a:r>
              <a:rPr lang="de-DE" dirty="0" smtClean="0"/>
              <a:t/>
            </a:r>
            <a:br>
              <a:rPr lang="de-DE" dirty="0" smtClean="0"/>
            </a:br>
            <a:r>
              <a:rPr lang="de-DE" dirty="0" smtClean="0"/>
              <a:t/>
            </a:r>
            <a:br>
              <a:rPr lang="de-DE" dirty="0" smtClean="0"/>
            </a:br>
            <a:r>
              <a:rPr lang="de-DE" dirty="0" smtClean="0"/>
              <a:t/>
            </a:r>
            <a:br>
              <a:rPr lang="de-DE" dirty="0" smtClean="0"/>
            </a:br>
            <a:r>
              <a:rPr lang="de-DE" sz="2400" dirty="0" smtClean="0"/>
              <a:t>Von </a:t>
            </a:r>
            <a:r>
              <a:rPr lang="de-DE" sz="2400" b="1" u="sng" dirty="0" smtClean="0"/>
              <a:t>Vergütung</a:t>
            </a:r>
            <a:r>
              <a:rPr lang="de-DE" sz="2400" dirty="0" smtClean="0"/>
              <a:t> spricht man hierbei, wenn jemand </a:t>
            </a:r>
            <a:r>
              <a:rPr lang="de-DE" sz="2400" b="1" dirty="0" smtClean="0"/>
              <a:t>für eine erbrachte Leistung bezahlt</a:t>
            </a:r>
            <a:r>
              <a:rPr lang="de-DE" sz="2400" dirty="0" smtClean="0"/>
              <a:t> wird.</a:t>
            </a:r>
          </a:p>
          <a:p>
            <a:pPr marL="0" indent="0">
              <a:buNone/>
            </a:pPr>
            <a:endParaRPr lang="de-DE" sz="2400" dirty="0"/>
          </a:p>
          <a:p>
            <a:pPr marL="0" indent="0">
              <a:buNone/>
            </a:pPr>
            <a:r>
              <a:rPr lang="de-DE" sz="2400" dirty="0" smtClean="0"/>
              <a:t>Bei der </a:t>
            </a:r>
            <a:r>
              <a:rPr lang="de-DE" sz="2400" b="1" u="sng" dirty="0" smtClean="0"/>
              <a:t>Entschädigung</a:t>
            </a:r>
            <a:r>
              <a:rPr lang="de-DE" sz="2400" dirty="0" smtClean="0"/>
              <a:t> handelt es sich dagegen um einen </a:t>
            </a:r>
            <a:r>
              <a:rPr lang="de-DE" sz="2400" b="1" dirty="0" smtClean="0"/>
              <a:t>finanziellen Ausgleich von Nachteilen</a:t>
            </a:r>
            <a:r>
              <a:rPr lang="de-DE" sz="2400" dirty="0" smtClean="0"/>
              <a:t>, die infolge einer Hinzuziehung entstanden sind.</a:t>
            </a:r>
            <a:br>
              <a:rPr lang="de-DE" sz="2400" dirty="0" smtClean="0"/>
            </a:br>
            <a:r>
              <a:rPr lang="de-DE" dirty="0" smtClean="0"/>
              <a:t/>
            </a:r>
            <a:br>
              <a:rPr lang="de-DE" dirty="0" smtClean="0"/>
            </a:br>
            <a:endParaRPr lang="de-DE" dirty="0"/>
          </a:p>
        </p:txBody>
      </p:sp>
    </p:spTree>
    <p:extLst>
      <p:ext uri="{BB962C8B-B14F-4D97-AF65-F5344CB8AC3E}">
        <p14:creationId xmlns:p14="http://schemas.microsoft.com/office/powerpoint/2010/main" val="14262243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lstStyle/>
          <a:p>
            <a:pPr marL="0" indent="0">
              <a:buNone/>
            </a:pPr>
            <a:r>
              <a:rPr lang="de-DE" dirty="0" smtClean="0"/>
              <a:t/>
            </a:r>
            <a:br>
              <a:rPr lang="de-DE" dirty="0" smtClean="0"/>
            </a:br>
            <a:r>
              <a:rPr lang="de-DE" dirty="0" smtClean="0"/>
              <a:t/>
            </a:r>
            <a:br>
              <a:rPr lang="de-DE" dirty="0" smtClean="0"/>
            </a:br>
            <a:r>
              <a:rPr lang="de-DE" dirty="0" smtClean="0"/>
              <a:t>Die </a:t>
            </a:r>
            <a:r>
              <a:rPr lang="de-DE" dirty="0"/>
              <a:t>Anweisungsstelle ist berechtigt, von dem Herangezogenen einen Nachweis der gezahlten Vertretungskosten zu verlangen</a:t>
            </a:r>
            <a:r>
              <a:rPr lang="de-DE" dirty="0" smtClean="0"/>
              <a:t>.</a:t>
            </a:r>
            <a:br>
              <a:rPr lang="de-DE" dirty="0" smtClean="0"/>
            </a:br>
            <a:r>
              <a:rPr lang="de-DE" b="1" dirty="0"/>
              <a:t> </a:t>
            </a:r>
            <a:endParaRPr lang="de-DE" sz="1800" dirty="0"/>
          </a:p>
          <a:p>
            <a:pPr marL="0" indent="0">
              <a:buNone/>
            </a:pPr>
            <a:r>
              <a:rPr lang="de-DE" dirty="0"/>
              <a:t>Eine betragsmäßige Beschränkung der zu erstattenden Vertretungskosten sieht das JVEG nicht vor. </a:t>
            </a:r>
            <a:endParaRPr lang="de-DE" dirty="0" smtClean="0"/>
          </a:p>
          <a:p>
            <a:pPr marL="0" indent="0">
              <a:buNone/>
            </a:pPr>
            <a:r>
              <a:rPr lang="de-DE" dirty="0" smtClean="0"/>
              <a:t/>
            </a:r>
            <a:br>
              <a:rPr lang="de-DE" dirty="0" smtClean="0"/>
            </a:br>
            <a:r>
              <a:rPr lang="de-DE" dirty="0" smtClean="0"/>
              <a:t>Da </a:t>
            </a:r>
            <a:r>
              <a:rPr lang="de-DE" dirty="0"/>
              <a:t>jedoch gemäß § 7 Abs. 1 S. 2 JVEG nur notwendige Vertretungskosten zu erstatten sind, ist zu prüfen, ob diese Kosten angemessen sind.</a:t>
            </a:r>
          </a:p>
          <a:p>
            <a:pPr marL="0" indent="0">
              <a:buNone/>
            </a:pPr>
            <a:endParaRPr lang="de-DE" dirty="0"/>
          </a:p>
        </p:txBody>
      </p:sp>
    </p:spTree>
    <p:extLst>
      <p:ext uri="{BB962C8B-B14F-4D97-AF65-F5344CB8AC3E}">
        <p14:creationId xmlns:p14="http://schemas.microsoft.com/office/powerpoint/2010/main" val="218391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751497"/>
          </a:xfrm>
        </p:spPr>
        <p:txBody>
          <a:bodyPr>
            <a:normAutofit fontScale="90000"/>
          </a:bodyPr>
          <a:lstStyle/>
          <a:p>
            <a:r>
              <a:rPr lang="de-DE" b="1" dirty="0">
                <a:solidFill>
                  <a:srgbClr val="00B050"/>
                </a:solidFill>
              </a:rPr>
              <a:t>Kosten für Begleitpersonen</a:t>
            </a:r>
            <a:r>
              <a:rPr lang="de-DE" b="1" dirty="0"/>
              <a:t/>
            </a:r>
            <a:br>
              <a:rPr lang="de-DE" b="1" dirty="0"/>
            </a:br>
            <a:endParaRPr lang="de-DE" dirty="0"/>
          </a:p>
        </p:txBody>
      </p:sp>
      <p:sp>
        <p:nvSpPr>
          <p:cNvPr id="3" name="Inhaltsplatzhalter 2"/>
          <p:cNvSpPr>
            <a:spLocks noGrp="1"/>
          </p:cNvSpPr>
          <p:nvPr>
            <p:ph idx="1"/>
          </p:nvPr>
        </p:nvSpPr>
        <p:spPr>
          <a:xfrm>
            <a:off x="838200" y="975946"/>
            <a:ext cx="10515600" cy="5201017"/>
          </a:xfrm>
        </p:spPr>
        <p:txBody>
          <a:bodyPr/>
          <a:lstStyle/>
          <a:p>
            <a:pPr marL="0" indent="0">
              <a:buNone/>
            </a:pPr>
            <a:r>
              <a:rPr lang="de-DE" dirty="0" smtClean="0"/>
              <a:t/>
            </a:r>
            <a:br>
              <a:rPr lang="de-DE" dirty="0" smtClean="0"/>
            </a:br>
            <a:r>
              <a:rPr lang="de-DE" dirty="0" smtClean="0"/>
              <a:t>Benötigt </a:t>
            </a:r>
            <a:r>
              <a:rPr lang="de-DE" dirty="0"/>
              <a:t>der Berechtigte für seine Heranziehung eine Begleitperson, sind die Kosten hierfür nach § 7 Abs. 1 S. 2 JVEG zu ersetzen</a:t>
            </a:r>
            <a:r>
              <a:rPr lang="de-DE" dirty="0" smtClean="0"/>
              <a:t>.</a:t>
            </a:r>
            <a:br>
              <a:rPr lang="de-DE" dirty="0" smtClean="0"/>
            </a:br>
            <a:r>
              <a:rPr lang="de-DE" dirty="0" smtClean="0"/>
              <a:t>Die </a:t>
            </a:r>
            <a:r>
              <a:rPr lang="de-DE" dirty="0"/>
              <a:t>Regelung gilt für sämtliche berechtigte Personen nach § 1 JVEG.</a:t>
            </a:r>
          </a:p>
          <a:p>
            <a:pPr marL="0" indent="0">
              <a:buNone/>
            </a:pPr>
            <a:endParaRPr lang="de-DE" dirty="0"/>
          </a:p>
          <a:p>
            <a:pPr marL="0" indent="0">
              <a:buNone/>
            </a:pPr>
            <a:r>
              <a:rPr lang="de-DE" dirty="0"/>
              <a:t>Einen unmittelbaren Erstattungsanspruch gegenüber der heranziehenden Stelle besitzt jedoch nur der Herangezogene selbst. </a:t>
            </a:r>
            <a:r>
              <a:rPr lang="de-DE" dirty="0" smtClean="0"/>
              <a:t/>
            </a:r>
            <a:br>
              <a:rPr lang="de-DE" dirty="0" smtClean="0"/>
            </a:br>
            <a:r>
              <a:rPr lang="de-DE" dirty="0" smtClean="0"/>
              <a:t/>
            </a:r>
            <a:br>
              <a:rPr lang="de-DE" dirty="0" smtClean="0"/>
            </a:br>
            <a:r>
              <a:rPr lang="de-DE" dirty="0" smtClean="0"/>
              <a:t>Die </a:t>
            </a:r>
            <a:r>
              <a:rPr lang="de-DE" dirty="0"/>
              <a:t>Begleitperson erwirbt keinen direkten Erstattungsanspruch, sondern muss ihre Kosten gegenüber dem Herangezogenen geltend machen.</a:t>
            </a:r>
          </a:p>
          <a:p>
            <a:pPr marL="0" indent="0">
              <a:buNone/>
            </a:pPr>
            <a:endParaRPr lang="de-DE" dirty="0"/>
          </a:p>
        </p:txBody>
      </p:sp>
    </p:spTree>
    <p:extLst>
      <p:ext uri="{BB962C8B-B14F-4D97-AF65-F5344CB8AC3E}">
        <p14:creationId xmlns:p14="http://schemas.microsoft.com/office/powerpoint/2010/main" val="832292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lstStyle/>
          <a:p>
            <a:pPr marL="0" indent="0">
              <a:buNone/>
            </a:pPr>
            <a:r>
              <a:rPr lang="de-DE" u="sng" dirty="0"/>
              <a:t>Eine Erstattung der Kosten erfolgt nach § 7 Abs. 1 S. 2 JVEG nur dann, wenn die Begleitung </a:t>
            </a:r>
            <a:r>
              <a:rPr lang="de-DE" b="1" u="sng" dirty="0"/>
              <a:t>erforderlich</a:t>
            </a:r>
            <a:r>
              <a:rPr lang="de-DE" u="sng" dirty="0"/>
              <a:t> für die Heranziehung gewesen ist</a:t>
            </a:r>
            <a:r>
              <a:rPr lang="de-DE" u="sng" dirty="0" smtClean="0"/>
              <a:t>.</a:t>
            </a:r>
            <a:endParaRPr lang="de-DE" dirty="0" smtClean="0"/>
          </a:p>
          <a:p>
            <a:pPr marL="0" indent="0">
              <a:buNone/>
            </a:pPr>
            <a:r>
              <a:rPr lang="de-DE" dirty="0" smtClean="0"/>
              <a:t/>
            </a:r>
            <a:br>
              <a:rPr lang="de-DE" dirty="0" smtClean="0"/>
            </a:br>
            <a:r>
              <a:rPr lang="de-DE" i="1" dirty="0" smtClean="0"/>
              <a:t>Ob </a:t>
            </a:r>
            <a:r>
              <a:rPr lang="de-DE" i="1" dirty="0"/>
              <a:t>eine Notwendigkeit vorliegt, ist durch die Anweisungsstelle zu prüfen</a:t>
            </a:r>
            <a:r>
              <a:rPr lang="de-DE" i="1" dirty="0" smtClean="0"/>
              <a:t>.</a:t>
            </a:r>
            <a:br>
              <a:rPr lang="de-DE" i="1" dirty="0" smtClean="0"/>
            </a:br>
            <a:r>
              <a:rPr lang="de-DE" i="1" dirty="0" smtClean="0"/>
              <a:t>Hat </a:t>
            </a:r>
            <a:r>
              <a:rPr lang="de-DE" i="1" dirty="0"/>
              <a:t>das Gericht (Richter, Rechtspfleger) die Notwendigkeit vorab bejaht, ist die Anweisungsstelle an diese Entscheidung jedoch gebunden</a:t>
            </a:r>
            <a:r>
              <a:rPr lang="de-DE" i="1" dirty="0" smtClean="0"/>
              <a:t>.</a:t>
            </a:r>
            <a:r>
              <a:rPr lang="de-DE" dirty="0" smtClean="0"/>
              <a:t/>
            </a:r>
            <a:br>
              <a:rPr lang="de-DE" dirty="0" smtClean="0"/>
            </a:br>
            <a:r>
              <a:rPr lang="de-DE" dirty="0"/>
              <a:t> </a:t>
            </a:r>
          </a:p>
          <a:p>
            <a:pPr marL="0" indent="0">
              <a:buNone/>
            </a:pPr>
            <a:r>
              <a:rPr lang="de-DE" i="1" dirty="0"/>
              <a:t>Bei der Prüfung, ob die Begleitung erforderlich war, sind die Umstände des jeweiligen Einzelfalls zu berücksichtigen. </a:t>
            </a:r>
            <a:r>
              <a:rPr lang="de-DE" i="1" dirty="0" smtClean="0"/>
              <a:t/>
            </a:r>
            <a:br>
              <a:rPr lang="de-DE" i="1" dirty="0" smtClean="0"/>
            </a:br>
            <a:r>
              <a:rPr lang="de-DE" i="1" dirty="0" smtClean="0"/>
              <a:t>Neben </a:t>
            </a:r>
            <a:r>
              <a:rPr lang="de-DE" i="1" dirty="0"/>
              <a:t>Alter und Krankheit können auch extreme psychologische Belastungen, z. B. in Strafsachen, eine Begleitung erforderlich machen.</a:t>
            </a:r>
          </a:p>
          <a:p>
            <a:pPr marL="0" indent="0">
              <a:buNone/>
            </a:pPr>
            <a:endParaRPr lang="de-DE" dirty="0"/>
          </a:p>
        </p:txBody>
      </p:sp>
    </p:spTree>
    <p:extLst>
      <p:ext uri="{BB962C8B-B14F-4D97-AF65-F5344CB8AC3E}">
        <p14:creationId xmlns:p14="http://schemas.microsoft.com/office/powerpoint/2010/main" val="4113413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6040315"/>
          </a:xfrm>
        </p:spPr>
        <p:txBody>
          <a:bodyPr>
            <a:normAutofit/>
          </a:bodyPr>
          <a:lstStyle/>
          <a:p>
            <a:pPr marL="0" indent="0">
              <a:buNone/>
            </a:pPr>
            <a:r>
              <a:rPr lang="de-DE" dirty="0" smtClean="0"/>
              <a:t/>
            </a:r>
            <a:br>
              <a:rPr lang="de-DE" dirty="0" smtClean="0"/>
            </a:br>
            <a:r>
              <a:rPr lang="de-DE" dirty="0" smtClean="0"/>
              <a:t>Eine </a:t>
            </a:r>
            <a:r>
              <a:rPr lang="de-DE" dirty="0"/>
              <a:t>Begrenzung der erstattungsfähigen Kosten sieht § 7 Abs. 1 S. 2 JVEG nicht vor. Es gilt der Grundsatz der vollen Kostenerstattung. Eine Begrenzung auf die Höchstsätze des JVEG erfolgt nicht</a:t>
            </a:r>
            <a:r>
              <a:rPr lang="de-DE" dirty="0" smtClean="0"/>
              <a:t>.</a:t>
            </a:r>
          </a:p>
          <a:p>
            <a:pPr marL="0" indent="0">
              <a:buNone/>
            </a:pPr>
            <a:r>
              <a:rPr lang="de-DE" dirty="0" smtClean="0"/>
              <a:t/>
            </a:r>
            <a:br>
              <a:rPr lang="de-DE" dirty="0" smtClean="0"/>
            </a:br>
            <a:r>
              <a:rPr lang="de-DE" dirty="0" smtClean="0"/>
              <a:t>Es handelt </a:t>
            </a:r>
            <a:r>
              <a:rPr lang="de-DE" dirty="0"/>
              <a:t>sich bei der Regelung des § 7 Abs. 1 S. 2 JVEG um einen Auslagenersatz. Es können deshalb </a:t>
            </a:r>
            <a:r>
              <a:rPr lang="de-DE" u="sng" dirty="0"/>
              <a:t>nur tatsächlich entstandene Aufwendungen</a:t>
            </a:r>
            <a:r>
              <a:rPr lang="de-DE" dirty="0"/>
              <a:t>, die der Herangezogene für die Begleitperson aufgewendet hat, ersetzt werden. Für die von dem Herangezogenen geleisteten Kosten </a:t>
            </a:r>
            <a:r>
              <a:rPr lang="de-DE" u="sng" dirty="0"/>
              <a:t>kann eine Quittung verlangt </a:t>
            </a:r>
            <a:r>
              <a:rPr lang="de-DE" u="sng" dirty="0" smtClean="0"/>
              <a:t>werden</a:t>
            </a:r>
            <a:r>
              <a:rPr lang="de-DE" dirty="0" smtClean="0"/>
              <a:t>.</a:t>
            </a:r>
          </a:p>
          <a:p>
            <a:pPr marL="0" indent="0">
              <a:buNone/>
            </a:pPr>
            <a:r>
              <a:rPr lang="de-DE" dirty="0" smtClean="0"/>
              <a:t/>
            </a:r>
            <a:br>
              <a:rPr lang="de-DE" dirty="0" smtClean="0"/>
            </a:br>
            <a:r>
              <a:rPr lang="de-DE" i="1" dirty="0" smtClean="0"/>
              <a:t>Da </a:t>
            </a:r>
            <a:r>
              <a:rPr lang="de-DE" i="1" dirty="0"/>
              <a:t>es sich um einen Auslagenersatz handelt, kommt eine Erstattung von Zeitversäumnis </a:t>
            </a:r>
            <a:r>
              <a:rPr lang="de-DE" i="1" dirty="0" smtClean="0"/>
              <a:t>nach §§ </a:t>
            </a:r>
            <a:r>
              <a:rPr lang="de-DE" i="1" dirty="0"/>
              <a:t>20, 21 JVEG für die Begleitperson nicht in Betracht.</a:t>
            </a:r>
          </a:p>
          <a:p>
            <a:pPr marL="0" indent="0">
              <a:buNone/>
            </a:pPr>
            <a:endParaRPr lang="de-DE" dirty="0"/>
          </a:p>
        </p:txBody>
      </p:sp>
    </p:spTree>
    <p:extLst>
      <p:ext uri="{BB962C8B-B14F-4D97-AF65-F5344CB8AC3E}">
        <p14:creationId xmlns:p14="http://schemas.microsoft.com/office/powerpoint/2010/main" val="367128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62708"/>
            <a:ext cx="10515600" cy="5614255"/>
          </a:xfrm>
        </p:spPr>
        <p:txBody>
          <a:bodyPr/>
          <a:lstStyle/>
          <a:p>
            <a:pPr marL="0" indent="0">
              <a:buNone/>
            </a:pPr>
            <a:r>
              <a:rPr lang="de-DE" b="1" u="sng" dirty="0">
                <a:solidFill>
                  <a:srgbClr val="FF0000"/>
                </a:solidFill>
              </a:rPr>
              <a:t>Beispiel:</a:t>
            </a:r>
            <a:r>
              <a:rPr lang="de-DE" b="1" dirty="0"/>
              <a:t>	</a:t>
            </a:r>
            <a:r>
              <a:rPr lang="de-DE" b="1" dirty="0" smtClean="0"/>
              <a:t/>
            </a:r>
            <a:br>
              <a:rPr lang="de-DE" b="1" dirty="0" smtClean="0"/>
            </a:br>
            <a:r>
              <a:rPr lang="de-DE" b="1" dirty="0" smtClean="0"/>
              <a:t/>
            </a:r>
            <a:br>
              <a:rPr lang="de-DE" b="1" dirty="0" smtClean="0"/>
            </a:br>
            <a:r>
              <a:rPr lang="de-DE" dirty="0" smtClean="0"/>
              <a:t>Der </a:t>
            </a:r>
            <a:r>
              <a:rPr lang="de-DE" dirty="0"/>
              <a:t>90jährige Zeuge wird zum Gerichtstermin durch seinen Enkel begleitet.</a:t>
            </a:r>
          </a:p>
          <a:p>
            <a:pPr marL="0" indent="0">
              <a:buNone/>
            </a:pPr>
            <a:r>
              <a:rPr lang="de-DE" dirty="0" smtClean="0"/>
              <a:t>Dieser </a:t>
            </a:r>
            <a:r>
              <a:rPr lang="de-DE" dirty="0"/>
              <a:t>erleidet aufgrund der Begleitung einen Bruttoverdienstausfall von 8 Stunden zu je 30 €. </a:t>
            </a:r>
            <a:r>
              <a:rPr lang="de-DE" dirty="0" smtClean="0"/>
              <a:t/>
            </a:r>
            <a:br>
              <a:rPr lang="de-DE" dirty="0" smtClean="0"/>
            </a:br>
            <a:r>
              <a:rPr lang="de-DE" dirty="0" smtClean="0"/>
              <a:t>Hierüber </a:t>
            </a:r>
            <a:r>
              <a:rPr lang="de-DE" dirty="0"/>
              <a:t>wird eine Bescheinigung des Arbeitgebers vorgelegt.</a:t>
            </a:r>
          </a:p>
          <a:p>
            <a:pPr marL="0" indent="0">
              <a:buNone/>
            </a:pPr>
            <a:r>
              <a:rPr lang="de-DE" dirty="0"/>
              <a:t>Die Heranziehung des Zeugen hat 4 Stunden </a:t>
            </a:r>
            <a:r>
              <a:rPr lang="de-DE" dirty="0" smtClean="0"/>
              <a:t>gedauert.</a:t>
            </a:r>
            <a:endParaRPr lang="de-DE" dirty="0"/>
          </a:p>
        </p:txBody>
      </p:sp>
    </p:spTree>
    <p:extLst>
      <p:ext uri="{BB962C8B-B14F-4D97-AF65-F5344CB8AC3E}">
        <p14:creationId xmlns:p14="http://schemas.microsoft.com/office/powerpoint/2010/main" val="183429373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p:cNvSpPr>
            <a:spLocks noGrp="1"/>
          </p:cNvSpPr>
          <p:nvPr>
            <p:ph idx="1"/>
          </p:nvPr>
        </p:nvSpPr>
        <p:spPr>
          <a:xfrm>
            <a:off x="873369" y="791308"/>
            <a:ext cx="10515600" cy="5385655"/>
          </a:xfrm>
        </p:spPr>
        <p:txBody>
          <a:bodyPr anchor="t">
            <a:normAutofit/>
          </a:bodyPr>
          <a:lstStyle/>
          <a:p>
            <a:pPr marL="0" lvl="0" indent="0">
              <a:lnSpc>
                <a:spcPct val="150000"/>
              </a:lnSpc>
              <a:buNone/>
            </a:pPr>
            <a:r>
              <a:rPr lang="de-DE" b="1" u="sng" dirty="0"/>
              <a:t>K</a:t>
            </a:r>
            <a:r>
              <a:rPr lang="de-DE" b="1" u="sng" dirty="0" smtClean="0"/>
              <a:t>osten </a:t>
            </a:r>
            <a:r>
              <a:rPr lang="de-DE" b="1" u="sng" dirty="0"/>
              <a:t>für die Begleitperson (§ 7 Abs. 1 S. 2 JVEG</a:t>
            </a:r>
            <a:r>
              <a:rPr lang="de-DE" b="1" u="sng" dirty="0" smtClean="0"/>
              <a:t>)</a:t>
            </a:r>
            <a:endParaRPr lang="de-DE" dirty="0" smtClean="0"/>
          </a:p>
          <a:p>
            <a:pPr marL="0" lvl="0" indent="0">
              <a:lnSpc>
                <a:spcPct val="150000"/>
              </a:lnSpc>
              <a:buNone/>
            </a:pPr>
            <a:r>
              <a:rPr lang="de-DE" dirty="0" smtClean="0"/>
              <a:t>Verdienstausfall </a:t>
            </a:r>
            <a:r>
              <a:rPr lang="de-DE" dirty="0"/>
              <a:t>(8 Stunden </a:t>
            </a:r>
            <a:r>
              <a:rPr lang="de-DE" dirty="0" smtClean="0"/>
              <a:t>a 30 </a:t>
            </a:r>
            <a:r>
              <a:rPr lang="de-DE" dirty="0"/>
              <a:t>€</a:t>
            </a:r>
            <a:r>
              <a:rPr lang="de-DE" dirty="0" smtClean="0"/>
              <a:t>)</a:t>
            </a:r>
          </a:p>
          <a:p>
            <a:pPr marL="0" lvl="0" indent="0">
              <a:lnSpc>
                <a:spcPct val="150000"/>
              </a:lnSpc>
              <a:buNone/>
            </a:pPr>
            <a:r>
              <a:rPr lang="de-DE" dirty="0" smtClean="0"/>
              <a:t>Fahrtkosten </a:t>
            </a:r>
            <a:r>
              <a:rPr lang="de-DE" dirty="0"/>
              <a:t>(20 km </a:t>
            </a:r>
            <a:r>
              <a:rPr lang="de-DE" dirty="0" smtClean="0"/>
              <a:t>a </a:t>
            </a:r>
            <a:r>
              <a:rPr lang="de-DE" dirty="0"/>
              <a:t>0,35 €</a:t>
            </a:r>
            <a:r>
              <a:rPr lang="de-DE" dirty="0" smtClean="0"/>
              <a:t>)</a:t>
            </a:r>
          </a:p>
          <a:p>
            <a:pPr marL="0" lvl="0" indent="0">
              <a:lnSpc>
                <a:spcPct val="150000"/>
              </a:lnSpc>
              <a:buNone/>
            </a:pPr>
            <a:r>
              <a:rPr lang="de-DE" dirty="0" smtClean="0"/>
              <a:t>Zeitversäumnis </a:t>
            </a:r>
            <a:r>
              <a:rPr lang="de-DE" dirty="0"/>
              <a:t>für den Zeugen (§ 20 </a:t>
            </a:r>
            <a:r>
              <a:rPr lang="de-DE" dirty="0" smtClean="0"/>
              <a:t>JVEG) / 4 Stunden a 4 €</a:t>
            </a:r>
          </a:p>
          <a:p>
            <a:pPr marL="0" lvl="0" indent="0">
              <a:lnSpc>
                <a:spcPct val="150000"/>
              </a:lnSpc>
              <a:buNone/>
            </a:pPr>
            <a:r>
              <a:rPr lang="de-DE" dirty="0" smtClean="0"/>
              <a:t>=</a:t>
            </a:r>
            <a:r>
              <a:rPr lang="de-DE" dirty="0"/>
              <a:t>	263,00 €</a:t>
            </a:r>
            <a:r>
              <a:rPr lang="de-DE" dirty="0" smtClean="0"/>
              <a:t/>
            </a:r>
            <a:br>
              <a:rPr lang="de-DE" dirty="0" smtClean="0"/>
            </a:br>
            <a:endParaRPr lang="de-DE" dirty="0"/>
          </a:p>
        </p:txBody>
      </p:sp>
    </p:spTree>
    <p:extLst>
      <p:ext uri="{BB962C8B-B14F-4D97-AF65-F5344CB8AC3E}">
        <p14:creationId xmlns:p14="http://schemas.microsoft.com/office/powerpoint/2010/main" val="308082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69277"/>
            <a:ext cx="10515600" cy="6005146"/>
          </a:xfrm>
        </p:spPr>
        <p:txBody>
          <a:bodyPr>
            <a:normAutofit/>
          </a:bodyPr>
          <a:lstStyle/>
          <a:p>
            <a:pPr marL="0" indent="0">
              <a:buNone/>
            </a:pPr>
            <a:r>
              <a:rPr lang="de-DE" b="1" u="sng" dirty="0" smtClean="0">
                <a:solidFill>
                  <a:srgbClr val="00B050"/>
                </a:solidFill>
              </a:rPr>
              <a:t>Erstattung von </a:t>
            </a:r>
            <a:r>
              <a:rPr lang="de-DE" b="1" u="sng" dirty="0" err="1" smtClean="0">
                <a:solidFill>
                  <a:srgbClr val="00B050"/>
                </a:solidFill>
              </a:rPr>
              <a:t>Fotokopiekosten</a:t>
            </a:r>
            <a:r>
              <a:rPr lang="de-DE" b="1" u="sng" dirty="0" smtClean="0">
                <a:solidFill>
                  <a:srgbClr val="00B050"/>
                </a:solidFill>
              </a:rPr>
              <a:t> (§ 7 Abs. 2 JVEG)</a:t>
            </a:r>
          </a:p>
          <a:p>
            <a:pPr marL="0" indent="0">
              <a:buNone/>
            </a:pPr>
            <a:r>
              <a:rPr lang="de-DE" dirty="0" smtClean="0"/>
              <a:t/>
            </a:r>
            <a:br>
              <a:rPr lang="de-DE" dirty="0" smtClean="0"/>
            </a:br>
            <a:r>
              <a:rPr lang="de-DE" dirty="0" smtClean="0"/>
              <a:t>Kosten für Kopien und Ausdrucke sind dem Herangezogenen zu ersetzen. </a:t>
            </a:r>
            <a:br>
              <a:rPr lang="de-DE" dirty="0" smtClean="0"/>
            </a:br>
            <a:r>
              <a:rPr lang="de-DE" dirty="0" smtClean="0"/>
              <a:t>Eine Erstattung erfolgt gemäß § 7 Abs. 2 S. 3 JVEG jedoch nur für:</a:t>
            </a:r>
            <a:br>
              <a:rPr lang="de-DE" dirty="0" smtClean="0"/>
            </a:br>
            <a:endParaRPr lang="de-DE" dirty="0" smtClean="0"/>
          </a:p>
          <a:p>
            <a:pPr marL="0" lvl="0" indent="0">
              <a:buNone/>
            </a:pPr>
            <a:r>
              <a:rPr lang="de-DE" dirty="0" smtClean="0"/>
              <a:t>- Kopien aus Behörden- oder Gerichtsakten,</a:t>
            </a:r>
          </a:p>
          <a:p>
            <a:pPr lvl="0">
              <a:buFontTx/>
              <a:buChar char="-"/>
            </a:pPr>
            <a:r>
              <a:rPr lang="de-DE" dirty="0" smtClean="0"/>
              <a:t>Kopien, die zur sachgemäßen Vorbereitung der Angelegenheit </a:t>
            </a:r>
            <a:br>
              <a:rPr lang="de-DE" dirty="0" smtClean="0"/>
            </a:br>
            <a:r>
              <a:rPr lang="de-DE" dirty="0" smtClean="0"/>
              <a:t>erforderlich sind,</a:t>
            </a:r>
            <a:endParaRPr lang="de-DE" dirty="0"/>
          </a:p>
          <a:p>
            <a:pPr lvl="0">
              <a:buFontTx/>
              <a:buChar char="-"/>
            </a:pPr>
            <a:r>
              <a:rPr lang="de-DE" dirty="0" smtClean="0"/>
              <a:t> Mehrfertigungen, die auf Aufforderung der heranziehenden Stelle </a:t>
            </a:r>
            <a:br>
              <a:rPr lang="de-DE" dirty="0" smtClean="0"/>
            </a:br>
            <a:r>
              <a:rPr lang="de-DE" dirty="0" smtClean="0"/>
              <a:t>  gefertigt werden</a:t>
            </a:r>
            <a:r>
              <a:rPr lang="de-DE" dirty="0"/>
              <a:t>.</a:t>
            </a:r>
            <a:br>
              <a:rPr lang="de-DE" dirty="0"/>
            </a:br>
            <a:r>
              <a:rPr lang="de-DE" dirty="0"/>
              <a:t/>
            </a:r>
            <a:br>
              <a:rPr lang="de-DE" dirty="0"/>
            </a:br>
            <a:r>
              <a:rPr lang="de-DE" b="1" i="1" dirty="0"/>
              <a:t>Im Übrigen kommt eine Erstattung nicht in Betracht.</a:t>
            </a:r>
            <a:endParaRPr lang="de-DE" b="1" i="1" dirty="0" smtClean="0"/>
          </a:p>
          <a:p>
            <a:pPr marL="0" indent="0">
              <a:buNone/>
            </a:pPr>
            <a:endParaRPr lang="de-DE" dirty="0"/>
          </a:p>
        </p:txBody>
      </p:sp>
    </p:spTree>
    <p:extLst>
      <p:ext uri="{BB962C8B-B14F-4D97-AF65-F5344CB8AC3E}">
        <p14:creationId xmlns:p14="http://schemas.microsoft.com/office/powerpoint/2010/main" val="107519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lstStyle/>
          <a:p>
            <a:pPr marL="0" indent="0">
              <a:buNone/>
            </a:pPr>
            <a:r>
              <a:rPr lang="de-DE" dirty="0" smtClean="0"/>
              <a:t/>
            </a:r>
            <a:br>
              <a:rPr lang="de-DE" dirty="0" smtClean="0"/>
            </a:br>
            <a:r>
              <a:rPr lang="de-DE" dirty="0" smtClean="0"/>
              <a:t/>
            </a:r>
            <a:br>
              <a:rPr lang="de-DE" dirty="0" smtClean="0"/>
            </a:br>
            <a:r>
              <a:rPr lang="de-DE" dirty="0" smtClean="0"/>
              <a:t/>
            </a:r>
            <a:br>
              <a:rPr lang="de-DE" dirty="0" smtClean="0"/>
            </a:br>
            <a:r>
              <a:rPr lang="de-DE" dirty="0" smtClean="0"/>
              <a:t>Eine </a:t>
            </a:r>
            <a:r>
              <a:rPr lang="de-DE" dirty="0"/>
              <a:t>Erstattung ist deshalb ausgeschlossen für Kopien des Gutachtens, die lediglich für die Handakten des Sachverständigen gefertigt werden. </a:t>
            </a:r>
            <a:endParaRPr lang="de-DE" dirty="0" smtClean="0"/>
          </a:p>
          <a:p>
            <a:pPr marL="0" indent="0">
              <a:buNone/>
            </a:pPr>
            <a:r>
              <a:rPr lang="de-DE" dirty="0" smtClean="0"/>
              <a:t/>
            </a:r>
            <a:br>
              <a:rPr lang="de-DE" dirty="0" smtClean="0"/>
            </a:br>
            <a:r>
              <a:rPr lang="de-DE" dirty="0" smtClean="0"/>
              <a:t>Auch </a:t>
            </a:r>
            <a:r>
              <a:rPr lang="de-DE" dirty="0"/>
              <a:t>für vorbereitende Schreiben (z. B. Ladungen zu einem Ortstermin, Anforderungsschreiben) oder Schriftverkehr im Zusammenhang mit der Kostenrechnung des Herangezogenen, kann die Pauschale nicht gewährt werden.</a:t>
            </a:r>
          </a:p>
          <a:p>
            <a:pPr marL="0" indent="0">
              <a:buNone/>
            </a:pPr>
            <a:endParaRPr lang="de-DE" dirty="0"/>
          </a:p>
        </p:txBody>
      </p:sp>
    </p:spTree>
    <p:extLst>
      <p:ext uri="{BB962C8B-B14F-4D97-AF65-F5344CB8AC3E}">
        <p14:creationId xmlns:p14="http://schemas.microsoft.com/office/powerpoint/2010/main" val="3873026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2369"/>
            <a:ext cx="10515600" cy="5684594"/>
          </a:xfrm>
        </p:spPr>
        <p:txBody>
          <a:bodyPr/>
          <a:lstStyle/>
          <a:p>
            <a:pPr marL="0" indent="0">
              <a:buNone/>
            </a:pPr>
            <a:r>
              <a:rPr lang="de-DE" dirty="0"/>
              <a:t>Für die Höhe der Pauschale ist nach der Größe der Kopie bzw. des Ausdrucks und der Art, schwarz-weiß oder Farbe, zu unterscheiden.</a:t>
            </a:r>
          </a:p>
          <a:p>
            <a:pPr marL="0" indent="0">
              <a:buNone/>
            </a:pPr>
            <a:r>
              <a:rPr lang="de-DE" dirty="0" smtClean="0"/>
              <a:t/>
            </a:r>
            <a:br>
              <a:rPr lang="de-DE" dirty="0" smtClean="0"/>
            </a:br>
            <a:r>
              <a:rPr lang="de-DE" dirty="0"/>
              <a:t>Die Pauschale beträgt bei Kopien oder Ausdrucken in </a:t>
            </a:r>
            <a:r>
              <a:rPr lang="de-DE" b="1" dirty="0">
                <a:solidFill>
                  <a:srgbClr val="00B050"/>
                </a:solidFill>
              </a:rPr>
              <a:t>schwarz-weiß</a:t>
            </a:r>
            <a:r>
              <a:rPr lang="de-DE" dirty="0"/>
              <a:t> bei Formaten </a:t>
            </a:r>
            <a:r>
              <a:rPr lang="de-DE" b="1" dirty="0">
                <a:solidFill>
                  <a:srgbClr val="00B050"/>
                </a:solidFill>
              </a:rPr>
              <a:t>bis zu DIN A3 0,50 € je Seite für die ersten 50 </a:t>
            </a:r>
            <a:r>
              <a:rPr lang="de-DE" b="1" dirty="0" smtClean="0">
                <a:solidFill>
                  <a:srgbClr val="00B050"/>
                </a:solidFill>
              </a:rPr>
              <a:t>Seiten</a:t>
            </a:r>
            <a:br>
              <a:rPr lang="de-DE" b="1" dirty="0" smtClean="0">
                <a:solidFill>
                  <a:srgbClr val="00B050"/>
                </a:solidFill>
              </a:rPr>
            </a:br>
            <a:r>
              <a:rPr lang="de-DE" b="1" dirty="0" smtClean="0">
                <a:solidFill>
                  <a:srgbClr val="00B050"/>
                </a:solidFill>
              </a:rPr>
              <a:t> </a:t>
            </a:r>
            <a:r>
              <a:rPr lang="de-DE" b="1" dirty="0">
                <a:solidFill>
                  <a:srgbClr val="00B050"/>
                </a:solidFill>
              </a:rPr>
              <a:t>und 0,15 € für jede weitere Seite.</a:t>
            </a:r>
          </a:p>
          <a:p>
            <a:pPr marL="0" indent="0">
              <a:buNone/>
            </a:pPr>
            <a:r>
              <a:rPr lang="de-DE" dirty="0" smtClean="0"/>
              <a:t/>
            </a:r>
            <a:br>
              <a:rPr lang="de-DE" dirty="0" smtClean="0"/>
            </a:br>
            <a:r>
              <a:rPr lang="de-DE" dirty="0"/>
              <a:t>Die Pauschale beträgt bei Kopien oder Ausdrucken </a:t>
            </a:r>
            <a:r>
              <a:rPr lang="de-DE" b="1" dirty="0">
                <a:solidFill>
                  <a:srgbClr val="00B050"/>
                </a:solidFill>
              </a:rPr>
              <a:t>in Farbe </a:t>
            </a:r>
            <a:r>
              <a:rPr lang="de-DE" dirty="0">
                <a:solidFill>
                  <a:srgbClr val="00B050"/>
                </a:solidFill>
              </a:rPr>
              <a:t>bei Formaten </a:t>
            </a:r>
            <a:r>
              <a:rPr lang="de-DE" b="1" dirty="0">
                <a:solidFill>
                  <a:srgbClr val="00B050"/>
                </a:solidFill>
              </a:rPr>
              <a:t>bis zu DIN A3 </a:t>
            </a:r>
            <a:r>
              <a:rPr lang="de-DE" b="1" dirty="0" smtClean="0">
                <a:solidFill>
                  <a:srgbClr val="00B050"/>
                </a:solidFill>
              </a:rPr>
              <a:t>1 € </a:t>
            </a:r>
            <a:r>
              <a:rPr lang="de-DE" b="1" dirty="0">
                <a:solidFill>
                  <a:srgbClr val="00B050"/>
                </a:solidFill>
              </a:rPr>
              <a:t>je Seite für die ersten 50 </a:t>
            </a:r>
            <a:r>
              <a:rPr lang="de-DE" b="1" dirty="0" smtClean="0">
                <a:solidFill>
                  <a:srgbClr val="00B050"/>
                </a:solidFill>
              </a:rPr>
              <a:t>Seiten</a:t>
            </a:r>
            <a:br>
              <a:rPr lang="de-DE" b="1" dirty="0" smtClean="0">
                <a:solidFill>
                  <a:srgbClr val="00B050"/>
                </a:solidFill>
              </a:rPr>
            </a:br>
            <a:r>
              <a:rPr lang="de-DE" b="1" dirty="0" smtClean="0">
                <a:solidFill>
                  <a:srgbClr val="00B050"/>
                </a:solidFill>
              </a:rPr>
              <a:t> </a:t>
            </a:r>
            <a:r>
              <a:rPr lang="de-DE" b="1" dirty="0">
                <a:solidFill>
                  <a:srgbClr val="00B050"/>
                </a:solidFill>
              </a:rPr>
              <a:t>und 0,30 € für jede weitere Seite.</a:t>
            </a:r>
          </a:p>
          <a:p>
            <a:pPr marL="0" indent="0">
              <a:buNone/>
            </a:pPr>
            <a:endParaRPr lang="de-DE" dirty="0"/>
          </a:p>
        </p:txBody>
      </p:sp>
    </p:spTree>
    <p:extLst>
      <p:ext uri="{BB962C8B-B14F-4D97-AF65-F5344CB8AC3E}">
        <p14:creationId xmlns:p14="http://schemas.microsoft.com/office/powerpoint/2010/main" val="199591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lstStyle/>
          <a:p>
            <a:pPr marL="0" indent="0">
              <a:buNone/>
            </a:pPr>
            <a:r>
              <a:rPr lang="de-DE" dirty="0"/>
              <a:t>Sind Kopien oder Ausdrucke </a:t>
            </a:r>
            <a:r>
              <a:rPr lang="de-DE" b="1" dirty="0">
                <a:solidFill>
                  <a:srgbClr val="00B050"/>
                </a:solidFill>
              </a:rPr>
              <a:t>in einer Größe von mehr als DIN A3</a:t>
            </a:r>
            <a:r>
              <a:rPr lang="de-DE" dirty="0"/>
              <a:t> zu fertigen (z. B. Skizzen, Pläne), kann der Berechtigte </a:t>
            </a:r>
            <a:r>
              <a:rPr lang="de-DE" b="1" dirty="0">
                <a:solidFill>
                  <a:srgbClr val="00B050"/>
                </a:solidFill>
              </a:rPr>
              <a:t>wählen zwischen</a:t>
            </a:r>
          </a:p>
          <a:p>
            <a:pPr marL="0" indent="0">
              <a:buNone/>
            </a:pPr>
            <a:r>
              <a:rPr lang="de-DE" dirty="0" smtClean="0"/>
              <a:t/>
            </a:r>
            <a:br>
              <a:rPr lang="de-DE" dirty="0" smtClean="0"/>
            </a:br>
            <a:r>
              <a:rPr lang="de-DE" dirty="0" smtClean="0"/>
              <a:t/>
            </a:r>
            <a:br>
              <a:rPr lang="de-DE" dirty="0" smtClean="0"/>
            </a:br>
            <a:r>
              <a:rPr lang="de-DE" dirty="0" smtClean="0"/>
              <a:t>- der </a:t>
            </a:r>
            <a:r>
              <a:rPr lang="de-DE" dirty="0"/>
              <a:t>pauschalen Erstattung von </a:t>
            </a:r>
            <a:r>
              <a:rPr lang="de-DE" b="1" dirty="0">
                <a:solidFill>
                  <a:srgbClr val="00B050"/>
                </a:solidFill>
              </a:rPr>
              <a:t>3 € je Seite </a:t>
            </a:r>
            <a:r>
              <a:rPr lang="de-DE" dirty="0"/>
              <a:t>(§ 7 Abs. 2 S. 1 Nr. 2 JVEG) </a:t>
            </a:r>
            <a:r>
              <a:rPr lang="de-DE" dirty="0" smtClean="0"/>
              <a:t/>
            </a:r>
            <a:br>
              <a:rPr lang="de-DE" dirty="0" smtClean="0"/>
            </a:br>
            <a:r>
              <a:rPr lang="de-DE" dirty="0" smtClean="0"/>
              <a:t/>
            </a:r>
            <a:br>
              <a:rPr lang="de-DE" dirty="0" smtClean="0"/>
            </a:br>
            <a:r>
              <a:rPr lang="de-DE" dirty="0" smtClean="0"/>
              <a:t>  oder</a:t>
            </a:r>
            <a:br>
              <a:rPr lang="de-DE" dirty="0" smtClean="0"/>
            </a:br>
            <a:endParaRPr lang="de-DE" sz="2400" dirty="0"/>
          </a:p>
          <a:p>
            <a:pPr marL="0" indent="0">
              <a:buNone/>
            </a:pPr>
            <a:r>
              <a:rPr lang="de-DE" dirty="0" smtClean="0"/>
              <a:t>- der </a:t>
            </a:r>
            <a:r>
              <a:rPr lang="de-DE" dirty="0"/>
              <a:t>Erstattung </a:t>
            </a:r>
            <a:r>
              <a:rPr lang="de-DE" b="1" dirty="0">
                <a:solidFill>
                  <a:srgbClr val="00B050"/>
                </a:solidFill>
              </a:rPr>
              <a:t>der tatsächlich entstandenen Kosten </a:t>
            </a:r>
            <a:r>
              <a:rPr lang="de-DE" dirty="0"/>
              <a:t>- z. B. </a:t>
            </a:r>
            <a:r>
              <a:rPr lang="de-DE" dirty="0" err="1"/>
              <a:t>Copyshop</a:t>
            </a:r>
            <a:r>
              <a:rPr lang="de-DE" dirty="0"/>
              <a:t> </a:t>
            </a:r>
            <a:r>
              <a:rPr lang="de-DE" dirty="0" smtClean="0"/>
              <a:t>– </a:t>
            </a:r>
            <a:br>
              <a:rPr lang="de-DE" dirty="0" smtClean="0"/>
            </a:br>
            <a:r>
              <a:rPr lang="de-DE" dirty="0" smtClean="0"/>
              <a:t>  bei </a:t>
            </a:r>
            <a:r>
              <a:rPr lang="de-DE" dirty="0"/>
              <a:t>Fertigung der Kopien gegen Entgelt durch einen Dritten </a:t>
            </a:r>
            <a:r>
              <a:rPr lang="de-DE" dirty="0" smtClean="0"/>
              <a:t/>
            </a:r>
            <a:br>
              <a:rPr lang="de-DE" dirty="0" smtClean="0"/>
            </a:br>
            <a:r>
              <a:rPr lang="de-DE" dirty="0" smtClean="0"/>
              <a:t>  (§ </a:t>
            </a:r>
            <a:r>
              <a:rPr lang="de-DE" dirty="0"/>
              <a:t>7 Abs. 2 </a:t>
            </a:r>
            <a:r>
              <a:rPr lang="de-DE" dirty="0" smtClean="0"/>
              <a:t>S</a:t>
            </a:r>
            <a:r>
              <a:rPr lang="de-DE" dirty="0"/>
              <a:t>. 5 JVEG).</a:t>
            </a:r>
            <a:endParaRPr lang="de-DE" sz="2400" dirty="0"/>
          </a:p>
          <a:p>
            <a:endParaRPr lang="de-DE" dirty="0"/>
          </a:p>
        </p:txBody>
      </p:sp>
    </p:spTree>
    <p:extLst>
      <p:ext uri="{BB962C8B-B14F-4D97-AF65-F5344CB8AC3E}">
        <p14:creationId xmlns:p14="http://schemas.microsoft.com/office/powerpoint/2010/main" val="2843215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800" dirty="0" smtClean="0">
                <a:solidFill>
                  <a:schemeClr val="accent6">
                    <a:lumMod val="75000"/>
                  </a:schemeClr>
                </a:solidFill>
              </a:rPr>
              <a:t>Wer ist anspruchsberechtigt? und</a:t>
            </a:r>
            <a:br>
              <a:rPr lang="de-DE" sz="2800" dirty="0" smtClean="0">
                <a:solidFill>
                  <a:schemeClr val="accent6">
                    <a:lumMod val="75000"/>
                  </a:schemeClr>
                </a:solidFill>
              </a:rPr>
            </a:br>
            <a:r>
              <a:rPr lang="de-DE" sz="2800" dirty="0" smtClean="0">
                <a:solidFill>
                  <a:schemeClr val="accent6">
                    <a:lumMod val="75000"/>
                  </a:schemeClr>
                </a:solidFill>
              </a:rPr>
              <a:t>Wer erhält eine Vergütung und wer eine Entschädigung? </a:t>
            </a:r>
            <a:r>
              <a:rPr lang="de-DE" sz="2800" dirty="0" smtClean="0"/>
              <a:t/>
            </a:r>
            <a:br>
              <a:rPr lang="de-DE" sz="2800" dirty="0" smtClean="0"/>
            </a:br>
            <a:r>
              <a:rPr lang="de-DE" sz="2800" b="1" dirty="0" smtClean="0">
                <a:solidFill>
                  <a:srgbClr val="C00000"/>
                </a:solidFill>
              </a:rPr>
              <a:t>§ 1 Abs.1 S. 1 JVEG </a:t>
            </a:r>
            <a:endParaRPr lang="de-DE" sz="2800" b="1" dirty="0">
              <a:solidFill>
                <a:srgbClr val="C00000"/>
              </a:solidFill>
            </a:endParaRPr>
          </a:p>
        </p:txBody>
      </p:sp>
      <p:sp>
        <p:nvSpPr>
          <p:cNvPr id="6" name="Textplatzhalter 5"/>
          <p:cNvSpPr>
            <a:spLocks noGrp="1"/>
          </p:cNvSpPr>
          <p:nvPr>
            <p:ph type="body" idx="1"/>
          </p:nvPr>
        </p:nvSpPr>
        <p:spPr/>
        <p:txBody>
          <a:bodyPr/>
          <a:lstStyle/>
          <a:p>
            <a:r>
              <a:rPr lang="de-DE" u="sng" dirty="0" smtClean="0"/>
              <a:t>Entschädigung</a:t>
            </a:r>
            <a:endParaRPr lang="de-DE" u="sng" dirty="0"/>
          </a:p>
        </p:txBody>
      </p:sp>
      <p:sp>
        <p:nvSpPr>
          <p:cNvPr id="7" name="Inhaltsplatzhalter 6"/>
          <p:cNvSpPr>
            <a:spLocks noGrp="1"/>
          </p:cNvSpPr>
          <p:nvPr>
            <p:ph sz="half" idx="2"/>
          </p:nvPr>
        </p:nvSpPr>
        <p:spPr>
          <a:xfrm>
            <a:off x="6197601" y="2527589"/>
            <a:ext cx="5157787" cy="3684588"/>
          </a:xfrm>
        </p:spPr>
        <p:txBody>
          <a:bodyPr/>
          <a:lstStyle/>
          <a:p>
            <a:pPr marL="0" indent="0">
              <a:buNone/>
            </a:pPr>
            <a:endParaRPr lang="de-DE" dirty="0"/>
          </a:p>
          <a:p>
            <a:r>
              <a:rPr lang="de-DE" dirty="0" smtClean="0"/>
              <a:t>Sachverständige</a:t>
            </a:r>
          </a:p>
          <a:p>
            <a:r>
              <a:rPr lang="de-DE" dirty="0" smtClean="0"/>
              <a:t>Dolmetscher</a:t>
            </a:r>
          </a:p>
          <a:p>
            <a:r>
              <a:rPr lang="de-DE" dirty="0" smtClean="0"/>
              <a:t>Übersetzer</a:t>
            </a:r>
            <a:endParaRPr lang="de-DE" dirty="0"/>
          </a:p>
        </p:txBody>
      </p:sp>
      <p:sp>
        <p:nvSpPr>
          <p:cNvPr id="8" name="Textplatzhalter 7"/>
          <p:cNvSpPr>
            <a:spLocks noGrp="1"/>
          </p:cNvSpPr>
          <p:nvPr>
            <p:ph type="body" sz="quarter" idx="3"/>
          </p:nvPr>
        </p:nvSpPr>
        <p:spPr/>
        <p:txBody>
          <a:bodyPr/>
          <a:lstStyle/>
          <a:p>
            <a:r>
              <a:rPr lang="de-DE" u="sng" dirty="0" smtClean="0"/>
              <a:t>Vergütung</a:t>
            </a:r>
            <a:endParaRPr lang="de-DE" u="sng" dirty="0"/>
          </a:p>
        </p:txBody>
      </p:sp>
      <p:sp>
        <p:nvSpPr>
          <p:cNvPr id="9" name="Inhaltsplatzhalter 8"/>
          <p:cNvSpPr>
            <a:spLocks noGrp="1"/>
          </p:cNvSpPr>
          <p:nvPr>
            <p:ph sz="quarter" idx="4"/>
          </p:nvPr>
        </p:nvSpPr>
        <p:spPr>
          <a:xfrm>
            <a:off x="253538" y="2527589"/>
            <a:ext cx="5183188" cy="3684588"/>
          </a:xfrm>
        </p:spPr>
        <p:txBody>
          <a:bodyPr/>
          <a:lstStyle/>
          <a:p>
            <a:pPr marL="0" indent="0">
              <a:buNone/>
            </a:pPr>
            <a:endParaRPr lang="de-DE" dirty="0" smtClean="0"/>
          </a:p>
          <a:p>
            <a:r>
              <a:rPr lang="de-DE" dirty="0" smtClean="0"/>
              <a:t>Zeugen (auch </a:t>
            </a:r>
            <a:r>
              <a:rPr lang="de-DE" dirty="0" err="1" smtClean="0"/>
              <a:t>sachverst</a:t>
            </a:r>
            <a:r>
              <a:rPr lang="de-DE" dirty="0" smtClean="0"/>
              <a:t>. Zeugen)</a:t>
            </a:r>
          </a:p>
          <a:p>
            <a:r>
              <a:rPr lang="de-DE" dirty="0" smtClean="0"/>
              <a:t>ehrenamtliche Richter</a:t>
            </a:r>
          </a:p>
          <a:p>
            <a:r>
              <a:rPr lang="de-DE" dirty="0"/>
              <a:t>h</a:t>
            </a:r>
            <a:r>
              <a:rPr lang="de-DE" dirty="0" smtClean="0"/>
              <a:t>erangezogene Dritte nach § 23 JVEG</a:t>
            </a:r>
          </a:p>
        </p:txBody>
      </p:sp>
    </p:spTree>
    <p:extLst>
      <p:ext uri="{BB962C8B-B14F-4D97-AF65-F5344CB8AC3E}">
        <p14:creationId xmlns:p14="http://schemas.microsoft.com/office/powerpoint/2010/main" val="3756908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 calcmode="lin" valueType="num">
                                      <p:cBhvr additive="base">
                                        <p:cTn id="1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anim calcmode="lin" valueType="num">
                                      <p:cBhvr additive="base">
                                        <p:cTn id="2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anim calcmode="lin" valueType="num">
                                      <p:cBhvr additive="base">
                                        <p:cTn id="2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 calcmode="lin" valueType="num">
                                      <p:cBhvr additive="base">
                                        <p:cTn id="3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anim calcmode="lin" valueType="num">
                                      <p:cBhvr additive="base">
                                        <p:cTn id="3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anim calcmode="lin" valueType="num">
                                      <p:cBhvr additive="base">
                                        <p:cTn id="4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9">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9">
                                            <p:txEl>
                                              <p:pRg st="3" end="3"/>
                                            </p:txEl>
                                          </p:spTgt>
                                        </p:tgtEl>
                                        <p:attrNameLst>
                                          <p:attrName>style.visibility</p:attrName>
                                        </p:attrNameLst>
                                      </p:cBhvr>
                                      <p:to>
                                        <p:strVal val="visible"/>
                                      </p:to>
                                    </p:set>
                                    <p:anim calcmode="lin" valueType="num">
                                      <p:cBhvr additive="base">
                                        <p:cTn id="4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62708"/>
            <a:ext cx="10515600" cy="5614255"/>
          </a:xfrm>
        </p:spPr>
        <p:txBody>
          <a:bodyPr>
            <a:normAutofit/>
          </a:bodyPr>
          <a:lstStyle/>
          <a:p>
            <a:pPr marL="0" indent="0">
              <a:buNone/>
            </a:pPr>
            <a:r>
              <a:rPr lang="de-DE" b="1" dirty="0">
                <a:solidFill>
                  <a:srgbClr val="00B050"/>
                </a:solidFill>
              </a:rPr>
              <a:t>Elektronische Dokumente (§ 7 Abs. 3 JVEG</a:t>
            </a:r>
            <a:r>
              <a:rPr lang="de-DE" b="1" dirty="0" smtClean="0">
                <a:solidFill>
                  <a:srgbClr val="00B050"/>
                </a:solidFill>
              </a:rPr>
              <a:t>)</a:t>
            </a:r>
            <a:endParaRPr lang="de-DE" dirty="0" smtClean="0"/>
          </a:p>
          <a:p>
            <a:pPr marL="0" indent="0">
              <a:buNone/>
            </a:pPr>
            <a:r>
              <a:rPr lang="de-DE" dirty="0" smtClean="0"/>
              <a:t/>
            </a:r>
            <a:br>
              <a:rPr lang="de-DE" dirty="0" smtClean="0"/>
            </a:br>
            <a:r>
              <a:rPr lang="de-DE" dirty="0" smtClean="0"/>
              <a:t>Werden </a:t>
            </a:r>
            <a:r>
              <a:rPr lang="de-DE" dirty="0"/>
              <a:t>anstelle der in § 7 Abs. 2 JVEG genannten Dokumente elektronisch gespeicherte Dateien an die heranziehende Stelle übersandt, sind </a:t>
            </a:r>
            <a:r>
              <a:rPr lang="de-DE" b="1" dirty="0"/>
              <a:t>1,50 € je Datei </a:t>
            </a:r>
            <a:r>
              <a:rPr lang="de-DE" dirty="0"/>
              <a:t>zu erstatten (§ 7 Abs. 3 S. 1 JVEG). </a:t>
            </a:r>
            <a:endParaRPr lang="de-DE" dirty="0" smtClean="0"/>
          </a:p>
          <a:p>
            <a:pPr marL="0" indent="0">
              <a:buNone/>
            </a:pPr>
            <a:r>
              <a:rPr lang="de-DE" dirty="0" smtClean="0"/>
              <a:t/>
            </a:r>
            <a:br>
              <a:rPr lang="de-DE" dirty="0" smtClean="0"/>
            </a:br>
            <a:r>
              <a:rPr lang="de-DE" dirty="0"/>
              <a:t>Die Erstattung kann deshalb nur dann erfolgen, wenn auch die Erstattung von </a:t>
            </a:r>
            <a:r>
              <a:rPr lang="de-DE" dirty="0" err="1"/>
              <a:t>Kopiekosten</a:t>
            </a:r>
            <a:r>
              <a:rPr lang="de-DE" dirty="0"/>
              <a:t> nach § 7 Abs. 2 JVEG erstattungsfähig gewesen wäre. </a:t>
            </a:r>
            <a:r>
              <a:rPr lang="de-DE" dirty="0" smtClean="0"/>
              <a:t/>
            </a:r>
            <a:br>
              <a:rPr lang="de-DE" dirty="0" smtClean="0"/>
            </a:br>
            <a:r>
              <a:rPr lang="de-DE" dirty="0" smtClean="0"/>
              <a:t>Eine </a:t>
            </a:r>
            <a:r>
              <a:rPr lang="de-DE" dirty="0"/>
              <a:t>Erstattung erfolgt deshalb z. B. für die auf einen Datenträger gespeicherten Mehrfertigungen des Gutachtens oder Bilder und Anhänge zu dem Gutachten.</a:t>
            </a:r>
          </a:p>
        </p:txBody>
      </p:sp>
    </p:spTree>
    <p:extLst>
      <p:ext uri="{BB962C8B-B14F-4D97-AF65-F5344CB8AC3E}">
        <p14:creationId xmlns:p14="http://schemas.microsoft.com/office/powerpoint/2010/main" val="55290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27538"/>
            <a:ext cx="10515600" cy="5649425"/>
          </a:xfrm>
        </p:spPr>
        <p:txBody>
          <a:bodyPr/>
          <a:lstStyle/>
          <a:p>
            <a:pPr marL="0" indent="0">
              <a:buNone/>
            </a:pPr>
            <a:r>
              <a:rPr lang="de-DE" dirty="0"/>
              <a:t>Die Pauschale ist für jedes überlassene elektronische Dokument gesondert zu zahlen.</a:t>
            </a:r>
          </a:p>
          <a:p>
            <a:pPr marL="0" indent="0">
              <a:buNone/>
            </a:pPr>
            <a:endParaRPr lang="de-DE" dirty="0"/>
          </a:p>
          <a:p>
            <a:pPr marL="0" indent="0">
              <a:buNone/>
            </a:pPr>
            <a:r>
              <a:rPr lang="de-DE" dirty="0"/>
              <a:t>Werden mehrere Dokumente jedoch in einem Arbeitsgang überlassen oder </a:t>
            </a:r>
            <a:r>
              <a:rPr lang="de-DE" dirty="0">
                <a:solidFill>
                  <a:srgbClr val="00B050"/>
                </a:solidFill>
              </a:rPr>
              <a:t>mehrere Dokumente in einem Arbeitsgang auf denselben Datenträger übertragen, werden höchstens </a:t>
            </a:r>
            <a:r>
              <a:rPr lang="de-DE" b="1" dirty="0" smtClean="0">
                <a:solidFill>
                  <a:srgbClr val="00B050"/>
                </a:solidFill>
              </a:rPr>
              <a:t>5 € </a:t>
            </a:r>
            <a:r>
              <a:rPr lang="de-DE" dirty="0">
                <a:solidFill>
                  <a:srgbClr val="00B050"/>
                </a:solidFill>
              </a:rPr>
              <a:t>ersetzt</a:t>
            </a:r>
            <a:r>
              <a:rPr lang="de-DE" dirty="0"/>
              <a:t> (§ 7 Abs. 3 S. 2 JVEG).</a:t>
            </a:r>
          </a:p>
          <a:p>
            <a:pPr marL="0" indent="0">
              <a:buNone/>
            </a:pPr>
            <a:endParaRPr lang="de-DE" dirty="0"/>
          </a:p>
          <a:p>
            <a:pPr marL="0" indent="0">
              <a:buNone/>
            </a:pPr>
            <a:r>
              <a:rPr lang="de-DE" dirty="0"/>
              <a:t>Handelt es sich um verschiedene Arbeitsgänge oder verschiedene Datenträger, ist die Höchstpauschale mehrfach zu ersetzen.</a:t>
            </a:r>
          </a:p>
          <a:p>
            <a:pPr marL="0" indent="0">
              <a:buNone/>
            </a:pPr>
            <a:endParaRPr lang="de-DE" dirty="0"/>
          </a:p>
        </p:txBody>
      </p:sp>
    </p:spTree>
    <p:extLst>
      <p:ext uri="{BB962C8B-B14F-4D97-AF65-F5344CB8AC3E}">
        <p14:creationId xmlns:p14="http://schemas.microsoft.com/office/powerpoint/2010/main" val="238512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04446"/>
            <a:ext cx="10515600" cy="5772517"/>
          </a:xfrm>
        </p:spPr>
        <p:txBody>
          <a:bodyPr>
            <a:normAutofit fontScale="92500" lnSpcReduction="20000"/>
          </a:bodyPr>
          <a:lstStyle/>
          <a:p>
            <a:pPr marL="0" indent="0">
              <a:buNone/>
            </a:pPr>
            <a:r>
              <a:rPr lang="de-DE" dirty="0"/>
              <a:t>Der Bausachverständige reicht das schriftliche Gutachten bei Gericht </a:t>
            </a:r>
            <a:r>
              <a:rPr lang="de-DE" u="sng" dirty="0"/>
              <a:t>dreifach</a:t>
            </a:r>
            <a:r>
              <a:rPr lang="de-DE" dirty="0"/>
              <a:t> ein. Es besitzt einen Umfang von </a:t>
            </a:r>
            <a:r>
              <a:rPr lang="de-DE" u="sng" dirty="0"/>
              <a:t>25.000 Zeichen </a:t>
            </a:r>
            <a:r>
              <a:rPr lang="de-DE" dirty="0"/>
              <a:t>und </a:t>
            </a:r>
            <a:r>
              <a:rPr lang="de-DE" u="sng" dirty="0"/>
              <a:t>23 Seiten</a:t>
            </a:r>
            <a:r>
              <a:rPr lang="de-DE" dirty="0"/>
              <a:t>. Zusätzlich wird durch den Sachverständigen für das Gericht </a:t>
            </a:r>
            <a:r>
              <a:rPr lang="de-DE" u="sng" dirty="0"/>
              <a:t>eine CD-ROM </a:t>
            </a:r>
            <a:r>
              <a:rPr lang="de-DE" dirty="0"/>
              <a:t>mit einer Bilddatei eingereicht.</a:t>
            </a:r>
          </a:p>
          <a:p>
            <a:pPr marL="0" indent="0">
              <a:buNone/>
            </a:pPr>
            <a:endParaRPr lang="de-DE" dirty="0"/>
          </a:p>
          <a:p>
            <a:pPr marL="0" indent="0">
              <a:buNone/>
            </a:pPr>
            <a:r>
              <a:rPr lang="de-DE" b="1" i="1" dirty="0"/>
              <a:t>Die Pauschale beträgt</a:t>
            </a:r>
            <a:r>
              <a:rPr lang="de-DE" b="1" i="1" dirty="0" smtClean="0"/>
              <a:t>:</a:t>
            </a:r>
            <a:endParaRPr lang="de-DE" b="1" i="1" dirty="0"/>
          </a:p>
          <a:p>
            <a:pPr marL="0" lvl="0" indent="0">
              <a:buNone/>
            </a:pPr>
            <a:r>
              <a:rPr lang="de-DE" dirty="0" smtClean="0"/>
              <a:t>1. Erstellung </a:t>
            </a:r>
            <a:r>
              <a:rPr lang="de-DE" dirty="0"/>
              <a:t>des </a:t>
            </a:r>
            <a:r>
              <a:rPr lang="de-DE" u="sng" dirty="0"/>
              <a:t>Original</a:t>
            </a:r>
            <a:r>
              <a:rPr lang="de-DE" dirty="0"/>
              <a:t>gutachtens</a:t>
            </a:r>
          </a:p>
          <a:p>
            <a:pPr marL="0" indent="0">
              <a:buNone/>
            </a:pPr>
            <a:r>
              <a:rPr lang="de-DE" dirty="0" smtClean="0"/>
              <a:t>    25 x </a:t>
            </a:r>
            <a:r>
              <a:rPr lang="de-DE" dirty="0"/>
              <a:t>0,90 € (§ 12 Abs. 1 S. 2 Nr. 3 JVEG)	</a:t>
            </a:r>
            <a:r>
              <a:rPr lang="de-DE" dirty="0" smtClean="0"/>
              <a:t>			=</a:t>
            </a:r>
            <a:r>
              <a:rPr lang="de-DE" dirty="0"/>
              <a:t>	22,50 €</a:t>
            </a:r>
          </a:p>
          <a:p>
            <a:pPr marL="0" lvl="0" indent="0">
              <a:buNone/>
            </a:pPr>
            <a:r>
              <a:rPr lang="de-DE" dirty="0" smtClean="0"/>
              <a:t/>
            </a:r>
            <a:br>
              <a:rPr lang="de-DE" dirty="0" smtClean="0"/>
            </a:br>
            <a:r>
              <a:rPr lang="de-DE" dirty="0" smtClean="0"/>
              <a:t>2. Kopien </a:t>
            </a:r>
            <a:r>
              <a:rPr lang="de-DE" dirty="0"/>
              <a:t>für </a:t>
            </a:r>
            <a:r>
              <a:rPr lang="de-DE" u="sng" dirty="0"/>
              <a:t>Mehrfertigungen</a:t>
            </a:r>
            <a:r>
              <a:rPr lang="de-DE" dirty="0"/>
              <a:t> des Gutachtens</a:t>
            </a:r>
          </a:p>
          <a:p>
            <a:pPr marL="0" indent="0">
              <a:buNone/>
            </a:pPr>
            <a:r>
              <a:rPr lang="de-DE" dirty="0"/>
              <a:t> </a:t>
            </a:r>
            <a:r>
              <a:rPr lang="de-DE" dirty="0" smtClean="0"/>
              <a:t>   </a:t>
            </a:r>
            <a:r>
              <a:rPr lang="de-DE" u="sng" dirty="0" smtClean="0"/>
              <a:t>2</a:t>
            </a:r>
            <a:r>
              <a:rPr lang="de-DE" dirty="0" smtClean="0"/>
              <a:t> </a:t>
            </a:r>
            <a:r>
              <a:rPr lang="de-DE" dirty="0"/>
              <a:t>x 23 Seiten = 46 x 0,50 € (§ 7 Abs. 2 S. 1 Nr. 1 JVEG)	=	23,00 €</a:t>
            </a:r>
          </a:p>
          <a:p>
            <a:pPr marL="0" lvl="0" indent="0">
              <a:buNone/>
            </a:pPr>
            <a:r>
              <a:rPr lang="de-DE" dirty="0"/>
              <a:t/>
            </a:r>
            <a:br>
              <a:rPr lang="de-DE" dirty="0"/>
            </a:br>
            <a:r>
              <a:rPr lang="de-DE" dirty="0" smtClean="0"/>
              <a:t>3. Überlassung </a:t>
            </a:r>
            <a:r>
              <a:rPr lang="de-DE" dirty="0"/>
              <a:t>der </a:t>
            </a:r>
            <a:r>
              <a:rPr lang="de-DE" u="sng" dirty="0"/>
              <a:t>Bilddatei</a:t>
            </a:r>
          </a:p>
          <a:p>
            <a:pPr marL="0" indent="0">
              <a:buNone/>
            </a:pPr>
            <a:r>
              <a:rPr lang="de-DE" dirty="0" smtClean="0"/>
              <a:t>    1 </a:t>
            </a:r>
            <a:r>
              <a:rPr lang="de-DE" dirty="0"/>
              <a:t>x 1,50 € (§ 7 Abs. 3 S. 1 JVEG)	</a:t>
            </a:r>
            <a:r>
              <a:rPr lang="de-DE" dirty="0" smtClean="0"/>
              <a:t>				</a:t>
            </a:r>
            <a:r>
              <a:rPr lang="de-DE" u="sng" dirty="0" smtClean="0"/>
              <a:t>=</a:t>
            </a:r>
            <a:r>
              <a:rPr lang="de-DE" u="sng" dirty="0"/>
              <a:t>	1,50 €</a:t>
            </a:r>
          </a:p>
          <a:p>
            <a:pPr marL="0" indent="0">
              <a:buNone/>
            </a:pPr>
            <a:r>
              <a:rPr lang="de-DE" dirty="0"/>
              <a:t/>
            </a:r>
            <a:br>
              <a:rPr lang="de-DE" dirty="0"/>
            </a:br>
            <a:r>
              <a:rPr lang="de-DE" dirty="0" smtClean="0"/>
              <a:t> 				</a:t>
            </a:r>
            <a:r>
              <a:rPr lang="de-DE" dirty="0"/>
              <a:t>	</a:t>
            </a:r>
            <a:r>
              <a:rPr lang="de-DE" dirty="0" smtClean="0"/>
              <a:t>		Gesamt: 	=</a:t>
            </a:r>
            <a:r>
              <a:rPr lang="de-DE" dirty="0"/>
              <a:t>	47,00 €</a:t>
            </a:r>
          </a:p>
          <a:p>
            <a:pPr marL="0" indent="0">
              <a:buNone/>
            </a:pPr>
            <a:endParaRPr lang="de-DE" dirty="0"/>
          </a:p>
        </p:txBody>
      </p:sp>
    </p:spTree>
    <p:extLst>
      <p:ext uri="{BB962C8B-B14F-4D97-AF65-F5344CB8AC3E}">
        <p14:creationId xmlns:p14="http://schemas.microsoft.com/office/powerpoint/2010/main" val="403718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45123"/>
            <a:ext cx="10515600" cy="5631840"/>
          </a:xfrm>
        </p:spPr>
        <p:txBody>
          <a:bodyPr>
            <a:normAutofit fontScale="85000" lnSpcReduction="20000"/>
          </a:bodyPr>
          <a:lstStyle/>
          <a:p>
            <a:pPr marL="0" indent="0">
              <a:buNone/>
            </a:pPr>
            <a:r>
              <a:rPr lang="de-DE" dirty="0"/>
              <a:t>Der Bausachverständige reicht das schriftliche </a:t>
            </a:r>
            <a:r>
              <a:rPr lang="de-DE" u="sng" dirty="0"/>
              <a:t>Gutachten</a:t>
            </a:r>
            <a:r>
              <a:rPr lang="de-DE" dirty="0"/>
              <a:t> bei Gericht </a:t>
            </a:r>
            <a:r>
              <a:rPr lang="de-DE" u="sng" dirty="0"/>
              <a:t>dreifach</a:t>
            </a:r>
            <a:r>
              <a:rPr lang="de-DE" dirty="0"/>
              <a:t> ein</a:t>
            </a:r>
            <a:r>
              <a:rPr lang="de-DE" dirty="0" smtClean="0"/>
              <a:t>.</a:t>
            </a:r>
            <a:br>
              <a:rPr lang="de-DE" dirty="0" smtClean="0"/>
            </a:br>
            <a:r>
              <a:rPr lang="de-DE" dirty="0" smtClean="0"/>
              <a:t>Es </a:t>
            </a:r>
            <a:r>
              <a:rPr lang="de-DE" dirty="0"/>
              <a:t>besitzt einen Umfang von </a:t>
            </a:r>
            <a:r>
              <a:rPr lang="de-DE" u="sng" dirty="0"/>
              <a:t>25.000 Zeichen </a:t>
            </a:r>
            <a:r>
              <a:rPr lang="de-DE" dirty="0"/>
              <a:t>und </a:t>
            </a:r>
            <a:r>
              <a:rPr lang="de-DE" u="sng" dirty="0"/>
              <a:t>23 Seiten</a:t>
            </a:r>
            <a:r>
              <a:rPr lang="de-DE" dirty="0"/>
              <a:t>. Zusätzlich werden durch den Sachverständigen </a:t>
            </a:r>
            <a:r>
              <a:rPr lang="de-DE" u="sng" dirty="0"/>
              <a:t>drei CD-ROMs </a:t>
            </a:r>
            <a:r>
              <a:rPr lang="de-DE" dirty="0"/>
              <a:t>mit jeweils 20 Bilddatei eingereicht.</a:t>
            </a:r>
          </a:p>
          <a:p>
            <a:pPr marL="0" indent="0">
              <a:buNone/>
            </a:pPr>
            <a:endParaRPr lang="de-DE" dirty="0"/>
          </a:p>
          <a:p>
            <a:pPr marL="0" indent="0">
              <a:buNone/>
            </a:pPr>
            <a:r>
              <a:rPr lang="de-DE" i="1" dirty="0"/>
              <a:t>Die Pauschale beträgt</a:t>
            </a:r>
            <a:r>
              <a:rPr lang="de-DE" i="1" dirty="0" smtClean="0"/>
              <a:t>:</a:t>
            </a:r>
            <a:endParaRPr lang="de-DE" i="1" dirty="0"/>
          </a:p>
          <a:p>
            <a:pPr marL="0" lvl="0" indent="0">
              <a:buNone/>
            </a:pPr>
            <a:r>
              <a:rPr lang="de-DE" dirty="0" smtClean="0"/>
              <a:t>1. Erstellung </a:t>
            </a:r>
            <a:r>
              <a:rPr lang="de-DE" dirty="0"/>
              <a:t>des Originalgutachtens</a:t>
            </a:r>
          </a:p>
          <a:p>
            <a:pPr marL="0" indent="0">
              <a:buNone/>
            </a:pPr>
            <a:r>
              <a:rPr lang="de-DE" dirty="0" smtClean="0"/>
              <a:t>    25€ x 0,90€ (§ </a:t>
            </a:r>
            <a:r>
              <a:rPr lang="de-DE" dirty="0"/>
              <a:t>12 Abs. 1 S. 2 Nr. 3 JVEG)	</a:t>
            </a:r>
            <a:r>
              <a:rPr lang="de-DE" dirty="0" smtClean="0"/>
              <a:t>		=</a:t>
            </a:r>
            <a:r>
              <a:rPr lang="de-DE" dirty="0"/>
              <a:t>	22,50 €</a:t>
            </a:r>
          </a:p>
          <a:p>
            <a:pPr marL="0" indent="0">
              <a:buNone/>
            </a:pPr>
            <a:r>
              <a:rPr lang="de-DE" dirty="0"/>
              <a:t> </a:t>
            </a:r>
            <a:endParaRPr lang="de-DE" dirty="0" smtClean="0"/>
          </a:p>
          <a:p>
            <a:pPr marL="0" lvl="0" indent="0">
              <a:buNone/>
            </a:pPr>
            <a:r>
              <a:rPr lang="de-DE" dirty="0" smtClean="0"/>
              <a:t>2. Kopien für Mehrfertigungen des Gutachtens</a:t>
            </a:r>
          </a:p>
          <a:p>
            <a:pPr marL="0" indent="0">
              <a:buNone/>
            </a:pPr>
            <a:r>
              <a:rPr lang="de-DE" dirty="0" smtClean="0"/>
              <a:t>    2 </a:t>
            </a:r>
            <a:r>
              <a:rPr lang="de-DE" dirty="0"/>
              <a:t>x 23 Seiten = 46 x 0,50 € (§ 7 Abs. 2 S. 1 Nr. 1 JVEG)	=	23,00 €</a:t>
            </a:r>
          </a:p>
          <a:p>
            <a:pPr marL="0" indent="0">
              <a:buNone/>
            </a:pPr>
            <a:endParaRPr lang="de-DE" dirty="0"/>
          </a:p>
          <a:p>
            <a:pPr marL="0" lvl="0" indent="0">
              <a:buNone/>
            </a:pPr>
            <a:r>
              <a:rPr lang="de-DE" dirty="0" smtClean="0"/>
              <a:t>3. Überlassung </a:t>
            </a:r>
            <a:r>
              <a:rPr lang="de-DE" dirty="0"/>
              <a:t>der Bilddatei</a:t>
            </a:r>
          </a:p>
          <a:p>
            <a:pPr marL="0" indent="0">
              <a:buNone/>
            </a:pPr>
            <a:r>
              <a:rPr lang="de-DE" dirty="0" smtClean="0"/>
              <a:t>    3 </a:t>
            </a:r>
            <a:r>
              <a:rPr lang="de-DE" dirty="0"/>
              <a:t>x 5 € (§ 7 Abs. 3 S. 1, 2 JVEG)	</a:t>
            </a:r>
            <a:r>
              <a:rPr lang="de-DE" dirty="0" smtClean="0"/>
              <a:t>			</a:t>
            </a:r>
            <a:r>
              <a:rPr lang="de-DE" u="sng" dirty="0" smtClean="0"/>
              <a:t>=</a:t>
            </a:r>
            <a:r>
              <a:rPr lang="de-DE" u="sng" dirty="0"/>
              <a:t>	15,00 €</a:t>
            </a:r>
          </a:p>
          <a:p>
            <a:pPr marL="0" indent="0">
              <a:buNone/>
            </a:pPr>
            <a:endParaRPr lang="de-DE" dirty="0"/>
          </a:p>
          <a:p>
            <a:pPr marL="0" indent="0">
              <a:buNone/>
            </a:pPr>
            <a:r>
              <a:rPr lang="de-DE" dirty="0" smtClean="0"/>
              <a:t>						Gesamt</a:t>
            </a:r>
            <a:r>
              <a:rPr lang="de-DE" dirty="0"/>
              <a:t>:	=	60,50 €</a:t>
            </a:r>
          </a:p>
          <a:p>
            <a:pPr marL="0" indent="0">
              <a:buNone/>
            </a:pPr>
            <a:endParaRPr lang="de-DE" dirty="0"/>
          </a:p>
        </p:txBody>
      </p:sp>
    </p:spTree>
    <p:extLst>
      <p:ext uri="{BB962C8B-B14F-4D97-AF65-F5344CB8AC3E}">
        <p14:creationId xmlns:p14="http://schemas.microsoft.com/office/powerpoint/2010/main" val="307567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fade">
                                      <p:cBhvr>
                                        <p:cTn id="70" dur="1000"/>
                                        <p:tgtEl>
                                          <p:spTgt spid="3">
                                            <p:txEl>
                                              <p:pRg st="12" end="12"/>
                                            </p:txEl>
                                          </p:spTgt>
                                        </p:tgtEl>
                                      </p:cBhvr>
                                    </p:animEffect>
                                    <p:anim calcmode="lin" valueType="num">
                                      <p:cBhvr>
                                        <p:cTn id="71"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u="sng" dirty="0" smtClean="0">
                <a:solidFill>
                  <a:srgbClr val="C00000"/>
                </a:solidFill>
                <a:latin typeface="+mn-lt"/>
              </a:rPr>
              <a:t>Vergütung von Sachverständigen</a:t>
            </a:r>
            <a:endParaRPr lang="de-DE" b="1" u="sng" dirty="0">
              <a:solidFill>
                <a:srgbClr val="C00000"/>
              </a:solidFill>
              <a:latin typeface="+mn-lt"/>
            </a:endParaRPr>
          </a:p>
        </p:txBody>
      </p:sp>
      <p:sp>
        <p:nvSpPr>
          <p:cNvPr id="3" name="Inhaltsplatzhalter 2"/>
          <p:cNvSpPr>
            <a:spLocks noGrp="1"/>
          </p:cNvSpPr>
          <p:nvPr>
            <p:ph idx="1"/>
          </p:nvPr>
        </p:nvSpPr>
        <p:spPr>
          <a:xfrm>
            <a:off x="838200" y="1626577"/>
            <a:ext cx="10515600" cy="4870938"/>
          </a:xfrm>
        </p:spPr>
        <p:txBody>
          <a:bodyPr/>
          <a:lstStyle/>
          <a:p>
            <a:pPr marL="0" indent="0">
              <a:buNone/>
            </a:pPr>
            <a:r>
              <a:rPr lang="de-DE" dirty="0" smtClean="0"/>
              <a:t/>
            </a:r>
            <a:br>
              <a:rPr lang="de-DE" dirty="0" smtClean="0"/>
            </a:br>
            <a:r>
              <a:rPr lang="de-DE" dirty="0" smtClean="0"/>
              <a:t>Sachverständige </a:t>
            </a:r>
            <a:r>
              <a:rPr lang="de-DE" dirty="0"/>
              <a:t>erhalten eine Vergütung, wenn sie von </a:t>
            </a:r>
            <a:r>
              <a:rPr lang="de-DE" dirty="0" smtClean="0"/>
              <a:t>einer</a:t>
            </a:r>
            <a:br>
              <a:rPr lang="de-DE" dirty="0" smtClean="0"/>
            </a:br>
            <a:r>
              <a:rPr lang="de-DE" dirty="0" smtClean="0"/>
              <a:t>in </a:t>
            </a:r>
            <a:r>
              <a:rPr lang="de-DE" dirty="0"/>
              <a:t>§ 1 JVEG benannten Stelle herangezogen werden.</a:t>
            </a:r>
          </a:p>
          <a:p>
            <a:pPr marL="0" indent="0">
              <a:buNone/>
            </a:pPr>
            <a:r>
              <a:rPr lang="de-DE" dirty="0" smtClean="0"/>
              <a:t/>
            </a:r>
            <a:br>
              <a:rPr lang="de-DE" dirty="0" smtClean="0"/>
            </a:br>
            <a:r>
              <a:rPr lang="de-DE" dirty="0"/>
              <a:t>Der Umfang der Vergütung bestimmt sich nach </a:t>
            </a:r>
            <a:r>
              <a:rPr lang="de-DE" b="1" dirty="0"/>
              <a:t>§ 8 Abs. 1 JVEG</a:t>
            </a:r>
          </a:p>
        </p:txBody>
      </p:sp>
    </p:spTree>
    <p:extLst>
      <p:ext uri="{BB962C8B-B14F-4D97-AF65-F5344CB8AC3E}">
        <p14:creationId xmlns:p14="http://schemas.microsoft.com/office/powerpoint/2010/main" val="3700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71500"/>
            <a:ext cx="10515600" cy="5605463"/>
          </a:xfrm>
        </p:spPr>
        <p:txBody>
          <a:bodyPr/>
          <a:lstStyle/>
          <a:p>
            <a:pPr marL="0" indent="0">
              <a:buNone/>
            </a:pPr>
            <a:r>
              <a:rPr lang="de-DE" dirty="0" smtClean="0"/>
              <a:t/>
            </a:r>
            <a:br>
              <a:rPr lang="de-DE" dirty="0" smtClean="0"/>
            </a:br>
            <a:r>
              <a:rPr lang="de-DE" i="1" dirty="0" smtClean="0"/>
              <a:t>so </a:t>
            </a:r>
            <a:r>
              <a:rPr lang="de-DE" i="1" dirty="0"/>
              <a:t>dass Sachverständige demnach beanspruchen können</a:t>
            </a:r>
            <a:r>
              <a:rPr lang="de-DE" i="1" dirty="0" smtClean="0"/>
              <a:t>:</a:t>
            </a:r>
            <a:r>
              <a:rPr lang="de-DE" dirty="0" smtClean="0"/>
              <a:t/>
            </a:r>
            <a:br>
              <a:rPr lang="de-DE" dirty="0" smtClean="0"/>
            </a:br>
            <a:endParaRPr lang="de-DE" dirty="0"/>
          </a:p>
          <a:p>
            <a:pPr lvl="0"/>
            <a:r>
              <a:rPr lang="de-DE" dirty="0"/>
              <a:t>ein Honorar (§§ 9, 10 JVEG),</a:t>
            </a:r>
          </a:p>
          <a:p>
            <a:pPr lvl="0"/>
            <a:r>
              <a:rPr lang="de-DE" dirty="0"/>
              <a:t>Fahrtkostenersatz (§ 5 JVEG),</a:t>
            </a:r>
          </a:p>
          <a:p>
            <a:pPr lvl="0"/>
            <a:r>
              <a:rPr lang="de-DE" dirty="0"/>
              <a:t>Tagegelder und Übernachtungskosten (§ 6 JVEG),</a:t>
            </a:r>
          </a:p>
          <a:p>
            <a:r>
              <a:rPr lang="de-DE" dirty="0"/>
              <a:t>Ersatz für sonstige und für besondere Aufwendungen (§§ 7, 12 JVEG)</a:t>
            </a:r>
          </a:p>
        </p:txBody>
      </p:sp>
    </p:spTree>
    <p:extLst>
      <p:ext uri="{BB962C8B-B14F-4D97-AF65-F5344CB8AC3E}">
        <p14:creationId xmlns:p14="http://schemas.microsoft.com/office/powerpoint/2010/main" val="272547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85447" y="404446"/>
            <a:ext cx="10515600" cy="5921986"/>
          </a:xfrm>
        </p:spPr>
        <p:txBody>
          <a:bodyPr>
            <a:normAutofit fontScale="92500" lnSpcReduction="10000"/>
          </a:bodyPr>
          <a:lstStyle/>
          <a:p>
            <a:pPr marL="0" indent="0">
              <a:buNone/>
            </a:pPr>
            <a:r>
              <a:rPr lang="de-DE" b="1" i="1" u="sng" dirty="0" smtClean="0">
                <a:solidFill>
                  <a:srgbClr val="00B050"/>
                </a:solidFill>
              </a:rPr>
              <a:t>Grundsatz</a:t>
            </a:r>
            <a:endParaRPr lang="de-DE" b="1" i="1" u="sng" dirty="0">
              <a:solidFill>
                <a:srgbClr val="00B050"/>
              </a:solidFill>
            </a:endParaRPr>
          </a:p>
          <a:p>
            <a:pPr marL="0" indent="0">
              <a:buNone/>
            </a:pPr>
            <a:r>
              <a:rPr lang="de-DE" dirty="0"/>
              <a:t>Sachverständige erhalten für ihre Leistungen ein </a:t>
            </a:r>
            <a:r>
              <a:rPr lang="de-DE" b="1" dirty="0"/>
              <a:t>Stundenhonorar</a:t>
            </a:r>
            <a:r>
              <a:rPr lang="de-DE" dirty="0"/>
              <a:t>. </a:t>
            </a:r>
            <a:r>
              <a:rPr lang="de-DE" dirty="0" smtClean="0"/>
              <a:t/>
            </a:r>
            <a:br>
              <a:rPr lang="de-DE" dirty="0" smtClean="0"/>
            </a:br>
            <a:r>
              <a:rPr lang="de-DE" dirty="0" smtClean="0"/>
              <a:t/>
            </a:r>
            <a:br>
              <a:rPr lang="de-DE" dirty="0" smtClean="0"/>
            </a:br>
            <a:r>
              <a:rPr lang="de-DE" dirty="0" smtClean="0"/>
              <a:t>Für </a:t>
            </a:r>
            <a:r>
              <a:rPr lang="de-DE" dirty="0"/>
              <a:t>die häufigsten Sachgebiete ist der Stundensatz in der </a:t>
            </a:r>
            <a:r>
              <a:rPr lang="de-DE" b="1" dirty="0"/>
              <a:t>Anlage 1 zu § 9 Abs. 1 JVEG</a:t>
            </a:r>
            <a:r>
              <a:rPr lang="de-DE" dirty="0"/>
              <a:t> festgelegt</a:t>
            </a:r>
            <a:r>
              <a:rPr lang="de-DE" dirty="0" smtClean="0"/>
              <a:t>.</a:t>
            </a:r>
          </a:p>
          <a:p>
            <a:pPr marL="0" indent="0">
              <a:buNone/>
            </a:pPr>
            <a:r>
              <a:rPr lang="de-DE" dirty="0" smtClean="0"/>
              <a:t> </a:t>
            </a:r>
            <a:br>
              <a:rPr lang="de-DE" dirty="0" smtClean="0"/>
            </a:br>
            <a:r>
              <a:rPr lang="de-DE" dirty="0"/>
              <a:t>Die Anlage 1 teilt sich einen Teil 1 </a:t>
            </a:r>
            <a:r>
              <a:rPr lang="de-DE" i="1" u="sng" dirty="0"/>
              <a:t>(nichtmedizinische Gutachten) </a:t>
            </a:r>
            <a:r>
              <a:rPr lang="de-DE" dirty="0"/>
              <a:t>und einen Teil 2 </a:t>
            </a:r>
            <a:r>
              <a:rPr lang="de-DE" i="1" u="sng" dirty="0"/>
              <a:t>(medizinische und psychologische Gutachten</a:t>
            </a:r>
            <a:r>
              <a:rPr lang="de-DE" i="1" u="sng" dirty="0" smtClean="0"/>
              <a:t>).</a:t>
            </a:r>
            <a:r>
              <a:rPr lang="de-DE" dirty="0" smtClean="0"/>
              <a:t/>
            </a:r>
            <a:br>
              <a:rPr lang="de-DE" dirty="0" smtClean="0"/>
            </a:br>
            <a:r>
              <a:rPr lang="de-DE" dirty="0" smtClean="0"/>
              <a:t>In </a:t>
            </a:r>
            <a:r>
              <a:rPr lang="de-DE" dirty="0"/>
              <a:t>Teil 1 beträgt das </a:t>
            </a:r>
            <a:r>
              <a:rPr lang="de-DE" b="1" dirty="0"/>
              <a:t>höchste Stundenhonorar 155€</a:t>
            </a:r>
            <a:r>
              <a:rPr lang="de-DE" dirty="0" smtClean="0"/>
              <a:t>.</a:t>
            </a:r>
          </a:p>
          <a:p>
            <a:pPr marL="0" indent="0">
              <a:buNone/>
            </a:pPr>
            <a:r>
              <a:rPr lang="de-DE" dirty="0" smtClean="0"/>
              <a:t/>
            </a:r>
            <a:br>
              <a:rPr lang="de-DE" dirty="0" smtClean="0"/>
            </a:br>
            <a:r>
              <a:rPr lang="de-DE" dirty="0"/>
              <a:t>Wird die Leistung auf einem dort genannten Sachgebiet erbracht, muss die Leistung dem dort genannten Stundenhonorar zugeordnet werden.</a:t>
            </a:r>
          </a:p>
          <a:p>
            <a:pPr marL="0" indent="0">
              <a:buNone/>
            </a:pPr>
            <a:r>
              <a:rPr lang="de-DE" dirty="0"/>
              <a:t>Dabei ist auf die </a:t>
            </a:r>
            <a:r>
              <a:rPr lang="de-DE" i="1" dirty="0"/>
              <a:t>Entscheidung</a:t>
            </a:r>
            <a:r>
              <a:rPr lang="de-DE" dirty="0"/>
              <a:t> über die Heranziehung abzustellen (§ 9 Abs. 1 S. 2 JVEG), so dass es auf das </a:t>
            </a:r>
            <a:r>
              <a:rPr lang="de-DE" i="1" u="sng" dirty="0"/>
              <a:t>im Beweisbeschluss bezeichnete Sachgebiet</a:t>
            </a:r>
            <a:r>
              <a:rPr lang="de-DE" dirty="0"/>
              <a:t> ankommt.</a:t>
            </a:r>
          </a:p>
          <a:p>
            <a:pPr marL="0" indent="0">
              <a:buNone/>
            </a:pPr>
            <a:endParaRPr lang="de-DE" dirty="0"/>
          </a:p>
        </p:txBody>
      </p:sp>
    </p:spTree>
    <p:extLst>
      <p:ext uri="{BB962C8B-B14F-4D97-AF65-F5344CB8AC3E}">
        <p14:creationId xmlns:p14="http://schemas.microsoft.com/office/powerpoint/2010/main" val="2173999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3577"/>
            <a:ext cx="10515600" cy="5693386"/>
          </a:xfrm>
        </p:spPr>
        <p:txBody>
          <a:bodyPr>
            <a:normAutofit lnSpcReduction="10000"/>
          </a:bodyPr>
          <a:lstStyle/>
          <a:p>
            <a:pPr marL="0" indent="0">
              <a:buNone/>
            </a:pPr>
            <a:r>
              <a:rPr lang="de-DE" b="1" u="sng" dirty="0">
                <a:solidFill>
                  <a:srgbClr val="FF0000"/>
                </a:solidFill>
              </a:rPr>
              <a:t>Beispiel</a:t>
            </a:r>
            <a:r>
              <a:rPr lang="de-DE" b="1" u="sng" dirty="0" smtClean="0">
                <a:solidFill>
                  <a:srgbClr val="FF0000"/>
                </a:solidFill>
              </a:rPr>
              <a:t>:</a:t>
            </a:r>
            <a:r>
              <a:rPr lang="de-DE" b="1" dirty="0" smtClean="0"/>
              <a:t/>
            </a:r>
            <a:br>
              <a:rPr lang="de-DE" b="1" dirty="0" smtClean="0"/>
            </a:br>
            <a:r>
              <a:rPr lang="de-DE" b="1" dirty="0" smtClean="0"/>
              <a:t/>
            </a:r>
            <a:br>
              <a:rPr lang="de-DE" b="1" dirty="0" smtClean="0"/>
            </a:br>
            <a:r>
              <a:rPr lang="de-DE" dirty="0" smtClean="0"/>
              <a:t>Der </a:t>
            </a:r>
            <a:r>
              <a:rPr lang="de-DE" dirty="0"/>
              <a:t>Sachverständige wird beauftragt ein Gutachten zum Wert eines mit einem Einfamilienhaus bebauten Grundstücks zu erstellen</a:t>
            </a:r>
            <a:r>
              <a:rPr lang="de-DE" dirty="0" smtClean="0"/>
              <a:t>.</a:t>
            </a:r>
            <a:br>
              <a:rPr lang="de-DE" dirty="0" smtClean="0"/>
            </a:br>
            <a:endParaRPr lang="de-DE" dirty="0"/>
          </a:p>
          <a:p>
            <a:pPr marL="0" indent="0">
              <a:buNone/>
            </a:pPr>
            <a:r>
              <a:rPr lang="de-DE" dirty="0" smtClean="0"/>
              <a:t>Es </a:t>
            </a:r>
            <a:r>
              <a:rPr lang="de-DE" dirty="0"/>
              <a:t>handelt sich um eine Tätigkeit auf dem Sachgebiet „Bewertung von Immobilien und Rechten an Immobilien“, dem gemäß Nummer 7 der Anlage 1 zu § 9 Abs. 1 JVEG ein Stundenhonorar von 115 € zugeordnet ist.</a:t>
            </a:r>
          </a:p>
          <a:p>
            <a:pPr marL="0" indent="0">
              <a:buNone/>
            </a:pPr>
            <a:r>
              <a:rPr lang="de-DE" dirty="0" smtClean="0"/>
              <a:t>Die </a:t>
            </a:r>
            <a:r>
              <a:rPr lang="de-DE" dirty="0"/>
              <a:t>Leistung des Sachverständigen ist folglich mit diesem Stundenhonorar zu vergüten</a:t>
            </a:r>
            <a:r>
              <a:rPr lang="de-DE" dirty="0" smtClean="0"/>
              <a:t>.</a:t>
            </a:r>
          </a:p>
          <a:p>
            <a:pPr marL="0" indent="0">
              <a:buNone/>
            </a:pPr>
            <a:r>
              <a:rPr lang="de-DE" dirty="0" smtClean="0"/>
              <a:t/>
            </a:r>
            <a:br>
              <a:rPr lang="de-DE" dirty="0" smtClean="0"/>
            </a:br>
            <a:r>
              <a:rPr lang="de-DE" i="1" dirty="0" smtClean="0"/>
              <a:t>Das </a:t>
            </a:r>
            <a:r>
              <a:rPr lang="de-DE" i="1" dirty="0"/>
              <a:t>Stundenhonorar kann nur nach Maßgabe des § 13 JVEG überschritten werden.</a:t>
            </a:r>
          </a:p>
          <a:p>
            <a:pPr marL="0" indent="0">
              <a:buNone/>
            </a:pPr>
            <a:endParaRPr lang="de-DE" dirty="0"/>
          </a:p>
        </p:txBody>
      </p:sp>
    </p:spTree>
    <p:extLst>
      <p:ext uri="{BB962C8B-B14F-4D97-AF65-F5344CB8AC3E}">
        <p14:creationId xmlns:p14="http://schemas.microsoft.com/office/powerpoint/2010/main" val="166004792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18746"/>
            <a:ext cx="10515600" cy="5658217"/>
          </a:xfrm>
        </p:spPr>
        <p:txBody>
          <a:bodyPr/>
          <a:lstStyle/>
          <a:p>
            <a:pPr marL="0" indent="0">
              <a:buNone/>
            </a:pPr>
            <a:r>
              <a:rPr lang="de-DE" dirty="0" smtClean="0"/>
              <a:t/>
            </a:r>
            <a:br>
              <a:rPr lang="de-DE" dirty="0" smtClean="0"/>
            </a:br>
            <a:r>
              <a:rPr lang="de-DE" dirty="0" smtClean="0"/>
              <a:t/>
            </a:r>
            <a:br>
              <a:rPr lang="de-DE" dirty="0" smtClean="0"/>
            </a:br>
            <a:r>
              <a:rPr lang="de-DE" dirty="0" smtClean="0"/>
              <a:t>Ist </a:t>
            </a:r>
            <a:r>
              <a:rPr lang="de-DE" dirty="0"/>
              <a:t>die </a:t>
            </a:r>
            <a:r>
              <a:rPr lang="de-DE" b="1" u="sng" dirty="0"/>
              <a:t>Leistung auf mehreren Sachgebieten</a:t>
            </a:r>
            <a:r>
              <a:rPr lang="de-DE" u="sng" dirty="0"/>
              <a:t> </a:t>
            </a:r>
            <a:r>
              <a:rPr lang="de-DE" dirty="0"/>
              <a:t>zu erbringen oder betrifft das medizinische oder psychologische Gutachten </a:t>
            </a:r>
            <a:r>
              <a:rPr lang="de-DE" b="1" u="sng" dirty="0"/>
              <a:t>mehrere Gegenstände</a:t>
            </a:r>
            <a:r>
              <a:rPr lang="de-DE" u="sng" dirty="0"/>
              <a:t> </a:t>
            </a:r>
            <a:r>
              <a:rPr lang="de-DE" dirty="0"/>
              <a:t>und sind die Sachgebiete oder Gegenstände </a:t>
            </a:r>
            <a:r>
              <a:rPr lang="de-DE" b="1" u="sng" dirty="0"/>
              <a:t>verschiedenen Honorargruppen </a:t>
            </a:r>
            <a:r>
              <a:rPr lang="de-DE" dirty="0"/>
              <a:t>zugeordnet, </a:t>
            </a:r>
            <a:r>
              <a:rPr lang="de-DE" dirty="0" smtClean="0"/>
              <a:t/>
            </a:r>
            <a:br>
              <a:rPr lang="de-DE" dirty="0" smtClean="0"/>
            </a:br>
            <a:r>
              <a:rPr lang="de-DE" dirty="0" smtClean="0"/>
              <a:t>bemisst </a:t>
            </a:r>
            <a:r>
              <a:rPr lang="de-DE" dirty="0"/>
              <a:t>sich das </a:t>
            </a:r>
            <a:r>
              <a:rPr lang="de-DE" dirty="0" smtClean="0"/>
              <a:t>Honorar einheitlich </a:t>
            </a:r>
            <a:r>
              <a:rPr lang="de-DE" dirty="0"/>
              <a:t>für die gesamte erforderliche Zeit </a:t>
            </a:r>
            <a:r>
              <a:rPr lang="de-DE" b="1" dirty="0"/>
              <a:t>nach der </a:t>
            </a:r>
            <a:r>
              <a:rPr lang="de-DE" b="1" u="sng" dirty="0"/>
              <a:t>höchsten dieser Honorargruppen (§ 9 Abs. 2 S. 2 JVEG). </a:t>
            </a:r>
            <a:r>
              <a:rPr lang="de-DE" dirty="0" smtClean="0"/>
              <a:t/>
            </a:r>
            <a:br>
              <a:rPr lang="de-DE" dirty="0" smtClean="0"/>
            </a:br>
            <a:r>
              <a:rPr lang="de-DE" i="1" dirty="0" smtClean="0"/>
              <a:t/>
            </a:r>
            <a:br>
              <a:rPr lang="de-DE" i="1" dirty="0" smtClean="0"/>
            </a:br>
            <a:r>
              <a:rPr lang="de-DE" i="1" dirty="0" smtClean="0"/>
              <a:t>Führt </a:t>
            </a:r>
            <a:r>
              <a:rPr lang="de-DE" i="1" dirty="0"/>
              <a:t>das danach bestimmte Stundenhonorar zu Unbilligkeiten, ist der </a:t>
            </a:r>
            <a:r>
              <a:rPr lang="de-DE" i="1" dirty="0" smtClean="0"/>
              <a:t>Stundensatz nach </a:t>
            </a:r>
            <a:r>
              <a:rPr lang="de-DE" i="1" dirty="0"/>
              <a:t>billigem Ermessen zu bestimmen (§ 9 Abs. 2 S. 3 JVEG).</a:t>
            </a:r>
          </a:p>
        </p:txBody>
      </p:sp>
    </p:spTree>
    <p:extLst>
      <p:ext uri="{BB962C8B-B14F-4D97-AF65-F5344CB8AC3E}">
        <p14:creationId xmlns:p14="http://schemas.microsoft.com/office/powerpoint/2010/main" val="51198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lstStyle/>
          <a:p>
            <a:pPr marL="0" indent="0">
              <a:buNone/>
            </a:pPr>
            <a:r>
              <a:rPr lang="de-DE" dirty="0" smtClean="0">
                <a:solidFill>
                  <a:srgbClr val="00B050"/>
                </a:solidFill>
              </a:rPr>
              <a:t/>
            </a:r>
            <a:br>
              <a:rPr lang="de-DE" dirty="0" smtClean="0">
                <a:solidFill>
                  <a:srgbClr val="00B050"/>
                </a:solidFill>
              </a:rPr>
            </a:br>
            <a:r>
              <a:rPr lang="de-DE" b="1" dirty="0">
                <a:solidFill>
                  <a:srgbClr val="00B050"/>
                </a:solidFill>
              </a:rPr>
              <a:t>Vorabfestsetzung der Honorargruppe</a:t>
            </a:r>
          </a:p>
          <a:p>
            <a:pPr marL="0" indent="0">
              <a:buNone/>
            </a:pPr>
            <a:r>
              <a:rPr lang="de-DE" dirty="0" smtClean="0"/>
              <a:t>Der Sachverständige kann bereits vor Geltendmachung der Vergütung hinsichtlich der Zuordnung der Leistung zu einer Honorargruppe die gerichtliche </a:t>
            </a:r>
            <a:r>
              <a:rPr lang="de-DE" b="1" u="sng" dirty="0" smtClean="0"/>
              <a:t>Festsetzung nach § 4 Abs. 1 JVEG beantragen</a:t>
            </a:r>
            <a:r>
              <a:rPr lang="de-DE" dirty="0" smtClean="0"/>
              <a:t>.</a:t>
            </a:r>
          </a:p>
          <a:p>
            <a:pPr marL="0" indent="0">
              <a:buNone/>
            </a:pPr>
            <a:r>
              <a:rPr lang="de-DE" dirty="0" smtClean="0"/>
              <a:t/>
            </a:r>
            <a:br>
              <a:rPr lang="de-DE" dirty="0" smtClean="0"/>
            </a:br>
            <a:r>
              <a:rPr lang="de-DE" dirty="0" smtClean="0"/>
              <a:t>Die Regelung soll es dem Sachverständigen ermöglichen, schon sehr frühzeitig - unter Umständen sogleich nach seiner Ernennung und damit schon vor Aufnahme der ihm übertragenen Aufgaben - </a:t>
            </a:r>
            <a:r>
              <a:rPr lang="de-DE" u="sng" dirty="0" smtClean="0"/>
              <a:t>Klarheit über die Höhe seiner Vergütung</a:t>
            </a:r>
            <a:r>
              <a:rPr lang="de-DE" dirty="0" smtClean="0"/>
              <a:t> zu erlangen.</a:t>
            </a:r>
            <a:endParaRPr lang="de-DE" dirty="0"/>
          </a:p>
        </p:txBody>
      </p:sp>
    </p:spTree>
    <p:extLst>
      <p:ext uri="{BB962C8B-B14F-4D97-AF65-F5344CB8AC3E}">
        <p14:creationId xmlns:p14="http://schemas.microsoft.com/office/powerpoint/2010/main" val="2371967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dirty="0" smtClean="0">
                <a:solidFill>
                  <a:schemeClr val="accent6">
                    <a:lumMod val="75000"/>
                  </a:schemeClr>
                </a:solidFill>
              </a:rPr>
              <a:t>Definition</a:t>
            </a:r>
            <a:r>
              <a:rPr lang="de-DE" dirty="0" smtClean="0">
                <a:solidFill>
                  <a:schemeClr val="accent6">
                    <a:lumMod val="75000"/>
                  </a:schemeClr>
                </a:solidFill>
              </a:rPr>
              <a:t> der Anspruchsberechtigten</a:t>
            </a:r>
            <a:endParaRPr lang="de-DE" dirty="0">
              <a:solidFill>
                <a:schemeClr val="accent6">
                  <a:lumMod val="75000"/>
                </a:schemeClr>
              </a:solidFill>
            </a:endParaRPr>
          </a:p>
        </p:txBody>
      </p:sp>
      <p:sp>
        <p:nvSpPr>
          <p:cNvPr id="5" name="Inhaltsplatzhalter 4"/>
          <p:cNvSpPr>
            <a:spLocks noGrp="1"/>
          </p:cNvSpPr>
          <p:nvPr>
            <p:ph idx="1"/>
          </p:nvPr>
        </p:nvSpPr>
        <p:spPr/>
        <p:txBody>
          <a:bodyPr>
            <a:normAutofit/>
          </a:bodyPr>
          <a:lstStyle/>
          <a:p>
            <a:r>
              <a:rPr lang="de-DE" u="sng" dirty="0" smtClean="0"/>
              <a:t>Sachverständiger:</a:t>
            </a:r>
            <a:r>
              <a:rPr lang="de-DE" dirty="0" smtClean="0"/>
              <a:t> </a:t>
            </a:r>
          </a:p>
          <a:p>
            <a:pPr marL="0" indent="0">
              <a:buNone/>
            </a:pPr>
            <a:r>
              <a:rPr lang="de-DE" dirty="0" smtClean="0"/>
              <a:t>   jemand mit Sachverstand, Fachwissen, Experte,</a:t>
            </a:r>
            <a:br>
              <a:rPr lang="de-DE" dirty="0" smtClean="0"/>
            </a:br>
            <a:r>
              <a:rPr lang="de-DE" dirty="0" smtClean="0"/>
              <a:t>   hat dem Richter die Kenntnis von Erfahrungssätzen zu übermitteln     </a:t>
            </a:r>
            <a:br>
              <a:rPr lang="de-DE" dirty="0" smtClean="0"/>
            </a:br>
            <a:r>
              <a:rPr lang="de-DE" dirty="0" smtClean="0"/>
              <a:t>   oder bestimmte Tatsachen auf Grund solcher Erfahrungssätze zu  </a:t>
            </a:r>
            <a:br>
              <a:rPr lang="de-DE" dirty="0" smtClean="0"/>
            </a:br>
            <a:r>
              <a:rPr lang="de-DE" dirty="0" smtClean="0"/>
              <a:t>   beurteilen</a:t>
            </a:r>
            <a:br>
              <a:rPr lang="de-DE" dirty="0" smtClean="0"/>
            </a:br>
            <a:endParaRPr lang="de-DE" dirty="0" smtClean="0"/>
          </a:p>
          <a:p>
            <a:r>
              <a:rPr lang="de-DE" u="sng" dirty="0" smtClean="0"/>
              <a:t>Dolmetscher:</a:t>
            </a:r>
            <a:r>
              <a:rPr lang="de-DE" dirty="0" smtClean="0"/>
              <a:t/>
            </a:r>
            <a:br>
              <a:rPr lang="de-DE" dirty="0" smtClean="0"/>
            </a:br>
            <a:r>
              <a:rPr lang="de-DE" dirty="0" smtClean="0"/>
              <a:t>Person, die berufsmäßig mündliche Äußerungen in einer fremden Sprache übersetzt oder die Verständigung mit tauben oder stummen Personen vermittelt</a:t>
            </a:r>
            <a:endParaRPr lang="de-DE" dirty="0"/>
          </a:p>
        </p:txBody>
      </p:sp>
    </p:spTree>
    <p:extLst>
      <p:ext uri="{BB962C8B-B14F-4D97-AF65-F5344CB8AC3E}">
        <p14:creationId xmlns:p14="http://schemas.microsoft.com/office/powerpoint/2010/main" val="42336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18746"/>
            <a:ext cx="10515600" cy="5658217"/>
          </a:xfrm>
        </p:spPr>
        <p:txBody>
          <a:bodyPr/>
          <a:lstStyle/>
          <a:p>
            <a:pPr marL="0" indent="0">
              <a:buNone/>
            </a:pPr>
            <a:r>
              <a:rPr lang="de-DE" dirty="0">
                <a:solidFill>
                  <a:srgbClr val="FF0000"/>
                </a:solidFill>
              </a:rPr>
              <a:t>Gegen die Entscheidung findet die </a:t>
            </a:r>
            <a:r>
              <a:rPr lang="de-DE" b="1" dirty="0">
                <a:solidFill>
                  <a:srgbClr val="FF0000"/>
                </a:solidFill>
              </a:rPr>
              <a:t>Beschwerde</a:t>
            </a:r>
            <a:r>
              <a:rPr lang="de-DE" dirty="0">
                <a:solidFill>
                  <a:srgbClr val="FF0000"/>
                </a:solidFill>
              </a:rPr>
              <a:t> nach § 4 Abs. 3 JVEG statt. </a:t>
            </a:r>
            <a:r>
              <a:rPr lang="de-DE" dirty="0" smtClean="0"/>
              <a:t/>
            </a:r>
            <a:br>
              <a:rPr lang="de-DE" dirty="0" smtClean="0"/>
            </a:br>
            <a:endParaRPr lang="de-DE" dirty="0"/>
          </a:p>
          <a:p>
            <a:pPr marL="0" indent="0">
              <a:buNone/>
            </a:pPr>
            <a:r>
              <a:rPr lang="de-DE" dirty="0" smtClean="0"/>
              <a:t>Hierzu bestimmt § </a:t>
            </a:r>
            <a:r>
              <a:rPr lang="de-DE" dirty="0"/>
              <a:t>9 Abs. 3 S. 1 JVEG jedoch, dass § 4 JVEG mit der Maßgabe entsprechend gilt, dass die </a:t>
            </a:r>
            <a:r>
              <a:rPr lang="de-DE" b="1" i="1" u="sng" dirty="0"/>
              <a:t>Beschwerde auch zulässig ist, wenn der Wert des Beschwerdegegenstands 200 € nicht übersteigt</a:t>
            </a:r>
            <a:r>
              <a:rPr lang="de-DE" dirty="0" smtClean="0"/>
              <a:t>.</a:t>
            </a:r>
            <a:br>
              <a:rPr lang="de-DE" dirty="0" smtClean="0"/>
            </a:br>
            <a:endParaRPr lang="de-DE" dirty="0" smtClean="0"/>
          </a:p>
          <a:p>
            <a:pPr marL="0" indent="0">
              <a:buNone/>
            </a:pPr>
            <a:r>
              <a:rPr lang="de-DE" dirty="0" smtClean="0"/>
              <a:t/>
            </a:r>
            <a:br>
              <a:rPr lang="de-DE" dirty="0" smtClean="0"/>
            </a:br>
            <a:r>
              <a:rPr lang="de-DE" dirty="0" smtClean="0"/>
              <a:t>Die </a:t>
            </a:r>
            <a:r>
              <a:rPr lang="de-DE" dirty="0"/>
              <a:t>Beschwerde ist jedoch nur zulässig, solange der </a:t>
            </a:r>
            <a:r>
              <a:rPr lang="de-DE" u="sng" dirty="0"/>
              <a:t>Anspruch auf Vergütung noch nicht geltend gemacht worden</a:t>
            </a:r>
            <a:r>
              <a:rPr lang="de-DE" dirty="0"/>
              <a:t> ist (§ 9 Abs. 3 S. 2 </a:t>
            </a:r>
            <a:r>
              <a:rPr lang="de-DE" dirty="0" smtClean="0"/>
              <a:t>JVEG)</a:t>
            </a:r>
            <a:endParaRPr lang="de-DE" dirty="0"/>
          </a:p>
        </p:txBody>
      </p:sp>
    </p:spTree>
    <p:extLst>
      <p:ext uri="{BB962C8B-B14F-4D97-AF65-F5344CB8AC3E}">
        <p14:creationId xmlns:p14="http://schemas.microsoft.com/office/powerpoint/2010/main" val="349520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992"/>
            <a:ext cx="10515600" cy="5710971"/>
          </a:xfrm>
        </p:spPr>
        <p:txBody>
          <a:bodyPr>
            <a:normAutofit/>
          </a:bodyPr>
          <a:lstStyle/>
          <a:p>
            <a:pPr marL="457200" lvl="1" indent="0">
              <a:buNone/>
            </a:pPr>
            <a:r>
              <a:rPr lang="de-DE" sz="1800" dirty="0" smtClean="0"/>
              <a:t/>
            </a:r>
            <a:br>
              <a:rPr lang="de-DE" sz="1800" dirty="0" smtClean="0"/>
            </a:br>
            <a:r>
              <a:rPr lang="de-DE" b="1" u="sng" dirty="0">
                <a:solidFill>
                  <a:srgbClr val="00B050"/>
                </a:solidFill>
              </a:rPr>
              <a:t>Zeitlicher Umfang der Vergütung (§ 8 Abs. 2 S. 1 JVEG)</a:t>
            </a:r>
            <a:r>
              <a:rPr lang="de-DE" u="sng" dirty="0"/>
              <a:t> </a:t>
            </a:r>
          </a:p>
          <a:p>
            <a:pPr marL="457200" lvl="1" indent="0">
              <a:buNone/>
            </a:pPr>
            <a:endParaRPr lang="de-DE" dirty="0" smtClean="0"/>
          </a:p>
          <a:p>
            <a:pPr marL="457200" lvl="1" indent="0">
              <a:buNone/>
            </a:pPr>
            <a:r>
              <a:rPr lang="de-DE" b="1" dirty="0" smtClean="0"/>
              <a:t>Erforderliche </a:t>
            </a:r>
            <a:r>
              <a:rPr lang="de-DE" b="1" dirty="0"/>
              <a:t>Zeit</a:t>
            </a:r>
            <a:endParaRPr lang="de-DE" dirty="0"/>
          </a:p>
          <a:p>
            <a:pPr marL="457200" lvl="1" indent="0">
              <a:buNone/>
            </a:pPr>
            <a:r>
              <a:rPr lang="de-DE" dirty="0" smtClean="0"/>
              <a:t>Bemisst sich das Honorar nach Stundensätzen, wird es für jede Stunde der erforderlichen Zeit gewährt (§ 8 Abs. 2 S. 1 JVEG). Zu vergüten sind ausdrücklich auch notwendige Reise- und Wartezeiten.</a:t>
            </a:r>
          </a:p>
          <a:p>
            <a:pPr marL="0" indent="0">
              <a:buNone/>
            </a:pPr>
            <a:endParaRPr lang="de-DE" dirty="0"/>
          </a:p>
          <a:p>
            <a:pPr marL="457200" lvl="1" indent="0">
              <a:buNone/>
            </a:pPr>
            <a:r>
              <a:rPr lang="de-DE" dirty="0"/>
              <a:t>Maßgeblich ist deshalb die für die Erbringung der Leistung erforderliche Zeit, und nicht </a:t>
            </a:r>
            <a:r>
              <a:rPr lang="de-DE" u="sng" dirty="0"/>
              <a:t>die tatsächlich benötigte Zeit</a:t>
            </a:r>
            <a:r>
              <a:rPr lang="de-DE" dirty="0"/>
              <a:t>. </a:t>
            </a:r>
            <a:r>
              <a:rPr lang="de-DE" dirty="0" smtClean="0"/>
              <a:t/>
            </a:r>
            <a:br>
              <a:rPr lang="de-DE" dirty="0" smtClean="0"/>
            </a:br>
            <a:endParaRPr lang="de-DE" dirty="0"/>
          </a:p>
        </p:txBody>
      </p:sp>
    </p:spTree>
    <p:extLst>
      <p:ext uri="{BB962C8B-B14F-4D97-AF65-F5344CB8AC3E}">
        <p14:creationId xmlns:p14="http://schemas.microsoft.com/office/powerpoint/2010/main" val="926895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5781309"/>
          </a:xfrm>
        </p:spPr>
        <p:txBody>
          <a:bodyPr>
            <a:normAutofit/>
          </a:bodyPr>
          <a:lstStyle/>
          <a:p>
            <a:pPr marL="0" indent="0">
              <a:buNone/>
            </a:pPr>
            <a:r>
              <a:rPr lang="de-DE" b="1" dirty="0" smtClean="0">
                <a:solidFill>
                  <a:srgbClr val="00B050"/>
                </a:solidFill>
              </a:rPr>
              <a:t>Erforderliche </a:t>
            </a:r>
            <a:r>
              <a:rPr lang="de-DE" b="1" dirty="0">
                <a:solidFill>
                  <a:srgbClr val="00B050"/>
                </a:solidFill>
              </a:rPr>
              <a:t>Tätigkeiten </a:t>
            </a:r>
            <a:r>
              <a:rPr lang="de-DE" dirty="0">
                <a:solidFill>
                  <a:srgbClr val="00B050"/>
                </a:solidFill>
              </a:rPr>
              <a:t>sind z. B</a:t>
            </a:r>
            <a:r>
              <a:rPr lang="de-DE" dirty="0" smtClean="0">
                <a:solidFill>
                  <a:srgbClr val="00B050"/>
                </a:solidFill>
              </a:rPr>
              <a:t>.</a:t>
            </a:r>
            <a:endParaRPr lang="de-DE" dirty="0" smtClean="0"/>
          </a:p>
          <a:p>
            <a:pPr marL="0" indent="0">
              <a:buNone/>
            </a:pPr>
            <a:r>
              <a:rPr lang="de-DE" dirty="0" smtClean="0"/>
              <a:t/>
            </a:r>
            <a:br>
              <a:rPr lang="de-DE" dirty="0" smtClean="0"/>
            </a:br>
            <a:r>
              <a:rPr lang="de-DE" dirty="0" smtClean="0"/>
              <a:t>notwendiges </a:t>
            </a:r>
            <a:r>
              <a:rPr lang="de-DE" b="1" dirty="0"/>
              <a:t>Aktenstudium</a:t>
            </a:r>
            <a:r>
              <a:rPr lang="de-DE" dirty="0"/>
              <a:t>, </a:t>
            </a:r>
            <a:r>
              <a:rPr lang="de-DE" dirty="0" smtClean="0"/>
              <a:t/>
            </a:r>
            <a:br>
              <a:rPr lang="de-DE" dirty="0" smtClean="0"/>
            </a:br>
            <a:r>
              <a:rPr lang="de-DE" b="1" dirty="0" smtClean="0"/>
              <a:t>Diktat </a:t>
            </a:r>
            <a:r>
              <a:rPr lang="de-DE" b="1" dirty="0"/>
              <a:t>und Durchsicht des Gutachtens</a:t>
            </a:r>
            <a:r>
              <a:rPr lang="de-DE" dirty="0" smtClean="0"/>
              <a:t>,</a:t>
            </a:r>
            <a:br>
              <a:rPr lang="de-DE" dirty="0" smtClean="0"/>
            </a:br>
            <a:r>
              <a:rPr lang="de-DE" b="1" dirty="0" smtClean="0"/>
              <a:t>Vorbereitungszeit</a:t>
            </a:r>
            <a:r>
              <a:rPr lang="de-DE" dirty="0" smtClean="0"/>
              <a:t> </a:t>
            </a:r>
            <a:r>
              <a:rPr lang="de-DE" dirty="0"/>
              <a:t>etwa für </a:t>
            </a:r>
            <a:r>
              <a:rPr lang="de-DE" b="1" dirty="0"/>
              <a:t>Ortstermine</a:t>
            </a:r>
            <a:r>
              <a:rPr lang="de-DE" dirty="0"/>
              <a:t> </a:t>
            </a:r>
            <a:r>
              <a:rPr lang="de-DE" dirty="0" smtClean="0"/>
              <a:t>oder</a:t>
            </a:r>
            <a:br>
              <a:rPr lang="de-DE" dirty="0" smtClean="0"/>
            </a:br>
            <a:r>
              <a:rPr lang="de-DE" dirty="0" smtClean="0"/>
              <a:t>die </a:t>
            </a:r>
            <a:r>
              <a:rPr lang="de-DE" dirty="0"/>
              <a:t>mündliche </a:t>
            </a:r>
            <a:r>
              <a:rPr lang="de-DE" b="1" dirty="0"/>
              <a:t>Erläuterung des </a:t>
            </a:r>
            <a:r>
              <a:rPr lang="de-DE" b="1" dirty="0" smtClean="0"/>
              <a:t>Gutachtens</a:t>
            </a:r>
            <a:endParaRPr lang="de-DE" dirty="0" smtClean="0"/>
          </a:p>
          <a:p>
            <a:pPr marL="0" indent="0">
              <a:buNone/>
            </a:pPr>
            <a:r>
              <a:rPr lang="de-DE" dirty="0" smtClean="0"/>
              <a:t/>
            </a:r>
            <a:br>
              <a:rPr lang="de-DE" dirty="0" smtClean="0"/>
            </a:br>
            <a:r>
              <a:rPr lang="de-DE" i="1" dirty="0" smtClean="0"/>
              <a:t>Die </a:t>
            </a:r>
            <a:r>
              <a:rPr lang="de-DE" i="1" dirty="0"/>
              <a:t>Zeiten für </a:t>
            </a:r>
            <a:r>
              <a:rPr lang="de-DE" i="1" dirty="0">
                <a:solidFill>
                  <a:srgbClr val="00B050"/>
                </a:solidFill>
              </a:rPr>
              <a:t>lebensnotwendige Pausen</a:t>
            </a:r>
            <a:r>
              <a:rPr lang="de-DE" i="1" dirty="0"/>
              <a:t>, auch solche die der Nahrungsaufnahme dienen, sind jedoch </a:t>
            </a:r>
            <a:r>
              <a:rPr lang="de-DE" i="1" dirty="0">
                <a:solidFill>
                  <a:srgbClr val="00B050"/>
                </a:solidFill>
              </a:rPr>
              <a:t>nicht vergütungsfähig</a:t>
            </a:r>
            <a:r>
              <a:rPr lang="de-DE" i="1" dirty="0"/>
              <a:t>. Die Zeit der Nachtruhe als notwendige Phase der Regeneration hat außer Ansatz zu bleiben.</a:t>
            </a:r>
          </a:p>
          <a:p>
            <a:pPr marL="0" indent="0">
              <a:buNone/>
            </a:pPr>
            <a:endParaRPr lang="de-DE" dirty="0"/>
          </a:p>
        </p:txBody>
      </p:sp>
    </p:spTree>
    <p:extLst>
      <p:ext uri="{BB962C8B-B14F-4D97-AF65-F5344CB8AC3E}">
        <p14:creationId xmlns:p14="http://schemas.microsoft.com/office/powerpoint/2010/main" val="82976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2369"/>
            <a:ext cx="10515600" cy="5684594"/>
          </a:xfrm>
        </p:spPr>
        <p:txBody>
          <a:bodyPr/>
          <a:lstStyle/>
          <a:p>
            <a:pPr marL="0" indent="0">
              <a:buNone/>
            </a:pPr>
            <a:r>
              <a:rPr lang="de-DE" dirty="0" smtClean="0"/>
              <a:t/>
            </a:r>
            <a:br>
              <a:rPr lang="de-DE" dirty="0" smtClean="0"/>
            </a:br>
            <a:r>
              <a:rPr lang="de-DE" dirty="0" smtClean="0"/>
              <a:t>Der </a:t>
            </a:r>
            <a:r>
              <a:rPr lang="de-DE" dirty="0"/>
              <a:t>erforderliche Zeitaufwand ist nach </a:t>
            </a:r>
            <a:r>
              <a:rPr lang="de-DE" b="1" dirty="0"/>
              <a:t>objektiven Maßstäben </a:t>
            </a:r>
            <a:r>
              <a:rPr lang="de-DE" dirty="0"/>
              <a:t>zu bestimmen, wobei </a:t>
            </a:r>
            <a:r>
              <a:rPr lang="de-DE" b="1" dirty="0"/>
              <a:t>Umfang</a:t>
            </a:r>
            <a:r>
              <a:rPr lang="de-DE" dirty="0"/>
              <a:t> der Sache, </a:t>
            </a:r>
            <a:r>
              <a:rPr lang="de-DE" b="1" dirty="0"/>
              <a:t>Schwierigkeit</a:t>
            </a:r>
            <a:r>
              <a:rPr lang="de-DE" dirty="0"/>
              <a:t> der Beweisfrage und die </a:t>
            </a:r>
            <a:r>
              <a:rPr lang="de-DE" b="1" dirty="0"/>
              <a:t>Bedeutung der Sache </a:t>
            </a:r>
            <a:r>
              <a:rPr lang="de-DE" dirty="0"/>
              <a:t>zu </a:t>
            </a:r>
            <a:r>
              <a:rPr lang="de-DE" b="1" dirty="0"/>
              <a:t>berücksichtigen</a:t>
            </a:r>
            <a:r>
              <a:rPr lang="de-DE" dirty="0"/>
              <a:t> sind.</a:t>
            </a:r>
          </a:p>
          <a:p>
            <a:pPr marL="0" indent="0">
              <a:buNone/>
            </a:pPr>
            <a:endParaRPr lang="de-DE" dirty="0"/>
          </a:p>
          <a:p>
            <a:pPr marL="0" indent="0">
              <a:buNone/>
            </a:pPr>
            <a:r>
              <a:rPr lang="de-DE" dirty="0"/>
              <a:t>Abzustellen ist auf den Zeitaufwand, den ein Sachverständiger mit </a:t>
            </a:r>
            <a:r>
              <a:rPr lang="de-DE" b="1" dirty="0"/>
              <a:t>durchschnittlichen</a:t>
            </a:r>
            <a:r>
              <a:rPr lang="de-DE" dirty="0"/>
              <a:t> Fähigkeiten bei sachgemäßer Arbeitserledigung benötigt, um die Beweisfrage vollständig und sachgemäß zu beantworten</a:t>
            </a:r>
            <a:r>
              <a:rPr lang="de-DE" dirty="0" smtClean="0"/>
              <a:t>.</a:t>
            </a:r>
          </a:p>
          <a:p>
            <a:pPr marL="0" indent="0">
              <a:buNone/>
            </a:pPr>
            <a:endParaRPr lang="de-DE" dirty="0"/>
          </a:p>
          <a:p>
            <a:pPr marL="0" indent="0">
              <a:buNone/>
            </a:pPr>
            <a:r>
              <a:rPr lang="de-DE" dirty="0" smtClean="0">
                <a:solidFill>
                  <a:srgbClr val="FF0000"/>
                </a:solidFill>
              </a:rPr>
              <a:t>Erfahrungswerte  / Durchschnittswerte</a:t>
            </a:r>
            <a:endParaRPr lang="de-DE" dirty="0">
              <a:solidFill>
                <a:srgbClr val="FF0000"/>
              </a:solidFill>
            </a:endParaRPr>
          </a:p>
          <a:p>
            <a:pPr marL="0" indent="0">
              <a:buNone/>
            </a:pPr>
            <a:endParaRPr lang="de-DE" dirty="0"/>
          </a:p>
        </p:txBody>
      </p:sp>
    </p:spTree>
    <p:extLst>
      <p:ext uri="{BB962C8B-B14F-4D97-AF65-F5344CB8AC3E}">
        <p14:creationId xmlns:p14="http://schemas.microsoft.com/office/powerpoint/2010/main" val="401189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normAutofit/>
          </a:bodyPr>
          <a:lstStyle/>
          <a:p>
            <a:pPr marL="914400" lvl="2" indent="0">
              <a:buNone/>
            </a:pPr>
            <a:endParaRPr lang="de-DE" sz="2800" b="1" dirty="0" smtClean="0"/>
          </a:p>
          <a:p>
            <a:pPr marL="914400" lvl="2" indent="0">
              <a:buNone/>
            </a:pPr>
            <a:r>
              <a:rPr lang="de-DE" sz="2800" b="1" dirty="0" smtClean="0">
                <a:solidFill>
                  <a:srgbClr val="00B050"/>
                </a:solidFill>
              </a:rPr>
              <a:t>Mitteilung </a:t>
            </a:r>
            <a:r>
              <a:rPr lang="de-DE" sz="2800" b="1" dirty="0">
                <a:solidFill>
                  <a:srgbClr val="00B050"/>
                </a:solidFill>
              </a:rPr>
              <a:t>des Zeitaufwands durch den Sachverständigen</a:t>
            </a:r>
          </a:p>
          <a:p>
            <a:pPr marL="914400" lvl="2" indent="0">
              <a:buNone/>
            </a:pPr>
            <a:r>
              <a:rPr lang="de-DE" sz="2800" b="1" u="sng" dirty="0">
                <a:solidFill>
                  <a:srgbClr val="00B050"/>
                </a:solidFill>
              </a:rPr>
              <a:t>Nachprüfung des Zeitaufwands </a:t>
            </a:r>
            <a:r>
              <a:rPr lang="de-DE" sz="2800" b="1" dirty="0">
                <a:solidFill>
                  <a:srgbClr val="00B050"/>
                </a:solidFill>
              </a:rPr>
              <a:t>durch das </a:t>
            </a:r>
            <a:r>
              <a:rPr lang="de-DE" sz="2800" b="1" dirty="0" smtClean="0">
                <a:solidFill>
                  <a:srgbClr val="00B050"/>
                </a:solidFill>
              </a:rPr>
              <a:t>Gericht</a:t>
            </a:r>
          </a:p>
          <a:p>
            <a:pPr marL="914400" lvl="2" indent="0">
              <a:buNone/>
            </a:pPr>
            <a:r>
              <a:rPr lang="de-DE" dirty="0" smtClean="0"/>
              <a:t/>
            </a:r>
            <a:br>
              <a:rPr lang="de-DE" dirty="0" smtClean="0"/>
            </a:br>
            <a:endParaRPr lang="de-DE" sz="2800" dirty="0" smtClean="0"/>
          </a:p>
          <a:p>
            <a:pPr marL="914400" lvl="2" indent="0">
              <a:buNone/>
            </a:pPr>
            <a:r>
              <a:rPr lang="de-DE" sz="2800" dirty="0" smtClean="0"/>
              <a:t>der Sachverständige hat mit seiner Kostenrechnung auch eine </a:t>
            </a:r>
            <a:r>
              <a:rPr lang="de-DE" sz="2800" u="sng" dirty="0" smtClean="0"/>
              <a:t>Aufschlüsselung des benötigten Zeitaufwands einzureichen</a:t>
            </a:r>
            <a:r>
              <a:rPr lang="de-DE" sz="2800" dirty="0" smtClean="0"/>
              <a:t>. Dabei genügt die bloße Anzahl der Gesamtstundenzahl nicht, sondern es ist eine </a:t>
            </a:r>
            <a:r>
              <a:rPr lang="de-DE" sz="2800" u="sng" dirty="0" smtClean="0"/>
              <a:t>nachvollziehbare Aufschlüsselung der einzelnen Tätigkeiten mitzuteilen</a:t>
            </a:r>
            <a:r>
              <a:rPr lang="de-DE" sz="2800" dirty="0" smtClean="0"/>
              <a:t>.</a:t>
            </a:r>
          </a:p>
          <a:p>
            <a:pPr marL="914400" lvl="2" indent="0">
              <a:buNone/>
            </a:pPr>
            <a:endParaRPr lang="de-DE" sz="2800" dirty="0" smtClean="0"/>
          </a:p>
          <a:p>
            <a:pPr marL="0" indent="0">
              <a:buNone/>
            </a:pPr>
            <a:endParaRPr lang="de-DE" dirty="0"/>
          </a:p>
        </p:txBody>
      </p:sp>
    </p:spTree>
    <p:extLst>
      <p:ext uri="{BB962C8B-B14F-4D97-AF65-F5344CB8AC3E}">
        <p14:creationId xmlns:p14="http://schemas.microsoft.com/office/powerpoint/2010/main" val="286455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36331"/>
            <a:ext cx="10515600" cy="5640632"/>
          </a:xfrm>
        </p:spPr>
        <p:txBody>
          <a:bodyPr/>
          <a:lstStyle/>
          <a:p>
            <a:pPr marL="0" indent="0">
              <a:buNone/>
            </a:pPr>
            <a:r>
              <a:rPr lang="de-DE" dirty="0"/>
              <a:t>Den von dem Sachverständigen gemachten Angaben über den benötigten Zeitaufwand ist im </a:t>
            </a:r>
            <a:r>
              <a:rPr lang="de-DE" u="sng" dirty="0"/>
              <a:t>Allgemeinen Glauben zu schenken</a:t>
            </a:r>
            <a:r>
              <a:rPr lang="de-DE" dirty="0"/>
              <a:t>. Der Anweisungsbeamte ist jedoch gleichwohl nicht von seiner Verpflichtung entbunden, den geltend gemachten </a:t>
            </a:r>
            <a:r>
              <a:rPr lang="de-DE" u="sng" dirty="0"/>
              <a:t>Zeitaufwand nach Erforderlichkeit zu prüfen. </a:t>
            </a:r>
            <a:r>
              <a:rPr lang="de-DE" dirty="0" smtClean="0"/>
              <a:t/>
            </a:r>
            <a:br>
              <a:rPr lang="de-DE" dirty="0" smtClean="0"/>
            </a:br>
            <a:endParaRPr lang="de-DE" dirty="0"/>
          </a:p>
          <a:p>
            <a:pPr marL="0" indent="0">
              <a:buNone/>
            </a:pPr>
            <a:r>
              <a:rPr lang="de-DE" dirty="0">
                <a:solidFill>
                  <a:srgbClr val="FF0000"/>
                </a:solidFill>
              </a:rPr>
              <a:t>Insbesondere dann, wenn der vom Sachverständigen angegebene Zeitaufwand im Hinblick auf die erbrachte Leistung ungewöhnlich hoch erscheint, kann eine Kürzung des geltend gemachten Zeitaufwands angebracht sein. </a:t>
            </a:r>
            <a:r>
              <a:rPr lang="de-DE" dirty="0" smtClean="0"/>
              <a:t/>
            </a:r>
            <a:br>
              <a:rPr lang="de-DE" dirty="0" smtClean="0"/>
            </a:br>
            <a:endParaRPr lang="de-DE" dirty="0"/>
          </a:p>
          <a:p>
            <a:pPr marL="0" indent="0">
              <a:buNone/>
            </a:pPr>
            <a:r>
              <a:rPr lang="de-DE" b="1" dirty="0"/>
              <a:t>Dabei ist gemäß </a:t>
            </a:r>
            <a:r>
              <a:rPr lang="de-DE" b="1" u="sng" dirty="0"/>
              <a:t>§ 4c JVEG </a:t>
            </a:r>
            <a:r>
              <a:rPr lang="de-DE" b="1" dirty="0"/>
              <a:t>zugleich auf die Möglichkeit des Antrags auf gerichtliche Festsetzung hinzuweisen.</a:t>
            </a:r>
          </a:p>
          <a:p>
            <a:pPr marL="0" indent="0">
              <a:buNone/>
            </a:pPr>
            <a:endParaRPr lang="de-DE" dirty="0"/>
          </a:p>
        </p:txBody>
      </p:sp>
    </p:spTree>
    <p:extLst>
      <p:ext uri="{BB962C8B-B14F-4D97-AF65-F5344CB8AC3E}">
        <p14:creationId xmlns:p14="http://schemas.microsoft.com/office/powerpoint/2010/main" val="141948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3577"/>
            <a:ext cx="10515600" cy="5693386"/>
          </a:xfrm>
        </p:spPr>
        <p:txBody>
          <a:bodyPr/>
          <a:lstStyle/>
          <a:p>
            <a:pPr marL="0" indent="0">
              <a:buNone/>
            </a:pPr>
            <a:r>
              <a:rPr lang="de-DE" b="1" dirty="0" smtClean="0">
                <a:solidFill>
                  <a:srgbClr val="00B050"/>
                </a:solidFill>
              </a:rPr>
              <a:t>Aufrundung </a:t>
            </a:r>
            <a:r>
              <a:rPr lang="de-DE" b="1" dirty="0">
                <a:solidFill>
                  <a:srgbClr val="00B050"/>
                </a:solidFill>
              </a:rPr>
              <a:t>der letzten Stunde (§ 8 Abs. 2 S. 2 JVEG)</a:t>
            </a:r>
          </a:p>
          <a:p>
            <a:pPr marL="0" indent="0">
              <a:buNone/>
            </a:pPr>
            <a:r>
              <a:rPr lang="de-DE" dirty="0" smtClean="0"/>
              <a:t/>
            </a:r>
            <a:br>
              <a:rPr lang="de-DE" dirty="0" smtClean="0"/>
            </a:br>
            <a:r>
              <a:rPr lang="de-DE" u="sng" dirty="0"/>
              <a:t>Die letzte bereits begonnene Stunde wird auf eine volle Stunde aufgerundet</a:t>
            </a:r>
            <a:r>
              <a:rPr lang="de-DE" dirty="0"/>
              <a:t>, wenn sie zu mehr als 30 Minuten für die Erbringung der Leistung erforderlich war (§ 8 Abs. 2 S. 2 JVEG</a:t>
            </a:r>
            <a:r>
              <a:rPr lang="de-DE" dirty="0" smtClean="0"/>
              <a:t>).</a:t>
            </a:r>
          </a:p>
          <a:p>
            <a:pPr marL="0" indent="0">
              <a:buNone/>
            </a:pPr>
            <a:r>
              <a:rPr lang="de-DE" dirty="0" smtClean="0"/>
              <a:t/>
            </a:r>
            <a:br>
              <a:rPr lang="de-DE" dirty="0" smtClean="0"/>
            </a:br>
            <a:r>
              <a:rPr lang="de-DE" dirty="0" smtClean="0"/>
              <a:t>Andernfalls </a:t>
            </a:r>
            <a:r>
              <a:rPr lang="de-DE" dirty="0"/>
              <a:t>ist die Vergütung nur für eine halbe Stunde zu zahlen</a:t>
            </a:r>
            <a:r>
              <a:rPr lang="de-DE" dirty="0" smtClean="0"/>
              <a:t>.</a:t>
            </a:r>
          </a:p>
          <a:p>
            <a:pPr marL="0" indent="0">
              <a:buNone/>
            </a:pPr>
            <a:r>
              <a:rPr lang="de-DE" dirty="0" smtClean="0"/>
              <a:t>Aufzurunden </a:t>
            </a:r>
            <a:r>
              <a:rPr lang="de-DE" dirty="0"/>
              <a:t>ist nur der Gesamtzeitaufwand. Unzulässig ist eine Aufrundung für einzelne Tätigkeiten</a:t>
            </a:r>
          </a:p>
        </p:txBody>
      </p:sp>
    </p:spTree>
    <p:extLst>
      <p:ext uri="{BB962C8B-B14F-4D97-AF65-F5344CB8AC3E}">
        <p14:creationId xmlns:p14="http://schemas.microsoft.com/office/powerpoint/2010/main" val="3821050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2031"/>
            <a:ext cx="10515600" cy="5754932"/>
          </a:xfrm>
        </p:spPr>
        <p:txBody>
          <a:bodyPr>
            <a:normAutofit/>
          </a:bodyPr>
          <a:lstStyle/>
          <a:p>
            <a:pPr marL="0" indent="0">
              <a:buNone/>
            </a:pPr>
            <a:endParaRPr lang="de-DE" dirty="0" smtClean="0"/>
          </a:p>
          <a:p>
            <a:pPr marL="0" indent="0">
              <a:buNone/>
            </a:pPr>
            <a:endParaRPr lang="de-DE" dirty="0"/>
          </a:p>
          <a:p>
            <a:pPr marL="0" indent="0">
              <a:buNone/>
            </a:pPr>
            <a:r>
              <a:rPr lang="de-DE" dirty="0" smtClean="0"/>
              <a:t>Die </a:t>
            </a:r>
            <a:r>
              <a:rPr lang="de-DE" dirty="0"/>
              <a:t>oberste Landesbehörde oder eine von ihr bestimmte Stelle kann mit </a:t>
            </a:r>
            <a:r>
              <a:rPr lang="de-DE" u="sng" dirty="0"/>
              <a:t>häufiger herangezogenen Sachverständigen, Dolmetschern oder Übersetzern eine abweichende Vergütung vereinbaren </a:t>
            </a:r>
            <a:r>
              <a:rPr lang="de-DE" u="sng" dirty="0">
                <a:solidFill>
                  <a:srgbClr val="FF0000"/>
                </a:solidFill>
              </a:rPr>
              <a:t>(§ 14 JVEG</a:t>
            </a:r>
            <a:r>
              <a:rPr lang="de-DE" u="sng" dirty="0" smtClean="0"/>
              <a:t>).</a:t>
            </a:r>
          </a:p>
          <a:p>
            <a:pPr marL="0" indent="0">
              <a:buNone/>
            </a:pPr>
            <a:endParaRPr lang="de-DE" dirty="0"/>
          </a:p>
          <a:p>
            <a:pPr marL="0" indent="0">
              <a:buNone/>
            </a:pPr>
            <a:r>
              <a:rPr lang="de-DE" b="1" i="1" dirty="0" smtClean="0"/>
              <a:t>Der </a:t>
            </a:r>
            <a:r>
              <a:rPr lang="de-DE" b="1" i="1" dirty="0"/>
              <a:t>Anweisungsbeamte ist nicht zum Abschluss einer Vergütungsvereinbarung befugt</a:t>
            </a:r>
            <a:r>
              <a:rPr lang="de-DE" b="1" i="1" dirty="0" smtClean="0"/>
              <a:t>.</a:t>
            </a:r>
          </a:p>
          <a:p>
            <a:pPr marL="0" indent="0">
              <a:buNone/>
            </a:pPr>
            <a:endParaRPr lang="de-DE" b="1" i="1" dirty="0"/>
          </a:p>
          <a:p>
            <a:pPr marL="0" indent="0">
              <a:buNone/>
            </a:pPr>
            <a:r>
              <a:rPr lang="de-DE" b="1" i="1" dirty="0">
                <a:solidFill>
                  <a:srgbClr val="FF0000"/>
                </a:solidFill>
              </a:rPr>
              <a:t>Die Vergütungsvereinbarung bindet die Anweisungsstelle</a:t>
            </a:r>
            <a:r>
              <a:rPr lang="de-DE" b="1" i="1" dirty="0"/>
              <a:t>.</a:t>
            </a:r>
          </a:p>
          <a:p>
            <a:pPr marL="0" indent="0">
              <a:buNone/>
            </a:pPr>
            <a:endParaRPr lang="de-DE" dirty="0"/>
          </a:p>
        </p:txBody>
      </p:sp>
    </p:spTree>
    <p:extLst>
      <p:ext uri="{BB962C8B-B14F-4D97-AF65-F5344CB8AC3E}">
        <p14:creationId xmlns:p14="http://schemas.microsoft.com/office/powerpoint/2010/main" val="3661534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81354"/>
            <a:ext cx="10515600" cy="5895609"/>
          </a:xfrm>
        </p:spPr>
        <p:txBody>
          <a:bodyPr>
            <a:normAutofit fontScale="92500" lnSpcReduction="10000"/>
          </a:bodyPr>
          <a:lstStyle/>
          <a:p>
            <a:pPr marL="0" indent="0">
              <a:buNone/>
            </a:pPr>
            <a:r>
              <a:rPr lang="de-DE" b="1" dirty="0"/>
              <a:t>Nach § 1 Abs. 1 JVEGÜV ist die Befugnis für den Abschluss von Vereinbarungen nach § 14 JVEG für ihren jeweiligen Geschäftsbereich übertragen:</a:t>
            </a:r>
          </a:p>
          <a:p>
            <a:pPr marL="0" indent="0">
              <a:buNone/>
            </a:pPr>
            <a:r>
              <a:rPr lang="de-DE" dirty="0"/>
              <a:t> </a:t>
            </a:r>
          </a:p>
          <a:p>
            <a:pPr lvl="0"/>
            <a:r>
              <a:rPr lang="de-DE" dirty="0"/>
              <a:t>den </a:t>
            </a:r>
            <a:r>
              <a:rPr lang="de-DE" dirty="0" smtClean="0"/>
              <a:t>Präsidenten</a:t>
            </a:r>
            <a:endParaRPr lang="de-DE" dirty="0"/>
          </a:p>
          <a:p>
            <a:r>
              <a:rPr lang="de-DE" dirty="0"/>
              <a:t>des Brandenburgischen Oberlandesgerichts, des Finanzgerichts Berlin-Brandenburg,</a:t>
            </a:r>
          </a:p>
          <a:p>
            <a:r>
              <a:rPr lang="de-DE" dirty="0"/>
              <a:t>des Landessozialgerichts Berlin-Brandenburg, des Oberverwaltungsgerichts Berlin-Brandenburg, des Landesarbeitsgerichts Berlin-Brandenburg;</a:t>
            </a:r>
          </a:p>
          <a:p>
            <a:pPr lvl="0"/>
            <a:r>
              <a:rPr lang="de-DE" dirty="0"/>
              <a:t>den Präsidenten und Direktoren der Landgerichte,</a:t>
            </a:r>
          </a:p>
          <a:p>
            <a:r>
              <a:rPr lang="de-DE" dirty="0"/>
              <a:t>der Verwaltungsgerichte,</a:t>
            </a:r>
          </a:p>
          <a:p>
            <a:r>
              <a:rPr lang="de-DE" dirty="0"/>
              <a:t>der Sozialgerichte, der Arbeitsgerichte, der </a:t>
            </a:r>
            <a:r>
              <a:rPr lang="de-DE" dirty="0" smtClean="0"/>
              <a:t>Amtsgerichte</a:t>
            </a:r>
            <a:endParaRPr lang="de-DE" dirty="0"/>
          </a:p>
          <a:p>
            <a:pPr lvl="0"/>
            <a:r>
              <a:rPr lang="de-DE" dirty="0" smtClean="0"/>
              <a:t>dem </a:t>
            </a:r>
            <a:r>
              <a:rPr lang="de-DE" dirty="0"/>
              <a:t>Generalstaatsanwalt sowie die Leitenden Oberstaatsanwälte der Staatsanwaltschaften.</a:t>
            </a:r>
          </a:p>
          <a:p>
            <a:pPr marL="0" indent="0">
              <a:buNone/>
            </a:pPr>
            <a:endParaRPr lang="de-DE" dirty="0"/>
          </a:p>
        </p:txBody>
      </p:sp>
    </p:spTree>
    <p:extLst>
      <p:ext uri="{BB962C8B-B14F-4D97-AF65-F5344CB8AC3E}">
        <p14:creationId xmlns:p14="http://schemas.microsoft.com/office/powerpoint/2010/main" val="349087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60485"/>
            <a:ext cx="10515600" cy="5816478"/>
          </a:xfrm>
        </p:spPr>
        <p:txBody>
          <a:bodyPr>
            <a:normAutofit lnSpcReduction="10000"/>
          </a:bodyPr>
          <a:lstStyle/>
          <a:p>
            <a:pPr marL="0" indent="0">
              <a:buNone/>
            </a:pPr>
            <a:r>
              <a:rPr lang="de-DE" b="1" u="sng" dirty="0" smtClean="0">
                <a:solidFill>
                  <a:srgbClr val="00B050"/>
                </a:solidFill>
              </a:rPr>
              <a:t>Vergütung </a:t>
            </a:r>
            <a:r>
              <a:rPr lang="de-DE" b="1" u="sng" dirty="0">
                <a:solidFill>
                  <a:srgbClr val="00B050"/>
                </a:solidFill>
              </a:rPr>
              <a:t>von Dolmetschern und Übersetzern</a:t>
            </a:r>
          </a:p>
          <a:p>
            <a:pPr marL="0" indent="0">
              <a:buNone/>
            </a:pPr>
            <a:r>
              <a:rPr lang="de-DE" dirty="0" smtClean="0"/>
              <a:t/>
            </a:r>
            <a:br>
              <a:rPr lang="de-DE" dirty="0" smtClean="0"/>
            </a:br>
            <a:r>
              <a:rPr lang="de-DE" dirty="0" smtClean="0"/>
              <a:t>Dolmetscher </a:t>
            </a:r>
            <a:r>
              <a:rPr lang="de-DE" dirty="0"/>
              <a:t>und Übersetzer erhalten eine Vergütung, wenn sie von einer in § 1 JVEG benannten Stelle herangezogen werden.</a:t>
            </a:r>
          </a:p>
          <a:p>
            <a:pPr marL="0" indent="0">
              <a:buNone/>
            </a:pPr>
            <a:r>
              <a:rPr lang="de-DE" dirty="0"/>
              <a:t> </a:t>
            </a:r>
          </a:p>
          <a:p>
            <a:pPr marL="0" indent="0">
              <a:buNone/>
            </a:pPr>
            <a:r>
              <a:rPr lang="de-DE" dirty="0">
                <a:solidFill>
                  <a:srgbClr val="00B050"/>
                </a:solidFill>
              </a:rPr>
              <a:t>Der Umfang der Vergütung </a:t>
            </a:r>
            <a:r>
              <a:rPr lang="de-DE" dirty="0"/>
              <a:t>bestimmt sich nach </a:t>
            </a:r>
            <a:r>
              <a:rPr lang="de-DE" dirty="0">
                <a:solidFill>
                  <a:srgbClr val="00B050"/>
                </a:solidFill>
              </a:rPr>
              <a:t>§ 8 Abs. 1 JVEG</a:t>
            </a:r>
            <a:r>
              <a:rPr lang="de-DE" dirty="0"/>
              <a:t>. Übersetzer und Dolmetscher können demnach beanspruchen:</a:t>
            </a:r>
          </a:p>
          <a:p>
            <a:pPr marL="0" indent="0">
              <a:buNone/>
            </a:pPr>
            <a:r>
              <a:rPr lang="de-DE" dirty="0"/>
              <a:t> </a:t>
            </a:r>
          </a:p>
          <a:p>
            <a:pPr marL="0" indent="0">
              <a:buNone/>
            </a:pPr>
            <a:r>
              <a:rPr lang="de-DE" dirty="0" smtClean="0"/>
              <a:t>ein </a:t>
            </a:r>
            <a:r>
              <a:rPr lang="de-DE" dirty="0">
                <a:solidFill>
                  <a:srgbClr val="00B050"/>
                </a:solidFill>
              </a:rPr>
              <a:t>Honorar</a:t>
            </a:r>
            <a:r>
              <a:rPr lang="de-DE" dirty="0"/>
              <a:t> (§ 9 Abs. 3, § 11 JVEG</a:t>
            </a:r>
            <a:r>
              <a:rPr lang="de-DE" dirty="0" smtClean="0"/>
              <a:t>),</a:t>
            </a:r>
            <a:br>
              <a:rPr lang="de-DE" dirty="0" smtClean="0"/>
            </a:br>
            <a:r>
              <a:rPr lang="de-DE" dirty="0" smtClean="0">
                <a:solidFill>
                  <a:srgbClr val="00B050"/>
                </a:solidFill>
              </a:rPr>
              <a:t>Fahrtkostenersatz</a:t>
            </a:r>
            <a:r>
              <a:rPr lang="de-DE" dirty="0" smtClean="0"/>
              <a:t> </a:t>
            </a:r>
            <a:r>
              <a:rPr lang="de-DE" dirty="0"/>
              <a:t>(§ 5 JVEG),</a:t>
            </a:r>
          </a:p>
          <a:p>
            <a:pPr marL="0" lvl="0" indent="0">
              <a:buNone/>
            </a:pPr>
            <a:r>
              <a:rPr lang="de-DE" dirty="0">
                <a:solidFill>
                  <a:srgbClr val="00B050"/>
                </a:solidFill>
              </a:rPr>
              <a:t>Tagegelder</a:t>
            </a:r>
            <a:r>
              <a:rPr lang="de-DE" dirty="0"/>
              <a:t> und </a:t>
            </a:r>
            <a:r>
              <a:rPr lang="de-DE" dirty="0">
                <a:solidFill>
                  <a:srgbClr val="00B050"/>
                </a:solidFill>
              </a:rPr>
              <a:t>Übernachtungskosten</a:t>
            </a:r>
            <a:r>
              <a:rPr lang="de-DE" dirty="0"/>
              <a:t> (§ 6 JVEG),</a:t>
            </a:r>
          </a:p>
          <a:p>
            <a:pPr marL="0" lvl="0" indent="0">
              <a:buNone/>
            </a:pPr>
            <a:r>
              <a:rPr lang="de-DE" dirty="0"/>
              <a:t>Ersatz für </a:t>
            </a:r>
            <a:r>
              <a:rPr lang="de-DE" dirty="0">
                <a:solidFill>
                  <a:srgbClr val="00B050"/>
                </a:solidFill>
              </a:rPr>
              <a:t>sonstige und für besondere Aufwendungen </a:t>
            </a:r>
            <a:r>
              <a:rPr lang="de-DE" dirty="0"/>
              <a:t>(§§ 7, 12 JVEG</a:t>
            </a:r>
            <a:r>
              <a:rPr lang="de-DE" dirty="0" smtClean="0"/>
              <a:t>).</a:t>
            </a:r>
            <a:r>
              <a:rPr lang="de-DE" dirty="0"/>
              <a:t> </a:t>
            </a:r>
          </a:p>
          <a:p>
            <a:pPr marL="0" indent="0">
              <a:buNone/>
            </a:pPr>
            <a:r>
              <a:rPr lang="de-DE" i="1" dirty="0"/>
              <a:t>Zu den besonderen Aufwendungen gehört auch die </a:t>
            </a:r>
            <a:r>
              <a:rPr lang="de-DE" i="1" dirty="0">
                <a:solidFill>
                  <a:srgbClr val="00B050"/>
                </a:solidFill>
              </a:rPr>
              <a:t>Umsatzsteuer</a:t>
            </a:r>
          </a:p>
        </p:txBody>
      </p:sp>
    </p:spTree>
    <p:extLst>
      <p:ext uri="{BB962C8B-B14F-4D97-AF65-F5344CB8AC3E}">
        <p14:creationId xmlns:p14="http://schemas.microsoft.com/office/powerpoint/2010/main" val="63236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90451"/>
            <a:ext cx="10515600" cy="5686512"/>
          </a:xfrm>
        </p:spPr>
        <p:txBody>
          <a:bodyPr/>
          <a:lstStyle/>
          <a:p>
            <a:r>
              <a:rPr lang="de-DE" u="sng" dirty="0" smtClean="0"/>
              <a:t>ehrenamtliche Richter:</a:t>
            </a:r>
            <a:r>
              <a:rPr lang="de-DE" dirty="0" smtClean="0"/>
              <a:t/>
            </a:r>
            <a:br>
              <a:rPr lang="de-DE" dirty="0" smtClean="0"/>
            </a:br>
            <a:r>
              <a:rPr lang="de-DE" dirty="0" smtClean="0"/>
              <a:t>sind Laienrichter, Schöffen (in Strafsachen)</a:t>
            </a:r>
            <a:br>
              <a:rPr lang="de-DE" dirty="0" smtClean="0"/>
            </a:br>
            <a:endParaRPr lang="de-DE" dirty="0" smtClean="0"/>
          </a:p>
          <a:p>
            <a:r>
              <a:rPr lang="de-DE" u="sng" dirty="0" smtClean="0"/>
              <a:t>Zeuge:</a:t>
            </a:r>
            <a:r>
              <a:rPr lang="de-DE" dirty="0" smtClean="0"/>
              <a:t/>
            </a:r>
            <a:br>
              <a:rPr lang="de-DE" dirty="0" smtClean="0"/>
            </a:br>
            <a:r>
              <a:rPr lang="de-DE" dirty="0" smtClean="0"/>
              <a:t>ist eine natürliche Person, die Kraft ihrer Erinnerung frühere Wahrnehmungen schildert, also von ihm beobachtete Tatsachen oder </a:t>
            </a:r>
            <a:br>
              <a:rPr lang="de-DE" dirty="0" smtClean="0"/>
            </a:br>
            <a:r>
              <a:rPr lang="de-DE" dirty="0" smtClean="0"/>
              <a:t> Zustände bekundet</a:t>
            </a:r>
            <a:br>
              <a:rPr lang="de-DE" dirty="0" smtClean="0"/>
            </a:br>
            <a:endParaRPr lang="de-DE" dirty="0" smtClean="0"/>
          </a:p>
          <a:p>
            <a:r>
              <a:rPr lang="de-DE" u="sng" dirty="0" smtClean="0"/>
              <a:t>sachverständige Zeuge:</a:t>
            </a:r>
            <a:br>
              <a:rPr lang="de-DE" u="sng" dirty="0" smtClean="0"/>
            </a:br>
            <a:r>
              <a:rPr lang="de-DE" dirty="0" smtClean="0"/>
              <a:t>bekundet Tatsachen auf Grund seiner früheren Wahrnehmung, vermag dies aber nur wegen seiner besonderen Fachkenntnis</a:t>
            </a:r>
            <a:br>
              <a:rPr lang="de-DE" dirty="0" smtClean="0"/>
            </a:br>
            <a:r>
              <a:rPr lang="de-DE" dirty="0" smtClean="0"/>
              <a:t> </a:t>
            </a:r>
          </a:p>
        </p:txBody>
      </p:sp>
    </p:spTree>
    <p:extLst>
      <p:ext uri="{BB962C8B-B14F-4D97-AF65-F5344CB8AC3E}">
        <p14:creationId xmlns:p14="http://schemas.microsoft.com/office/powerpoint/2010/main" val="233142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78069"/>
            <a:ext cx="10515600" cy="5798894"/>
          </a:xfrm>
        </p:spPr>
        <p:txBody>
          <a:bodyPr>
            <a:normAutofit fontScale="92500" lnSpcReduction="10000"/>
          </a:bodyPr>
          <a:lstStyle/>
          <a:p>
            <a:pPr marL="0" indent="0">
              <a:buNone/>
            </a:pPr>
            <a:r>
              <a:rPr lang="de-DE" b="1" dirty="0" smtClean="0">
                <a:solidFill>
                  <a:srgbClr val="00B050"/>
                </a:solidFill>
              </a:rPr>
              <a:t>Dolmetschervergütung</a:t>
            </a:r>
            <a:br>
              <a:rPr lang="de-DE" b="1" dirty="0" smtClean="0">
                <a:solidFill>
                  <a:srgbClr val="00B050"/>
                </a:solidFill>
              </a:rPr>
            </a:br>
            <a:r>
              <a:rPr lang="de-DE" b="1" dirty="0" smtClean="0">
                <a:solidFill>
                  <a:srgbClr val="00B050"/>
                </a:solidFill>
              </a:rPr>
              <a:t>Höhe </a:t>
            </a:r>
            <a:r>
              <a:rPr lang="de-DE" b="1" dirty="0">
                <a:solidFill>
                  <a:srgbClr val="00B050"/>
                </a:solidFill>
              </a:rPr>
              <a:t>des Honorars</a:t>
            </a:r>
            <a:endParaRPr lang="de-DE" sz="2800" dirty="0">
              <a:solidFill>
                <a:srgbClr val="00B050"/>
              </a:solidFill>
            </a:endParaRPr>
          </a:p>
          <a:p>
            <a:pPr marL="0" indent="0">
              <a:buNone/>
            </a:pPr>
            <a:r>
              <a:rPr lang="de-DE" b="1" dirty="0"/>
              <a:t> </a:t>
            </a:r>
            <a:endParaRPr lang="de-DE" sz="1800" dirty="0"/>
          </a:p>
          <a:p>
            <a:pPr marL="0" indent="0">
              <a:buNone/>
            </a:pPr>
            <a:r>
              <a:rPr lang="de-DE" dirty="0"/>
              <a:t>Das </a:t>
            </a:r>
            <a:r>
              <a:rPr lang="de-DE" b="1" dirty="0"/>
              <a:t>Honorars des Dolmetschers </a:t>
            </a:r>
            <a:r>
              <a:rPr lang="de-DE" dirty="0"/>
              <a:t>beträgt </a:t>
            </a:r>
            <a:r>
              <a:rPr lang="de-DE" b="1" dirty="0">
                <a:solidFill>
                  <a:srgbClr val="00B050"/>
                </a:solidFill>
              </a:rPr>
              <a:t>85 € </a:t>
            </a:r>
            <a:r>
              <a:rPr lang="de-DE" dirty="0">
                <a:solidFill>
                  <a:srgbClr val="00B050"/>
                </a:solidFill>
              </a:rPr>
              <a:t>je Stunde </a:t>
            </a:r>
            <a:r>
              <a:rPr lang="de-DE" dirty="0"/>
              <a:t>(§ 9 Abs. 5 S. 1 JVEG</a:t>
            </a:r>
            <a:r>
              <a:rPr lang="de-DE" dirty="0" smtClean="0"/>
              <a:t>).</a:t>
            </a:r>
            <a:br>
              <a:rPr lang="de-DE" dirty="0" smtClean="0"/>
            </a:br>
            <a:r>
              <a:rPr lang="de-DE" dirty="0" smtClean="0"/>
              <a:t/>
            </a:r>
            <a:br>
              <a:rPr lang="de-DE" dirty="0" smtClean="0"/>
            </a:br>
            <a:r>
              <a:rPr lang="de-DE" dirty="0" smtClean="0"/>
              <a:t>Es </a:t>
            </a:r>
            <a:r>
              <a:rPr lang="de-DE" dirty="0"/>
              <a:t>ist unerheblich, ob es sich um simultanes oder konsekutives Dolmetschen handelt</a:t>
            </a:r>
            <a:r>
              <a:rPr lang="de-DE" dirty="0" smtClean="0"/>
              <a:t>.</a:t>
            </a:r>
            <a:br>
              <a:rPr lang="de-DE" dirty="0" smtClean="0"/>
            </a:br>
            <a:r>
              <a:rPr lang="de-DE" dirty="0" smtClean="0"/>
              <a:t>Die </a:t>
            </a:r>
            <a:r>
              <a:rPr lang="de-DE" dirty="0"/>
              <a:t>bis zum 31.12.2020 geltenden Unterscheidung wurde durch das </a:t>
            </a:r>
            <a:r>
              <a:rPr lang="de-DE" dirty="0" err="1"/>
              <a:t>KostRÄG</a:t>
            </a:r>
            <a:r>
              <a:rPr lang="de-DE" dirty="0"/>
              <a:t> 2021 aufgehoben.</a:t>
            </a:r>
          </a:p>
          <a:p>
            <a:pPr marL="0" indent="0">
              <a:buNone/>
            </a:pPr>
            <a:r>
              <a:rPr lang="de-DE" dirty="0"/>
              <a:t> </a:t>
            </a:r>
            <a:endParaRPr lang="de-DE" sz="2400" dirty="0"/>
          </a:p>
          <a:p>
            <a:pPr marL="0" indent="0">
              <a:buNone/>
            </a:pPr>
            <a:r>
              <a:rPr lang="de-DE" u="sng" dirty="0"/>
              <a:t>Unerheblich ist, in oder aus welcher Sprache gedolmetscht wird</a:t>
            </a:r>
            <a:r>
              <a:rPr lang="de-DE" dirty="0"/>
              <a:t>.</a:t>
            </a:r>
          </a:p>
          <a:p>
            <a:pPr marL="0" indent="0">
              <a:buNone/>
            </a:pPr>
            <a:r>
              <a:rPr lang="de-DE" dirty="0"/>
              <a:t> </a:t>
            </a:r>
            <a:endParaRPr lang="de-DE" sz="1800" dirty="0"/>
          </a:p>
          <a:p>
            <a:pPr marL="0" indent="0">
              <a:buNone/>
            </a:pPr>
            <a:endParaRPr lang="de-DE" sz="2000" dirty="0"/>
          </a:p>
          <a:p>
            <a:pPr marL="0" indent="0">
              <a:buNone/>
            </a:pPr>
            <a:r>
              <a:rPr lang="de-DE" dirty="0" smtClean="0"/>
              <a:t>.</a:t>
            </a:r>
            <a:r>
              <a:rPr lang="de-DE" dirty="0"/>
              <a:t> </a:t>
            </a:r>
            <a:endParaRPr lang="de-DE" sz="2000" dirty="0"/>
          </a:p>
          <a:p>
            <a:pPr marL="0" indent="0">
              <a:buNone/>
            </a:pPr>
            <a:endParaRPr lang="de-DE" dirty="0"/>
          </a:p>
        </p:txBody>
      </p:sp>
    </p:spTree>
    <p:extLst>
      <p:ext uri="{BB962C8B-B14F-4D97-AF65-F5344CB8AC3E}">
        <p14:creationId xmlns:p14="http://schemas.microsoft.com/office/powerpoint/2010/main" val="84185709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60485"/>
            <a:ext cx="10515600" cy="5816478"/>
          </a:xfrm>
        </p:spPr>
        <p:txBody>
          <a:bodyPr/>
          <a:lstStyle/>
          <a:p>
            <a:pPr marL="0" indent="0">
              <a:buNone/>
            </a:pPr>
            <a:r>
              <a:rPr lang="de-DE" b="1" i="1" u="sng" dirty="0">
                <a:solidFill>
                  <a:srgbClr val="FF0000"/>
                </a:solidFill>
              </a:rPr>
              <a:t>Beispiel: </a:t>
            </a:r>
            <a:r>
              <a:rPr lang="de-DE" b="1" i="1" dirty="0" smtClean="0"/>
              <a:t/>
            </a:r>
            <a:br>
              <a:rPr lang="de-DE" b="1" i="1" dirty="0" smtClean="0"/>
            </a:br>
            <a:r>
              <a:rPr lang="de-DE" b="1" dirty="0" smtClean="0"/>
              <a:t/>
            </a:r>
            <a:br>
              <a:rPr lang="de-DE" b="1" dirty="0" smtClean="0"/>
            </a:br>
            <a:r>
              <a:rPr lang="de-DE" dirty="0" smtClean="0"/>
              <a:t>In </a:t>
            </a:r>
            <a:r>
              <a:rPr lang="de-DE" dirty="0"/>
              <a:t>einer </a:t>
            </a:r>
            <a:r>
              <a:rPr lang="de-DE" b="1" i="1" dirty="0"/>
              <a:t>Strafsache</a:t>
            </a:r>
            <a:r>
              <a:rPr lang="de-DE" dirty="0"/>
              <a:t> wird ein Dolmetscher für die englische Sprache hinzugezogen. Die Heranziehung dauert fünf Stunden.</a:t>
            </a:r>
          </a:p>
          <a:p>
            <a:pPr marL="0" indent="0">
              <a:buNone/>
            </a:pPr>
            <a:endParaRPr lang="de-DE" sz="2000" dirty="0"/>
          </a:p>
          <a:p>
            <a:pPr marL="0" indent="0">
              <a:buNone/>
            </a:pPr>
            <a:r>
              <a:rPr lang="de-DE" dirty="0"/>
              <a:t>Das Honorar nach § 9 Abs. 5 JVEG beträgt 425 € (5 Stunden </a:t>
            </a:r>
            <a:r>
              <a:rPr lang="de-DE" dirty="0" smtClean="0"/>
              <a:t>a </a:t>
            </a:r>
            <a:r>
              <a:rPr lang="de-DE" dirty="0"/>
              <a:t>85 €). Daneben sind eventuelle Aufwendungen nach §§5-7, 12 JVEG zu ersetzen.</a:t>
            </a:r>
          </a:p>
          <a:p>
            <a:pPr marL="0" indent="0">
              <a:buNone/>
            </a:pPr>
            <a:r>
              <a:rPr lang="de-DE" dirty="0">
                <a:solidFill>
                  <a:srgbClr val="FF0000"/>
                </a:solidFill>
              </a:rPr>
              <a:t>Das Honorar </a:t>
            </a:r>
            <a:r>
              <a:rPr lang="de-DE" b="1" u="sng" dirty="0">
                <a:solidFill>
                  <a:srgbClr val="FF0000"/>
                </a:solidFill>
              </a:rPr>
              <a:t>erhöht</a:t>
            </a:r>
            <a:r>
              <a:rPr lang="de-DE" u="sng" dirty="0">
                <a:solidFill>
                  <a:srgbClr val="FF0000"/>
                </a:solidFill>
              </a:rPr>
              <a:t> </a:t>
            </a:r>
            <a:r>
              <a:rPr lang="de-DE" b="1" i="1" u="sng" dirty="0">
                <a:solidFill>
                  <a:srgbClr val="FF0000"/>
                </a:solidFill>
              </a:rPr>
              <a:t>sich </a:t>
            </a:r>
            <a:r>
              <a:rPr lang="de-DE" b="1" i="1" dirty="0">
                <a:solidFill>
                  <a:srgbClr val="FF0000"/>
                </a:solidFill>
              </a:rPr>
              <a:t>nach § 9 Abs. 6 S. 1 JVEG </a:t>
            </a:r>
            <a:r>
              <a:rPr lang="de-DE" b="1" i="1" u="sng" dirty="0">
                <a:solidFill>
                  <a:srgbClr val="FF0000"/>
                </a:solidFill>
              </a:rPr>
              <a:t>um 20 Prozent </a:t>
            </a:r>
            <a:r>
              <a:rPr lang="de-DE" dirty="0">
                <a:solidFill>
                  <a:srgbClr val="FF0000"/>
                </a:solidFill>
              </a:rPr>
              <a:t>auf 102 € je Stunde, </a:t>
            </a:r>
            <a:r>
              <a:rPr lang="de-DE" b="1" u="sng" dirty="0">
                <a:solidFill>
                  <a:srgbClr val="FF0000"/>
                </a:solidFill>
              </a:rPr>
              <a:t>wenn der Dolmetscher seine </a:t>
            </a:r>
            <a:r>
              <a:rPr lang="de-DE" b="1" i="1" u="sng" dirty="0">
                <a:solidFill>
                  <a:srgbClr val="FF0000"/>
                </a:solidFill>
              </a:rPr>
              <a:t>Leistung zwischen 23 und 6 Uhr oder an Sonn- oder Feiertagen erbringt</a:t>
            </a:r>
            <a:r>
              <a:rPr lang="de-DE" b="1" u="sng" dirty="0">
                <a:solidFill>
                  <a:srgbClr val="FF0000"/>
                </a:solidFill>
              </a:rPr>
              <a:t> </a:t>
            </a:r>
            <a:r>
              <a:rPr lang="de-DE" dirty="0">
                <a:solidFill>
                  <a:srgbClr val="FF0000"/>
                </a:solidFill>
              </a:rPr>
              <a:t>und die heranziehende Stelle (Richter, Rechtspfleger, Staats- oder Amtsanwalt) feststellt, dass die Leistungserbringung zu dieser Zeit notwendig war. </a:t>
            </a:r>
            <a:r>
              <a:rPr lang="de-DE" i="1" dirty="0">
                <a:solidFill>
                  <a:srgbClr val="FF0000"/>
                </a:solidFill>
              </a:rPr>
              <a:t>Die Feststellung kann vor oder nach Leistungserbringung erfolgen.</a:t>
            </a:r>
          </a:p>
        </p:txBody>
      </p:sp>
    </p:spTree>
    <p:extLst>
      <p:ext uri="{BB962C8B-B14F-4D97-AF65-F5344CB8AC3E}">
        <p14:creationId xmlns:p14="http://schemas.microsoft.com/office/powerpoint/2010/main" val="165222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18746"/>
            <a:ext cx="10515600" cy="5658217"/>
          </a:xfrm>
        </p:spPr>
        <p:txBody>
          <a:bodyPr/>
          <a:lstStyle/>
          <a:p>
            <a:pPr marL="0" indent="0">
              <a:buNone/>
            </a:pPr>
            <a:endParaRPr lang="de-DE" dirty="0" smtClean="0"/>
          </a:p>
          <a:p>
            <a:pPr marL="0" indent="0">
              <a:buNone/>
            </a:pPr>
            <a:r>
              <a:rPr lang="de-DE" b="1" u="sng" dirty="0">
                <a:solidFill>
                  <a:srgbClr val="00B050"/>
                </a:solidFill>
              </a:rPr>
              <a:t>Zu berücksichtigende Zeit</a:t>
            </a:r>
            <a:endParaRPr lang="de-DE" sz="2400" u="sng" dirty="0">
              <a:solidFill>
                <a:srgbClr val="00B050"/>
              </a:solidFill>
            </a:endParaRPr>
          </a:p>
          <a:p>
            <a:pPr marL="0" indent="0">
              <a:buNone/>
            </a:pPr>
            <a:endParaRPr lang="de-DE" dirty="0"/>
          </a:p>
          <a:p>
            <a:pPr marL="0" indent="0">
              <a:buNone/>
            </a:pPr>
            <a:r>
              <a:rPr lang="de-DE" dirty="0" smtClean="0"/>
              <a:t>Neben </a:t>
            </a:r>
            <a:r>
              <a:rPr lang="de-DE" dirty="0"/>
              <a:t>der für das Dolmetschen benötigten Zeit, sind auch notwendige Reise- und Wartezeiten zu vergüten (§ 8 Abs. 2 S. 1 JVEG).</a:t>
            </a:r>
          </a:p>
          <a:p>
            <a:pPr marL="0" indent="0">
              <a:buNone/>
            </a:pPr>
            <a:endParaRPr lang="de-DE" sz="2400" dirty="0"/>
          </a:p>
          <a:p>
            <a:pPr marL="0" indent="0">
              <a:buNone/>
            </a:pPr>
            <a:r>
              <a:rPr lang="de-DE" dirty="0"/>
              <a:t>Die letzte bereits begonnene Stunde ist auf eine volle Stunde aufzurunden, wenn sie zu mehr als 30 Minuten für die Leistung erforderlich war. Andernfalls ist für die letzte Stunde nur ein halbes Stundenhonorar zu vergüten.</a:t>
            </a:r>
          </a:p>
          <a:p>
            <a:pPr marL="0" indent="0">
              <a:buNone/>
            </a:pPr>
            <a:endParaRPr lang="de-DE" dirty="0"/>
          </a:p>
        </p:txBody>
      </p:sp>
    </p:spTree>
    <p:extLst>
      <p:ext uri="{BB962C8B-B14F-4D97-AF65-F5344CB8AC3E}">
        <p14:creationId xmlns:p14="http://schemas.microsoft.com/office/powerpoint/2010/main" val="3187343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992"/>
            <a:ext cx="10515600" cy="5710971"/>
          </a:xfrm>
        </p:spPr>
        <p:txBody>
          <a:bodyPr/>
          <a:lstStyle/>
          <a:p>
            <a:pPr marL="0" indent="0">
              <a:buNone/>
            </a:pPr>
            <a:r>
              <a:rPr lang="de-DE" dirty="0"/>
              <a:t>Eine vom Gericht angeordnete </a:t>
            </a:r>
            <a:r>
              <a:rPr lang="de-DE" b="1" dirty="0"/>
              <a:t>Mittagspause </a:t>
            </a:r>
            <a:r>
              <a:rPr lang="de-DE" dirty="0"/>
              <a:t>ist </a:t>
            </a:r>
            <a:r>
              <a:rPr lang="de-DE" b="1" dirty="0"/>
              <a:t>im Regelfall nicht zu vergüten</a:t>
            </a:r>
            <a:r>
              <a:rPr lang="de-DE" b="1" dirty="0" smtClean="0"/>
              <a:t>.</a:t>
            </a:r>
          </a:p>
          <a:p>
            <a:pPr marL="0" indent="0">
              <a:buNone/>
            </a:pPr>
            <a:r>
              <a:rPr lang="de-DE" dirty="0" smtClean="0"/>
              <a:t>Mittägliche </a:t>
            </a:r>
            <a:r>
              <a:rPr lang="de-DE" dirty="0"/>
              <a:t>Sitzungsunterbrechungen von bis zu einer Stunde Dauer sind keine Wartezeit und somit nicht zu vergüten, wenn sich der </a:t>
            </a:r>
            <a:r>
              <a:rPr lang="de-DE" b="1" i="1" dirty="0"/>
              <a:t>Dolmetscher nicht zur Verfügung des Gerichts halten musste </a:t>
            </a:r>
            <a:r>
              <a:rPr lang="de-DE" dirty="0"/>
              <a:t>und die Zeit zur freien Verfügung, insbesondere zur Erholung und Einnahme einer Mahlzeit, nutzen </a:t>
            </a:r>
            <a:r>
              <a:rPr lang="de-DE" dirty="0" smtClean="0"/>
              <a:t>konnte.</a:t>
            </a:r>
            <a:br>
              <a:rPr lang="de-DE" dirty="0" smtClean="0"/>
            </a:br>
            <a:r>
              <a:rPr lang="de-DE" sz="2000" i="1" dirty="0"/>
              <a:t>LG Osnabrück, Beschl. v. 02.06.2014</a:t>
            </a:r>
          </a:p>
          <a:p>
            <a:pPr marL="0" indent="0">
              <a:buNone/>
            </a:pPr>
            <a:r>
              <a:rPr lang="de-DE" dirty="0"/>
              <a:t/>
            </a:r>
            <a:br>
              <a:rPr lang="de-DE" dirty="0"/>
            </a:br>
            <a:r>
              <a:rPr lang="de-DE" dirty="0" smtClean="0"/>
              <a:t>Für </a:t>
            </a:r>
            <a:r>
              <a:rPr lang="de-DE" dirty="0"/>
              <a:t>eine </a:t>
            </a:r>
            <a:r>
              <a:rPr lang="de-DE" b="1" dirty="0"/>
              <a:t>Vorbereitungszeit, </a:t>
            </a:r>
            <a:r>
              <a:rPr lang="de-DE" dirty="0"/>
              <a:t>die der Dolmetscher z. B. aufwenden muss, um sich juristische Fachausdrücke in einer fremden Sprache zu erschließen, </a:t>
            </a:r>
            <a:r>
              <a:rPr lang="de-DE" b="1" dirty="0"/>
              <a:t>kann keine Vergütung gezahlt </a:t>
            </a:r>
            <a:r>
              <a:rPr lang="de-DE" dirty="0"/>
              <a:t>werden</a:t>
            </a:r>
            <a:r>
              <a:rPr lang="de-DE" dirty="0" smtClean="0"/>
              <a:t>.</a:t>
            </a:r>
            <a:br>
              <a:rPr lang="de-DE" dirty="0" smtClean="0"/>
            </a:br>
            <a:r>
              <a:rPr lang="de-DE" sz="2000" i="1" dirty="0"/>
              <a:t>S</a:t>
            </a:r>
            <a:r>
              <a:rPr lang="de-DE" sz="2000" i="1" dirty="0" smtClean="0"/>
              <a:t>G </a:t>
            </a:r>
            <a:r>
              <a:rPr lang="de-DE" sz="2000" i="1" dirty="0"/>
              <a:t>Karlsruhe, Beschl. v. </a:t>
            </a:r>
            <a:r>
              <a:rPr lang="de-DE" sz="2000" i="1" dirty="0" smtClean="0"/>
              <a:t>11.11.2013 -</a:t>
            </a:r>
            <a:r>
              <a:rPr lang="de-DE" sz="1400" i="1" dirty="0" smtClean="0"/>
              <a:t>Sozialgericht</a:t>
            </a:r>
          </a:p>
        </p:txBody>
      </p:sp>
    </p:spTree>
    <p:extLst>
      <p:ext uri="{BB962C8B-B14F-4D97-AF65-F5344CB8AC3E}">
        <p14:creationId xmlns:p14="http://schemas.microsoft.com/office/powerpoint/2010/main" val="2091670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65992"/>
            <a:ext cx="10515600" cy="5710971"/>
          </a:xfrm>
        </p:spPr>
        <p:txBody>
          <a:bodyPr>
            <a:normAutofit fontScale="92500" lnSpcReduction="20000"/>
          </a:bodyPr>
          <a:lstStyle/>
          <a:p>
            <a:pPr marL="0" indent="0">
              <a:buNone/>
            </a:pPr>
            <a:r>
              <a:rPr lang="de-DE" b="1" dirty="0">
                <a:solidFill>
                  <a:srgbClr val="FF0000"/>
                </a:solidFill>
              </a:rPr>
              <a:t>Beispiel:  </a:t>
            </a:r>
            <a:endParaRPr lang="de-DE" b="1" dirty="0" smtClean="0">
              <a:solidFill>
                <a:srgbClr val="FF0000"/>
              </a:solidFill>
            </a:endParaRPr>
          </a:p>
          <a:p>
            <a:pPr marL="0" indent="0">
              <a:buNone/>
            </a:pPr>
            <a:r>
              <a:rPr lang="de-DE" dirty="0" smtClean="0"/>
              <a:t>Es </a:t>
            </a:r>
            <a:r>
              <a:rPr lang="de-DE" dirty="0"/>
              <a:t>wird ein Dolmetscher herangezogen Die Sitzung beginnt um 9:00 Uhr, der Dolmetscher wird um 16:00 Uhr entlassen</a:t>
            </a:r>
            <a:r>
              <a:rPr lang="de-DE" dirty="0" smtClean="0"/>
              <a:t>.</a:t>
            </a:r>
            <a:br>
              <a:rPr lang="de-DE" dirty="0" smtClean="0"/>
            </a:br>
            <a:r>
              <a:rPr lang="de-DE" dirty="0" smtClean="0"/>
              <a:t>Wegen </a:t>
            </a:r>
            <a:r>
              <a:rPr lang="de-DE" dirty="0"/>
              <a:t>einer Mittagspause hat das Gericht die Sitzung von 12:00 bis 13:00 Uhr unterbrochen. Für die An- und Abreise wird jeweils eine halbe Stunde </a:t>
            </a:r>
            <a:r>
              <a:rPr lang="de-DE" dirty="0" smtClean="0"/>
              <a:t>benötigt.</a:t>
            </a:r>
          </a:p>
          <a:p>
            <a:pPr marL="0" indent="0">
              <a:buNone/>
            </a:pPr>
            <a:r>
              <a:rPr lang="de-DE" dirty="0" smtClean="0"/>
              <a:t>Das Honorar nach § 9 Abs. 5 JVEG beträgt 490 € (7 Stunden a 85 €). </a:t>
            </a:r>
            <a:br>
              <a:rPr lang="de-DE" dirty="0" smtClean="0"/>
            </a:br>
            <a:endParaRPr lang="de-DE" dirty="0" smtClean="0"/>
          </a:p>
          <a:p>
            <a:pPr marL="0" indent="0">
              <a:buNone/>
            </a:pPr>
            <a:r>
              <a:rPr lang="de-DE" dirty="0" smtClean="0"/>
              <a:t>Anreise		0,5 Stunden</a:t>
            </a:r>
          </a:p>
          <a:p>
            <a:pPr marL="0" indent="0">
              <a:buNone/>
            </a:pPr>
            <a:r>
              <a:rPr lang="de-DE" dirty="0" err="1" smtClean="0"/>
              <a:t>Terminsdauer</a:t>
            </a:r>
            <a:r>
              <a:rPr lang="de-DE" dirty="0"/>
              <a:t>	</a:t>
            </a:r>
            <a:r>
              <a:rPr lang="de-DE" dirty="0" smtClean="0"/>
              <a:t>6 Stunden</a:t>
            </a:r>
            <a:endParaRPr lang="de-DE" dirty="0"/>
          </a:p>
          <a:p>
            <a:pPr marL="0" indent="0">
              <a:buNone/>
            </a:pPr>
            <a:r>
              <a:rPr lang="de-DE" dirty="0"/>
              <a:t>Rückreise	</a:t>
            </a:r>
            <a:r>
              <a:rPr lang="de-DE" dirty="0" smtClean="0"/>
              <a:t>	0,5 Stunden</a:t>
            </a:r>
            <a:endParaRPr lang="de-DE" dirty="0"/>
          </a:p>
          <a:p>
            <a:pPr marL="0" indent="0">
              <a:buNone/>
            </a:pPr>
            <a:r>
              <a:rPr lang="de-DE" dirty="0"/>
              <a:t> </a:t>
            </a:r>
          </a:p>
          <a:p>
            <a:pPr marL="0" indent="0">
              <a:buNone/>
            </a:pPr>
            <a:r>
              <a:rPr lang="de-DE" dirty="0"/>
              <a:t>Die Zeitdauer der einstündigen Mittagspause ist nicht als Wartezeit nach § 8 Abs. 2 S. 1 JVEG zu vergüten. </a:t>
            </a:r>
            <a:endParaRPr lang="de-DE" dirty="0" smtClean="0"/>
          </a:p>
          <a:p>
            <a:pPr marL="0" indent="0">
              <a:buNone/>
            </a:pPr>
            <a:r>
              <a:rPr lang="de-DE" dirty="0" smtClean="0"/>
              <a:t>Von </a:t>
            </a:r>
            <a:r>
              <a:rPr lang="de-DE" dirty="0"/>
              <a:t>der siebenstündigen Termindauer ist deshalb eine Stunde in Abzug zu bringen.</a:t>
            </a:r>
          </a:p>
          <a:p>
            <a:pPr marL="0" indent="0">
              <a:buNone/>
            </a:pPr>
            <a:endParaRPr lang="de-DE" dirty="0"/>
          </a:p>
        </p:txBody>
      </p:sp>
    </p:spTree>
    <p:extLst>
      <p:ext uri="{BB962C8B-B14F-4D97-AF65-F5344CB8AC3E}">
        <p14:creationId xmlns:p14="http://schemas.microsoft.com/office/powerpoint/2010/main" val="57911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42900"/>
            <a:ext cx="10515600" cy="6057900"/>
          </a:xfrm>
        </p:spPr>
        <p:txBody>
          <a:bodyPr>
            <a:normAutofit/>
          </a:bodyPr>
          <a:lstStyle/>
          <a:p>
            <a:pPr marL="0" indent="0">
              <a:buNone/>
            </a:pPr>
            <a:r>
              <a:rPr lang="de-DE" b="1" dirty="0">
                <a:solidFill>
                  <a:srgbClr val="00B050"/>
                </a:solidFill>
              </a:rPr>
              <a:t>Ausfallentschädigung bei </a:t>
            </a:r>
            <a:r>
              <a:rPr lang="de-DE" b="1" dirty="0" smtClean="0">
                <a:solidFill>
                  <a:srgbClr val="00B050"/>
                </a:solidFill>
              </a:rPr>
              <a:t>Terminsaufhebung (§ </a:t>
            </a:r>
            <a:r>
              <a:rPr lang="de-DE" b="1" dirty="0">
                <a:solidFill>
                  <a:srgbClr val="00B050"/>
                </a:solidFill>
              </a:rPr>
              <a:t>9 Abs. 5 S. 2 JVEG</a:t>
            </a:r>
            <a:r>
              <a:rPr lang="de-DE" b="1" dirty="0" smtClean="0">
                <a:solidFill>
                  <a:srgbClr val="00B050"/>
                </a:solidFill>
              </a:rPr>
              <a:t>)</a:t>
            </a:r>
            <a:br>
              <a:rPr lang="de-DE" b="1" dirty="0" smtClean="0">
                <a:solidFill>
                  <a:srgbClr val="00B050"/>
                </a:solidFill>
              </a:rPr>
            </a:br>
            <a:r>
              <a:rPr lang="de-DE" b="1" dirty="0" smtClean="0">
                <a:solidFill>
                  <a:srgbClr val="00B050"/>
                </a:solidFill>
              </a:rPr>
              <a:t>Allgemeine Voraussetzungen</a:t>
            </a:r>
            <a:endParaRPr lang="de-DE" dirty="0" smtClean="0">
              <a:solidFill>
                <a:srgbClr val="00B050"/>
              </a:solidFill>
            </a:endParaRPr>
          </a:p>
          <a:p>
            <a:pPr marL="0" indent="0">
              <a:buNone/>
            </a:pPr>
            <a:endParaRPr lang="de-DE" sz="1800" dirty="0" smtClean="0"/>
          </a:p>
          <a:p>
            <a:pPr marL="0" indent="0">
              <a:buNone/>
            </a:pPr>
            <a:r>
              <a:rPr lang="de-DE" dirty="0" smtClean="0"/>
              <a:t>Der Dolmetscher erhält nach § 9 Abs. 5 S. 2 JVEG eine Ausfallentschädigung, wenn es wegen der Aufhebung des Termins nicht zur Leistungserbringung kommt.</a:t>
            </a:r>
          </a:p>
          <a:p>
            <a:pPr marL="0" indent="0">
              <a:buNone/>
            </a:pPr>
            <a:r>
              <a:rPr lang="de-DE" dirty="0" smtClean="0"/>
              <a:t/>
            </a:r>
            <a:br>
              <a:rPr lang="de-DE" dirty="0" smtClean="0"/>
            </a:br>
            <a:r>
              <a:rPr lang="de-DE" dirty="0" smtClean="0"/>
              <a:t>Die </a:t>
            </a:r>
            <a:r>
              <a:rPr lang="de-DE" b="1" dirty="0"/>
              <a:t>Voraussetzungen</a:t>
            </a:r>
            <a:r>
              <a:rPr lang="de-DE" dirty="0"/>
              <a:t> hierfür sind, dass der </a:t>
            </a:r>
            <a:r>
              <a:rPr lang="de-DE" dirty="0" smtClean="0"/>
              <a:t>Dolmetscher</a:t>
            </a:r>
          </a:p>
          <a:p>
            <a:r>
              <a:rPr lang="de-DE" dirty="0" smtClean="0"/>
              <a:t>zu </a:t>
            </a:r>
            <a:r>
              <a:rPr lang="de-DE" dirty="0"/>
              <a:t>dem Termin </a:t>
            </a:r>
            <a:r>
              <a:rPr lang="de-DE" b="1" dirty="0"/>
              <a:t>geladen</a:t>
            </a:r>
            <a:r>
              <a:rPr lang="de-DE" dirty="0"/>
              <a:t> </a:t>
            </a:r>
            <a:r>
              <a:rPr lang="de-DE" dirty="0" smtClean="0"/>
              <a:t>wurde,</a:t>
            </a:r>
          </a:p>
          <a:p>
            <a:r>
              <a:rPr lang="de-DE" u="sng" dirty="0" smtClean="0"/>
              <a:t>Er die </a:t>
            </a:r>
            <a:r>
              <a:rPr lang="de-DE" u="sng" dirty="0"/>
              <a:t>Terminsaufhebung nicht veranlasst </a:t>
            </a:r>
            <a:r>
              <a:rPr lang="de-DE" dirty="0" smtClean="0"/>
              <a:t>hat,</a:t>
            </a:r>
          </a:p>
          <a:p>
            <a:r>
              <a:rPr lang="de-DE" dirty="0" smtClean="0"/>
              <a:t>einen </a:t>
            </a:r>
            <a:r>
              <a:rPr lang="de-DE" b="1" dirty="0"/>
              <a:t>Einkommensverlust erlitten </a:t>
            </a:r>
            <a:r>
              <a:rPr lang="de-DE" dirty="0" smtClean="0"/>
              <a:t>hat,</a:t>
            </a:r>
          </a:p>
          <a:p>
            <a:r>
              <a:rPr lang="de-DE" u="sng" dirty="0" smtClean="0"/>
              <a:t>die </a:t>
            </a:r>
            <a:r>
              <a:rPr lang="de-DE" u="sng" dirty="0"/>
              <a:t>Aufhebung erst am </a:t>
            </a:r>
            <a:r>
              <a:rPr lang="de-DE" u="sng" dirty="0" err="1" smtClean="0"/>
              <a:t>Terminstag</a:t>
            </a:r>
            <a:r>
              <a:rPr lang="de-DE" u="sng" dirty="0" smtClean="0"/>
              <a:t> </a:t>
            </a:r>
            <a:r>
              <a:rPr lang="de-DE" u="sng" dirty="0"/>
              <a:t>oder an einem der beiden vorhergehenden Tage mitgeteilt bekommen hat</a:t>
            </a:r>
            <a:r>
              <a:rPr lang="de-DE" dirty="0"/>
              <a:t>.</a:t>
            </a:r>
            <a:endParaRPr lang="de-DE" sz="2400" dirty="0"/>
          </a:p>
          <a:p>
            <a:endParaRPr lang="de-DE" sz="2400" dirty="0"/>
          </a:p>
          <a:p>
            <a:pPr marL="0" indent="0">
              <a:buNone/>
            </a:pPr>
            <a:endParaRPr lang="de-DE" dirty="0"/>
          </a:p>
        </p:txBody>
      </p:sp>
    </p:spTree>
    <p:extLst>
      <p:ext uri="{BB962C8B-B14F-4D97-AF65-F5344CB8AC3E}">
        <p14:creationId xmlns:p14="http://schemas.microsoft.com/office/powerpoint/2010/main" val="357591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57200"/>
            <a:ext cx="10515600" cy="5719763"/>
          </a:xfrm>
        </p:spPr>
        <p:txBody>
          <a:bodyPr/>
          <a:lstStyle/>
          <a:p>
            <a:r>
              <a:rPr lang="de-DE" dirty="0"/>
              <a:t>Der Anspruch auf die Ausfallsentschädigung setzt voraus, dass sämtliche dieser Voraussetzungen erfüllt sind.</a:t>
            </a:r>
          </a:p>
          <a:p>
            <a:pPr marL="0" indent="0">
              <a:buNone/>
            </a:pPr>
            <a:endParaRPr lang="de-DE" dirty="0"/>
          </a:p>
          <a:p>
            <a:r>
              <a:rPr lang="de-DE" dirty="0"/>
              <a:t>Neben der Aufhebung des Termins ist von § 9 Abs. 5 S. 2 JVEG auch jede Abladung des Dolmetschers aus sonstigen Gründen </a:t>
            </a:r>
            <a:r>
              <a:rPr lang="de-DE" dirty="0" smtClean="0"/>
              <a:t>erfasst ist, </a:t>
            </a:r>
            <a:r>
              <a:rPr lang="de-DE" dirty="0"/>
              <a:t>auch wenn der Termin tatsächlich stattgefunden </a:t>
            </a:r>
            <a:r>
              <a:rPr lang="de-DE" dirty="0" smtClean="0"/>
              <a:t>hat.</a:t>
            </a:r>
            <a:endParaRPr lang="de-DE" dirty="0"/>
          </a:p>
          <a:p>
            <a:pPr marL="0" indent="0">
              <a:buNone/>
            </a:pPr>
            <a:endParaRPr lang="de-DE" dirty="0"/>
          </a:p>
          <a:p>
            <a:r>
              <a:rPr lang="de-DE" dirty="0"/>
              <a:t>Die Regelung, dass der Berechtigte ausschließlich als Dolmetscher tätig sein </a:t>
            </a:r>
            <a:r>
              <a:rPr lang="de-DE" dirty="0" smtClean="0"/>
              <a:t>darf, </a:t>
            </a:r>
            <a:r>
              <a:rPr lang="de-DE" dirty="0"/>
              <a:t>um die Ausfallentschädigung geltend machen zu können, wurde durch das </a:t>
            </a:r>
            <a:r>
              <a:rPr lang="de-DE" dirty="0" err="1"/>
              <a:t>KostRÄG</a:t>
            </a:r>
            <a:r>
              <a:rPr lang="de-DE" dirty="0"/>
              <a:t> 2021 mit Wirkung zum 1.1.2021 aufgehoben. </a:t>
            </a:r>
            <a:r>
              <a:rPr lang="de-DE" dirty="0">
                <a:solidFill>
                  <a:srgbClr val="FF0000"/>
                </a:solidFill>
              </a:rPr>
              <a:t>Auch ein Dolmetscher, der zugleich als Übersetzer tätig ist, kann die Pauschale geltend machen.</a:t>
            </a:r>
          </a:p>
          <a:p>
            <a:pPr marL="0" indent="0">
              <a:buNone/>
            </a:pPr>
            <a:endParaRPr lang="de-DE" dirty="0"/>
          </a:p>
        </p:txBody>
      </p:sp>
    </p:spTree>
    <p:extLst>
      <p:ext uri="{BB962C8B-B14F-4D97-AF65-F5344CB8AC3E}">
        <p14:creationId xmlns:p14="http://schemas.microsoft.com/office/powerpoint/2010/main" val="14588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13238"/>
            <a:ext cx="10515600" cy="5763725"/>
          </a:xfrm>
        </p:spPr>
        <p:txBody>
          <a:bodyPr>
            <a:normAutofit fontScale="92500" lnSpcReduction="20000"/>
          </a:bodyPr>
          <a:lstStyle/>
          <a:p>
            <a:endParaRPr lang="de-DE" sz="1800" dirty="0"/>
          </a:p>
          <a:p>
            <a:pPr marL="0" indent="0">
              <a:buNone/>
            </a:pPr>
            <a:r>
              <a:rPr lang="de-DE" b="1" dirty="0">
                <a:solidFill>
                  <a:srgbClr val="00B050"/>
                </a:solidFill>
              </a:rPr>
              <a:t>Keine Mitschuld an </a:t>
            </a:r>
            <a:r>
              <a:rPr lang="de-DE" b="1" dirty="0" smtClean="0">
                <a:solidFill>
                  <a:srgbClr val="00B050"/>
                </a:solidFill>
              </a:rPr>
              <a:t>Terminsaufhebung</a:t>
            </a:r>
            <a:r>
              <a:rPr lang="de-DE" b="1" dirty="0" smtClean="0"/>
              <a:t/>
            </a:r>
            <a:br>
              <a:rPr lang="de-DE" b="1" dirty="0" smtClean="0"/>
            </a:br>
            <a:endParaRPr lang="de-DE" b="1" dirty="0"/>
          </a:p>
          <a:p>
            <a:pPr marL="0" indent="0">
              <a:buNone/>
            </a:pPr>
            <a:r>
              <a:rPr lang="de-DE" dirty="0" smtClean="0"/>
              <a:t>Die </a:t>
            </a:r>
            <a:r>
              <a:rPr lang="de-DE" dirty="0"/>
              <a:t>Gründe für die Terminsaufhebung dürfen nicht in der Person des Dolmetschers liegen, </a:t>
            </a:r>
            <a:r>
              <a:rPr lang="de-DE" dirty="0" smtClean="0"/>
              <a:t/>
            </a:r>
            <a:br>
              <a:rPr lang="de-DE" dirty="0" smtClean="0"/>
            </a:br>
            <a:r>
              <a:rPr lang="de-DE" dirty="0" smtClean="0"/>
              <a:t/>
            </a:r>
            <a:br>
              <a:rPr lang="de-DE" dirty="0" smtClean="0"/>
            </a:br>
            <a:r>
              <a:rPr lang="de-DE" dirty="0" smtClean="0"/>
              <a:t>z.B</a:t>
            </a:r>
            <a:r>
              <a:rPr lang="de-DE" dirty="0"/>
              <a:t>. Terminsaufhebung wegen Krankheit des Dolmetschers. Die Gründe müssen deshalb bei dem Gericht, der Staatsanwaltschaft, den Parteien und ihren Vertretern oder dem Angeklagten liegen.</a:t>
            </a:r>
          </a:p>
          <a:p>
            <a:pPr marL="0" indent="0">
              <a:buNone/>
            </a:pPr>
            <a:r>
              <a:rPr lang="de-DE" dirty="0"/>
              <a:t> </a:t>
            </a:r>
          </a:p>
          <a:p>
            <a:pPr marL="0" indent="0">
              <a:buNone/>
            </a:pPr>
            <a:r>
              <a:rPr lang="de-DE" dirty="0"/>
              <a:t>Liegen die Gründe für die Aufhebung sowohl in der Person des Dolmetschers als auch in einer anderen Person begründet, besteht deshalb kein Anspruch auf die Ausfallentschädigung, denn </a:t>
            </a:r>
            <a:r>
              <a:rPr lang="de-DE" u="sng" dirty="0"/>
              <a:t>§ 9 Abs. 3 S. 2 JVEG schreibt nicht vor, dass die Gründe </a:t>
            </a:r>
            <a:r>
              <a:rPr lang="de-DE" b="1" u="sng" dirty="0"/>
              <a:t>ausschließlich</a:t>
            </a:r>
            <a:r>
              <a:rPr lang="de-DE" u="sng" dirty="0"/>
              <a:t> in der Person des Dolmetschers liegen müssen.</a:t>
            </a:r>
          </a:p>
          <a:p>
            <a:endParaRPr lang="de-DE" sz="2000" dirty="0"/>
          </a:p>
          <a:p>
            <a:pPr marL="0" indent="0">
              <a:buNone/>
            </a:pPr>
            <a:r>
              <a:rPr lang="de-DE" dirty="0"/>
              <a:t> </a:t>
            </a:r>
            <a:endParaRPr lang="de-DE" sz="2400" dirty="0"/>
          </a:p>
          <a:p>
            <a:pPr marL="0" indent="0">
              <a:buNone/>
            </a:pPr>
            <a:endParaRPr lang="de-DE" dirty="0"/>
          </a:p>
        </p:txBody>
      </p:sp>
    </p:spTree>
    <p:extLst>
      <p:ext uri="{BB962C8B-B14F-4D97-AF65-F5344CB8AC3E}">
        <p14:creationId xmlns:p14="http://schemas.microsoft.com/office/powerpoint/2010/main" val="260407411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72562"/>
            <a:ext cx="10515600" cy="6189784"/>
          </a:xfrm>
        </p:spPr>
        <p:txBody>
          <a:bodyPr>
            <a:normAutofit/>
          </a:bodyPr>
          <a:lstStyle/>
          <a:p>
            <a:endParaRPr lang="de-DE" sz="1800" dirty="0"/>
          </a:p>
          <a:p>
            <a:pPr marL="0" indent="0">
              <a:buNone/>
            </a:pPr>
            <a:r>
              <a:rPr lang="de-DE" b="1" dirty="0">
                <a:solidFill>
                  <a:srgbClr val="00B050"/>
                </a:solidFill>
              </a:rPr>
              <a:t>Einkommensverlust</a:t>
            </a:r>
          </a:p>
          <a:p>
            <a:pPr marL="0" indent="0">
              <a:buNone/>
            </a:pPr>
            <a:r>
              <a:rPr lang="de-DE" dirty="0" smtClean="0"/>
              <a:t>Ein </a:t>
            </a:r>
            <a:r>
              <a:rPr lang="de-DE" dirty="0"/>
              <a:t>Einkommensverlust wird bei einem Dolmetscher, der auch nur als Dolmetscher tätig ist, regelmäßig anzunehmen sein, wenn er die Leistung wegen der Terminsaufhebung nicht erbringen kann</a:t>
            </a:r>
            <a:r>
              <a:rPr lang="de-DE" dirty="0" smtClean="0"/>
              <a:t>.</a:t>
            </a:r>
            <a:r>
              <a:rPr lang="de-DE" dirty="0"/>
              <a:t> </a:t>
            </a:r>
          </a:p>
          <a:p>
            <a:pPr marL="0" indent="0">
              <a:buNone/>
            </a:pPr>
            <a:r>
              <a:rPr lang="de-DE" dirty="0"/>
              <a:t>Nimmt der Dolmetscher wegen der Aufhebung des Termins für die ursprünglich geplante Terminzeit jedoch </a:t>
            </a:r>
            <a:r>
              <a:rPr lang="de-DE" u="sng" dirty="0"/>
              <a:t>andere Aufträge </a:t>
            </a:r>
            <a:r>
              <a:rPr lang="de-DE" dirty="0"/>
              <a:t>entgegen, die auch tatsächlich erbracht werden, </a:t>
            </a:r>
            <a:r>
              <a:rPr lang="de-DE" u="sng" dirty="0"/>
              <a:t>liegt kein Einkommensverlust </a:t>
            </a:r>
            <a:r>
              <a:rPr lang="de-DE" dirty="0"/>
              <a:t>vor</a:t>
            </a:r>
            <a:r>
              <a:rPr lang="de-DE" dirty="0" smtClean="0"/>
              <a:t>.</a:t>
            </a:r>
          </a:p>
          <a:p>
            <a:pPr marL="0" indent="0">
              <a:buNone/>
            </a:pPr>
            <a:r>
              <a:rPr lang="de-DE" dirty="0" smtClean="0"/>
              <a:t> </a:t>
            </a:r>
          </a:p>
          <a:p>
            <a:pPr marL="0" indent="0">
              <a:buNone/>
            </a:pPr>
            <a:r>
              <a:rPr lang="de-DE" b="1" i="1" dirty="0" smtClean="0"/>
              <a:t>§ </a:t>
            </a:r>
            <a:r>
              <a:rPr lang="de-DE" b="1" i="1" dirty="0"/>
              <a:t>9 Abs. 5 S. 2 Nr. 3 JVEG sieht vor, dass der Dolmetscher zu versichern hat, in welcher Höhe er durch die Terminsaufhebung einen Einkommensverlust erlitten hat.</a:t>
            </a:r>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4052504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34108"/>
            <a:ext cx="10515600" cy="5842855"/>
          </a:xfrm>
        </p:spPr>
        <p:txBody>
          <a:bodyPr/>
          <a:lstStyle/>
          <a:p>
            <a:pPr marL="0" indent="0">
              <a:buNone/>
            </a:pPr>
            <a:endParaRPr lang="de-DE" sz="1800" dirty="0"/>
          </a:p>
          <a:p>
            <a:pPr marL="0" indent="0">
              <a:buNone/>
            </a:pPr>
            <a:r>
              <a:rPr lang="de-DE" b="1" dirty="0">
                <a:solidFill>
                  <a:srgbClr val="00B050"/>
                </a:solidFill>
              </a:rPr>
              <a:t>Kurzfristige Mitteilung der Aufhebung</a:t>
            </a:r>
          </a:p>
          <a:p>
            <a:pPr marL="0" indent="0">
              <a:buNone/>
            </a:pPr>
            <a:r>
              <a:rPr lang="de-DE" dirty="0" smtClean="0"/>
              <a:t>Die </a:t>
            </a:r>
            <a:r>
              <a:rPr lang="de-DE" u="sng" dirty="0"/>
              <a:t>Ausfallentschädigung</a:t>
            </a:r>
            <a:r>
              <a:rPr lang="de-DE" dirty="0"/>
              <a:t> wird nur gewährt, wenn dem Dolmetscher die</a:t>
            </a:r>
            <a:r>
              <a:rPr lang="de-DE" u="sng" dirty="0"/>
              <a:t> Aufhebung erst am Termintag oder an einem der beiden vorhergehenden Tage </a:t>
            </a:r>
            <a:r>
              <a:rPr lang="de-DE" dirty="0"/>
              <a:t>mitgeteilt worden ist. Erfolgt die Benachrichtigung zeitiger, besteht kein Anspruch.</a:t>
            </a:r>
          </a:p>
          <a:p>
            <a:pPr marL="0" indent="0">
              <a:buNone/>
            </a:pPr>
            <a:r>
              <a:rPr lang="de-DE" dirty="0"/>
              <a:t> </a:t>
            </a:r>
          </a:p>
          <a:p>
            <a:pPr marL="0" indent="0">
              <a:buNone/>
            </a:pPr>
            <a:r>
              <a:rPr lang="de-DE" dirty="0" smtClean="0"/>
              <a:t>Erfolgt  </a:t>
            </a:r>
            <a:r>
              <a:rPr lang="de-DE" dirty="0"/>
              <a:t>die  Abladung  so  kurzfristig,  dass  der  Dolmetscher  bereits  die  Reise  zum  </a:t>
            </a:r>
            <a:r>
              <a:rPr lang="de-DE" dirty="0" smtClean="0"/>
              <a:t>Gericht„ angetreten“ </a:t>
            </a:r>
            <a:r>
              <a:rPr lang="de-DE" dirty="0"/>
              <a:t>hat, ist seine </a:t>
            </a:r>
            <a:r>
              <a:rPr lang="de-DE" u="sng" dirty="0"/>
              <a:t>Vergütung nicht auf die Ausfallentschädigung begrenzt</a:t>
            </a:r>
            <a:r>
              <a:rPr lang="de-DE" dirty="0"/>
              <a:t>, denn § 9 Abs</a:t>
            </a:r>
            <a:r>
              <a:rPr lang="de-DE" dirty="0" smtClean="0"/>
              <a:t>.</a:t>
            </a:r>
            <a:r>
              <a:rPr lang="de-DE" dirty="0"/>
              <a:t> 5 S. 2 JVEG </a:t>
            </a:r>
            <a:r>
              <a:rPr lang="de-DE" u="sng" dirty="0"/>
              <a:t>setzt voraus, dass der Dolmetscher noch </a:t>
            </a:r>
            <a:r>
              <a:rPr lang="de-DE" b="1" u="sng" dirty="0"/>
              <a:t>vor </a:t>
            </a:r>
            <a:r>
              <a:rPr lang="de-DE" u="sng" dirty="0"/>
              <a:t>Verlassen seiner Wohnung oder seines Büros entsprechend benachrichtigt worden </a:t>
            </a:r>
            <a:r>
              <a:rPr lang="de-DE" u="sng" dirty="0" smtClean="0"/>
              <a:t>ist.</a:t>
            </a:r>
            <a:endParaRPr lang="de-DE" u="sng" dirty="0"/>
          </a:p>
        </p:txBody>
      </p:sp>
    </p:spTree>
    <p:extLst>
      <p:ext uri="{BB962C8B-B14F-4D97-AF65-F5344CB8AC3E}">
        <p14:creationId xmlns:p14="http://schemas.microsoft.com/office/powerpoint/2010/main" val="2709954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540327"/>
            <a:ext cx="10515600" cy="5636636"/>
          </a:xfrm>
        </p:spPr>
        <p:txBody>
          <a:bodyPr>
            <a:normAutofit fontScale="92500" lnSpcReduction="10000"/>
          </a:bodyPr>
          <a:lstStyle/>
          <a:p>
            <a:r>
              <a:rPr lang="de-DE" u="sng" dirty="0" smtClean="0"/>
              <a:t>Dritte im Sinne des § 23 JVEG</a:t>
            </a:r>
            <a:r>
              <a:rPr lang="de-DE" dirty="0" smtClean="0"/>
              <a:t/>
            </a:r>
            <a:br>
              <a:rPr lang="de-DE" dirty="0" smtClean="0"/>
            </a:br>
            <a:r>
              <a:rPr lang="de-DE" dirty="0" smtClean="0"/>
              <a:t/>
            </a:r>
            <a:br>
              <a:rPr lang="de-DE" dirty="0" smtClean="0"/>
            </a:br>
            <a:r>
              <a:rPr lang="de-DE" dirty="0" smtClean="0"/>
              <a:t>sind unbeteiligte Personen die durch die Strafverfolgungsbehörden zu Beweiszwecken in Anspruch genommen werden </a:t>
            </a:r>
            <a:br>
              <a:rPr lang="de-DE" dirty="0" smtClean="0"/>
            </a:br>
            <a:r>
              <a:rPr lang="de-DE" dirty="0" smtClean="0"/>
              <a:t/>
            </a:r>
            <a:br>
              <a:rPr lang="de-DE" dirty="0" smtClean="0"/>
            </a:br>
            <a:r>
              <a:rPr lang="de-DE" i="1" dirty="0" smtClean="0"/>
              <a:t>das können sein: </a:t>
            </a:r>
          </a:p>
          <a:p>
            <a:pPr>
              <a:buFont typeface="Wingdings" panose="05000000000000000000" pitchFamily="2" charset="2"/>
              <a:buChar char="Ø"/>
            </a:pPr>
            <a:r>
              <a:rPr lang="de-DE" dirty="0" smtClean="0"/>
              <a:t>priv. Einzelpersonen wie Steuerberater</a:t>
            </a:r>
          </a:p>
          <a:p>
            <a:pPr>
              <a:buFont typeface="Wingdings" panose="05000000000000000000" pitchFamily="2" charset="2"/>
              <a:buChar char="Ø"/>
            </a:pPr>
            <a:r>
              <a:rPr lang="de-DE" dirty="0" smtClean="0"/>
              <a:t>priv. Körperschaften wie Kreditinstitute, Firmen</a:t>
            </a:r>
          </a:p>
          <a:p>
            <a:pPr>
              <a:buFont typeface="Wingdings" panose="05000000000000000000" pitchFamily="2" charset="2"/>
              <a:buChar char="Ø"/>
            </a:pPr>
            <a:r>
              <a:rPr lang="de-DE" dirty="0" smtClean="0"/>
              <a:t>Behörden</a:t>
            </a:r>
            <a:br>
              <a:rPr lang="de-DE" dirty="0" smtClean="0"/>
            </a:br>
            <a:endParaRPr lang="de-DE" dirty="0" smtClean="0"/>
          </a:p>
          <a:p>
            <a:pPr marL="0" indent="0">
              <a:buNone/>
            </a:pPr>
            <a:r>
              <a:rPr lang="de-DE" dirty="0" smtClean="0"/>
              <a:t/>
            </a:r>
            <a:br>
              <a:rPr lang="de-DE" dirty="0" smtClean="0"/>
            </a:br>
            <a:r>
              <a:rPr lang="de-DE" dirty="0" smtClean="0"/>
              <a:t/>
            </a:r>
            <a:br>
              <a:rPr lang="de-DE" dirty="0" smtClean="0"/>
            </a:br>
            <a:r>
              <a:rPr lang="de-DE" dirty="0" smtClean="0">
                <a:solidFill>
                  <a:srgbClr val="C00000"/>
                </a:solidFill>
              </a:rPr>
              <a:t>Eine Zuordnung der Anspruchsberechtigten ist enorm wichtig, da sich hiernach die Höhe und die Modalität der Vergütung oder Entschädigung richtet.</a:t>
            </a:r>
            <a:endParaRPr lang="de-DE" dirty="0">
              <a:solidFill>
                <a:srgbClr val="C00000"/>
              </a:solidFill>
            </a:endParaRPr>
          </a:p>
        </p:txBody>
      </p:sp>
    </p:spTree>
    <p:extLst>
      <p:ext uri="{BB962C8B-B14F-4D97-AF65-F5344CB8AC3E}">
        <p14:creationId xmlns:p14="http://schemas.microsoft.com/office/powerpoint/2010/main" val="332860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22031"/>
            <a:ext cx="10515600" cy="5754932"/>
          </a:xfrm>
        </p:spPr>
        <p:txBody>
          <a:bodyPr/>
          <a:lstStyle/>
          <a:p>
            <a:pPr marL="0" indent="0">
              <a:buNone/>
            </a:pPr>
            <a:endParaRPr lang="de-DE" dirty="0" smtClean="0"/>
          </a:p>
          <a:p>
            <a:pPr marL="0" indent="0">
              <a:buNone/>
            </a:pPr>
            <a:endParaRPr lang="de-DE" dirty="0"/>
          </a:p>
          <a:p>
            <a:pPr marL="0" indent="0">
              <a:buNone/>
            </a:pPr>
            <a:r>
              <a:rPr lang="de-DE" dirty="0" smtClean="0"/>
              <a:t>Eine </a:t>
            </a:r>
            <a:r>
              <a:rPr lang="de-DE" dirty="0"/>
              <a:t>Begrenzung auf die Ausfallentschädigung findet auch dann nicht statt, wenn der Dolmetscher zum Gericht angereist ist, weil keine Abladung erfolgt war und dem Dolmetscher erst im Gericht mitgeteilt wird, dass der Termin nicht stattfindet.</a:t>
            </a:r>
          </a:p>
          <a:p>
            <a:pPr marL="0" indent="0">
              <a:buNone/>
            </a:pPr>
            <a:endParaRPr lang="de-DE" dirty="0" smtClean="0"/>
          </a:p>
        </p:txBody>
      </p:sp>
    </p:spTree>
    <p:extLst>
      <p:ext uri="{BB962C8B-B14F-4D97-AF65-F5344CB8AC3E}">
        <p14:creationId xmlns:p14="http://schemas.microsoft.com/office/powerpoint/2010/main" val="97794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04446"/>
            <a:ext cx="10515600" cy="5772517"/>
          </a:xfrm>
        </p:spPr>
        <p:txBody>
          <a:bodyPr>
            <a:normAutofit fontScale="85000" lnSpcReduction="10000"/>
          </a:bodyPr>
          <a:lstStyle/>
          <a:p>
            <a:pPr marL="0" indent="0">
              <a:buNone/>
            </a:pPr>
            <a:endParaRPr lang="de-DE" sz="1800" dirty="0"/>
          </a:p>
          <a:p>
            <a:pPr marL="0" indent="0">
              <a:buNone/>
            </a:pPr>
            <a:r>
              <a:rPr lang="de-DE" b="1" dirty="0">
                <a:solidFill>
                  <a:srgbClr val="00B050"/>
                </a:solidFill>
              </a:rPr>
              <a:t>Höhe der Ausfallentschädigung</a:t>
            </a:r>
          </a:p>
          <a:p>
            <a:pPr marL="0" indent="0">
              <a:buNone/>
            </a:pPr>
            <a:r>
              <a:rPr lang="de-DE" dirty="0" smtClean="0"/>
              <a:t>Die </a:t>
            </a:r>
            <a:r>
              <a:rPr lang="de-DE" dirty="0"/>
              <a:t>Ausfallentschädigung wird bis zu einem Betrag gewährt, der dem Honorar für </a:t>
            </a:r>
            <a:r>
              <a:rPr lang="de-DE" b="1" dirty="0">
                <a:solidFill>
                  <a:srgbClr val="00B050"/>
                </a:solidFill>
              </a:rPr>
              <a:t>zwei Stunden </a:t>
            </a:r>
            <a:r>
              <a:rPr lang="de-DE" dirty="0"/>
              <a:t>entspricht (§ 9 Abs. 5 S. 3 JVEG). Das entspricht </a:t>
            </a:r>
            <a:r>
              <a:rPr lang="de-DE" dirty="0">
                <a:solidFill>
                  <a:srgbClr val="00B050"/>
                </a:solidFill>
              </a:rPr>
              <a:t>170 €</a:t>
            </a:r>
            <a:r>
              <a:rPr lang="de-DE" dirty="0"/>
              <a:t>.</a:t>
            </a:r>
          </a:p>
          <a:p>
            <a:pPr marL="0" indent="0">
              <a:buNone/>
            </a:pPr>
            <a:r>
              <a:rPr lang="de-DE" dirty="0"/>
              <a:t> </a:t>
            </a:r>
            <a:endParaRPr lang="de-DE" sz="2400" dirty="0"/>
          </a:p>
          <a:p>
            <a:pPr marL="0" indent="0">
              <a:buNone/>
            </a:pPr>
            <a:r>
              <a:rPr lang="de-DE" dirty="0">
                <a:solidFill>
                  <a:srgbClr val="FF0000"/>
                </a:solidFill>
              </a:rPr>
              <a:t>Dieser Betrag kann nicht überschritten werden, auch dann nicht, wenn ein höherer Ausfall nachgewiesen wird.</a:t>
            </a:r>
          </a:p>
          <a:p>
            <a:pPr marL="0" indent="0">
              <a:buNone/>
            </a:pPr>
            <a:r>
              <a:rPr lang="de-DE" dirty="0"/>
              <a:t> </a:t>
            </a:r>
            <a:endParaRPr lang="de-DE" sz="2000" dirty="0"/>
          </a:p>
          <a:p>
            <a:pPr marL="0" indent="0">
              <a:buNone/>
            </a:pPr>
            <a:r>
              <a:rPr lang="de-DE" dirty="0"/>
              <a:t>Aus dem Wortlaut „bis zu“ folgt zugleich, dass die Ausfallentschädigung nicht pauschal mit diesen Höchstbeträgen zu gewähren ist. Der Dolmetscher muss deshalb versichern, wie hoch der Einkommensverlust ist (§ 9 Abs. 5 S. 2 Nr. 3 JVEG). </a:t>
            </a:r>
            <a:r>
              <a:rPr lang="de-DE" dirty="0">
                <a:solidFill>
                  <a:srgbClr val="FF0000"/>
                </a:solidFill>
              </a:rPr>
              <a:t>Auch wenn ein Ausfall versichert oder nachgewiesen wird, der 170 € übersteigt, darf dieser Höchstbetrag nicht überschritten werden.</a:t>
            </a:r>
          </a:p>
          <a:p>
            <a:pPr marL="0" indent="0">
              <a:buNone/>
            </a:pPr>
            <a:r>
              <a:rPr lang="de-DE" dirty="0"/>
              <a:t> </a:t>
            </a:r>
            <a:endParaRPr lang="de-DE" sz="2400" dirty="0"/>
          </a:p>
          <a:p>
            <a:pPr marL="0" indent="0">
              <a:buNone/>
            </a:pPr>
            <a:r>
              <a:rPr lang="de-DE" dirty="0"/>
              <a:t>Umsatzsteuer (§ 12 Abs. 1 S. 2 Nr. 4 JVEG) ist daneben gesondert zu vergüten, so dass es sich bei den 170 € um einen </a:t>
            </a:r>
            <a:r>
              <a:rPr lang="de-DE" b="1" dirty="0"/>
              <a:t>Nettohöchstbetrag</a:t>
            </a:r>
            <a:r>
              <a:rPr lang="de-DE" dirty="0"/>
              <a:t> handelt.</a:t>
            </a:r>
          </a:p>
          <a:p>
            <a:pPr marL="0" indent="0">
              <a:buNone/>
            </a:pPr>
            <a:endParaRPr lang="de-DE" dirty="0"/>
          </a:p>
        </p:txBody>
      </p:sp>
    </p:spTree>
    <p:extLst>
      <p:ext uri="{BB962C8B-B14F-4D97-AF65-F5344CB8AC3E}">
        <p14:creationId xmlns:p14="http://schemas.microsoft.com/office/powerpoint/2010/main" val="3251771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13238"/>
            <a:ext cx="10515600" cy="5763725"/>
          </a:xfrm>
        </p:spPr>
        <p:txBody>
          <a:bodyPr>
            <a:normAutofit fontScale="85000" lnSpcReduction="10000"/>
          </a:bodyPr>
          <a:lstStyle/>
          <a:p>
            <a:endParaRPr lang="de-DE" sz="1800" dirty="0"/>
          </a:p>
          <a:p>
            <a:pPr marL="0" indent="0">
              <a:buNone/>
            </a:pPr>
            <a:r>
              <a:rPr lang="de-DE" b="1" dirty="0">
                <a:solidFill>
                  <a:srgbClr val="00B050"/>
                </a:solidFill>
              </a:rPr>
              <a:t>Vergütung für Übersetzer (§11 JVEG)</a:t>
            </a:r>
            <a:br>
              <a:rPr lang="de-DE" b="1" dirty="0">
                <a:solidFill>
                  <a:srgbClr val="00B050"/>
                </a:solidFill>
              </a:rPr>
            </a:br>
            <a:r>
              <a:rPr lang="de-DE" b="1" u="sng" dirty="0" smtClean="0">
                <a:solidFill>
                  <a:srgbClr val="00B050"/>
                </a:solidFill>
              </a:rPr>
              <a:t>Zeichenhonorar</a:t>
            </a:r>
            <a:r>
              <a:rPr lang="de-DE" b="1" dirty="0" smtClean="0"/>
              <a:t/>
            </a:r>
            <a:br>
              <a:rPr lang="de-DE" b="1" dirty="0" smtClean="0"/>
            </a:br>
            <a:endParaRPr lang="de-DE" sz="3200" dirty="0"/>
          </a:p>
          <a:p>
            <a:pPr marL="0" indent="0">
              <a:buNone/>
            </a:pPr>
            <a:r>
              <a:rPr lang="de-DE" dirty="0" smtClean="0"/>
              <a:t>Übersetzer </a:t>
            </a:r>
            <a:r>
              <a:rPr lang="de-DE" dirty="0"/>
              <a:t>erhalten für ihre Tätigkeit ein Zeichenhonorar nach § 11 Abs. 1 JVEG.</a:t>
            </a:r>
          </a:p>
          <a:p>
            <a:pPr marL="0" indent="0">
              <a:buNone/>
            </a:pPr>
            <a:r>
              <a:rPr lang="de-DE" dirty="0"/>
              <a:t> </a:t>
            </a:r>
            <a:endParaRPr lang="de-DE" sz="1800" dirty="0"/>
          </a:p>
          <a:p>
            <a:pPr marL="0" indent="0">
              <a:buNone/>
            </a:pPr>
            <a:r>
              <a:rPr lang="de-DE" dirty="0"/>
              <a:t>Das Honorar beträgt nach § 11 Abs. 1 S. 1 JVEG </a:t>
            </a:r>
            <a:r>
              <a:rPr lang="de-DE" u="sng" dirty="0"/>
              <a:t>1,80 € für jeweils angefangene 55 Anschläge</a:t>
            </a:r>
            <a:r>
              <a:rPr lang="de-DE" dirty="0"/>
              <a:t> (Grundhonorar).</a:t>
            </a:r>
          </a:p>
          <a:p>
            <a:pPr marL="0" indent="0">
              <a:buNone/>
            </a:pPr>
            <a:endParaRPr lang="de-DE" sz="2000" dirty="0"/>
          </a:p>
          <a:p>
            <a:pPr marL="0" indent="0">
              <a:buNone/>
            </a:pPr>
            <a:r>
              <a:rPr lang="de-DE" dirty="0"/>
              <a:t>Wird dem Übersetzer ein </a:t>
            </a:r>
            <a:r>
              <a:rPr lang="de-DE" u="sng" dirty="0"/>
              <a:t>Text nicht elektronisch in nichteditierbarer Form </a:t>
            </a:r>
            <a:r>
              <a:rPr lang="de-DE" dirty="0"/>
              <a:t>zur Verfügung gestellt, beträgt das Honorar nach § 11 Abs. 1 S. 2 JVEG </a:t>
            </a:r>
            <a:r>
              <a:rPr lang="de-DE" u="sng" dirty="0"/>
              <a:t>1,95 € je angefangene 55 Anschläge</a:t>
            </a:r>
            <a:r>
              <a:rPr lang="de-DE" dirty="0"/>
              <a:t> (erhöhtes Honorar).</a:t>
            </a:r>
          </a:p>
          <a:p>
            <a:pPr marL="0" indent="0">
              <a:buNone/>
            </a:pPr>
            <a:r>
              <a:rPr lang="de-DE" dirty="0"/>
              <a:t> </a:t>
            </a:r>
            <a:endParaRPr lang="de-DE" sz="1800" dirty="0"/>
          </a:p>
          <a:p>
            <a:pPr marL="0" indent="0">
              <a:buNone/>
            </a:pPr>
            <a:r>
              <a:rPr lang="de-DE" dirty="0"/>
              <a:t>Wird der zu übersetzende Text dem Übersetzer in </a:t>
            </a:r>
            <a:r>
              <a:rPr lang="de-DE" u="sng" dirty="0"/>
              <a:t>Papierform</a:t>
            </a:r>
            <a:r>
              <a:rPr lang="de-DE" dirty="0"/>
              <a:t> zur Verfügung gestellt, </a:t>
            </a:r>
            <a:r>
              <a:rPr lang="de-DE" u="sng" dirty="0"/>
              <a:t>entsteht das erhöhte Honorar.</a:t>
            </a:r>
            <a:r>
              <a:rPr lang="de-DE" sz="800" u="sng" dirty="0"/>
              <a:t>26</a:t>
            </a:r>
            <a:endParaRPr lang="de-DE" u="sng" dirty="0"/>
          </a:p>
          <a:p>
            <a:pPr marL="0" indent="0">
              <a:buNone/>
            </a:pPr>
            <a:r>
              <a:rPr lang="de-DE" dirty="0"/>
              <a:t> </a:t>
            </a:r>
            <a:endParaRPr lang="de-DE" sz="1800" dirty="0"/>
          </a:p>
          <a:p>
            <a:pPr marL="0" indent="0">
              <a:buNone/>
            </a:pPr>
            <a:endParaRPr lang="de-DE" dirty="0"/>
          </a:p>
        </p:txBody>
      </p:sp>
    </p:spTree>
    <p:extLst>
      <p:ext uri="{BB962C8B-B14F-4D97-AF65-F5344CB8AC3E}">
        <p14:creationId xmlns:p14="http://schemas.microsoft.com/office/powerpoint/2010/main" val="349587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51692"/>
            <a:ext cx="10515600" cy="6119446"/>
          </a:xfrm>
        </p:spPr>
        <p:txBody>
          <a:bodyPr/>
          <a:lstStyle/>
          <a:p>
            <a:pPr marL="0" indent="0">
              <a:buNone/>
            </a:pPr>
            <a:r>
              <a:rPr lang="de-DE" b="1" dirty="0">
                <a:solidFill>
                  <a:srgbClr val="FF0000"/>
                </a:solidFill>
              </a:rPr>
              <a:t>Beispiel 1: </a:t>
            </a:r>
            <a:r>
              <a:rPr lang="de-DE" dirty="0"/>
              <a:t>Das Schriftstück wird in </a:t>
            </a:r>
            <a:r>
              <a:rPr lang="de-DE" u="sng" dirty="0"/>
              <a:t>Papierform</a:t>
            </a:r>
            <a:r>
              <a:rPr lang="de-DE" dirty="0"/>
              <a:t> bereitgestellt. Es umfasst </a:t>
            </a:r>
            <a:r>
              <a:rPr lang="de-DE" u="sng" dirty="0"/>
              <a:t>25.000 Zeichen</a:t>
            </a:r>
            <a:r>
              <a:rPr lang="de-DE" dirty="0" smtClean="0"/>
              <a:t>.</a:t>
            </a:r>
            <a:endParaRPr lang="de-DE" dirty="0"/>
          </a:p>
          <a:p>
            <a:pPr marL="0" indent="0">
              <a:buNone/>
            </a:pPr>
            <a:r>
              <a:rPr lang="de-DE" dirty="0"/>
              <a:t>Das Honorar beträgt 887,25 € (25.000 : 55 = 455 x 1,95 €</a:t>
            </a:r>
            <a:r>
              <a:rPr lang="de-DE" dirty="0" smtClean="0"/>
              <a:t>).</a:t>
            </a:r>
            <a:br>
              <a:rPr lang="de-DE" dirty="0" smtClean="0"/>
            </a:br>
            <a:endParaRPr lang="de-DE" dirty="0"/>
          </a:p>
          <a:p>
            <a:pPr marL="0" indent="0">
              <a:buNone/>
            </a:pPr>
            <a:r>
              <a:rPr lang="de-DE" b="1" dirty="0">
                <a:solidFill>
                  <a:srgbClr val="FF0000"/>
                </a:solidFill>
              </a:rPr>
              <a:t>Beispiel 2: </a:t>
            </a:r>
            <a:r>
              <a:rPr lang="de-DE" dirty="0"/>
              <a:t>Das Schriftstück wird als </a:t>
            </a:r>
            <a:r>
              <a:rPr lang="de-DE" u="sng" dirty="0"/>
              <a:t>Worddatei</a:t>
            </a:r>
            <a:r>
              <a:rPr lang="de-DE" dirty="0"/>
              <a:t> bereitgestellt. Es umfasst </a:t>
            </a:r>
            <a:r>
              <a:rPr lang="de-DE" u="sng" dirty="0"/>
              <a:t>25.000 Zeichen</a:t>
            </a:r>
            <a:r>
              <a:rPr lang="de-DE" dirty="0" smtClean="0"/>
              <a:t>.</a:t>
            </a:r>
            <a:endParaRPr lang="de-DE" dirty="0"/>
          </a:p>
          <a:p>
            <a:pPr marL="0" indent="0">
              <a:buNone/>
            </a:pPr>
            <a:r>
              <a:rPr lang="de-DE" dirty="0"/>
              <a:t>Das Honorar beträgt 819,00 € (25.000 : 55 = 455 x 1,80 €</a:t>
            </a:r>
            <a:r>
              <a:rPr lang="de-DE" dirty="0" smtClean="0"/>
              <a:t>).</a:t>
            </a:r>
            <a:br>
              <a:rPr lang="de-DE" dirty="0" smtClean="0"/>
            </a:br>
            <a:r>
              <a:rPr lang="de-DE" dirty="0" smtClean="0"/>
              <a:t/>
            </a:r>
            <a:br>
              <a:rPr lang="de-DE" dirty="0" smtClean="0"/>
            </a:br>
            <a:endParaRPr lang="de-DE" dirty="0"/>
          </a:p>
          <a:p>
            <a:pPr marL="0" indent="0">
              <a:buNone/>
            </a:pPr>
            <a:r>
              <a:rPr lang="de-DE" dirty="0"/>
              <a:t>D</a:t>
            </a:r>
            <a:r>
              <a:rPr lang="de-DE" dirty="0" smtClean="0"/>
              <a:t>a </a:t>
            </a:r>
            <a:r>
              <a:rPr lang="de-DE" dirty="0"/>
              <a:t>das Honorar für jeweils angefangene 55 Anschläge gewährt wird, ist die </a:t>
            </a:r>
            <a:r>
              <a:rPr lang="de-DE" b="1" dirty="0"/>
              <a:t>Anschlagszahl stets aufzurunden</a:t>
            </a:r>
            <a:r>
              <a:rPr lang="de-DE" dirty="0"/>
              <a:t>. Eine kaufmännische Auf- oder Abrundung findet nicht statt, sondern </a:t>
            </a:r>
            <a:r>
              <a:rPr lang="de-DE" b="1" dirty="0"/>
              <a:t>es muss stets aufgerundet werden.</a:t>
            </a:r>
          </a:p>
          <a:p>
            <a:pPr marL="0" indent="0">
              <a:buNone/>
            </a:pPr>
            <a:endParaRPr lang="de-DE" dirty="0"/>
          </a:p>
        </p:txBody>
      </p:sp>
    </p:spTree>
    <p:extLst>
      <p:ext uri="{BB962C8B-B14F-4D97-AF65-F5344CB8AC3E}">
        <p14:creationId xmlns:p14="http://schemas.microsoft.com/office/powerpoint/2010/main" val="42005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254977"/>
            <a:ext cx="10515600" cy="6348046"/>
          </a:xfrm>
        </p:spPr>
        <p:txBody>
          <a:bodyPr>
            <a:normAutofit lnSpcReduction="10000"/>
          </a:bodyPr>
          <a:lstStyle/>
          <a:p>
            <a:pPr marL="0" indent="0">
              <a:buNone/>
            </a:pPr>
            <a:endParaRPr lang="de-DE" sz="2400" dirty="0" smtClean="0"/>
          </a:p>
          <a:p>
            <a:pPr marL="0" indent="0">
              <a:buNone/>
            </a:pPr>
            <a:r>
              <a:rPr lang="de-DE" sz="2400" b="1" dirty="0">
                <a:solidFill>
                  <a:srgbClr val="00B050"/>
                </a:solidFill>
              </a:rPr>
              <a:t>Erhöhung des Zeichenhonorars wegen Erschwernis Allgemeine Erhöhungsvoraussetzungen</a:t>
            </a:r>
            <a:endParaRPr lang="de-DE" sz="2400" dirty="0">
              <a:solidFill>
                <a:srgbClr val="00B050"/>
              </a:solidFill>
            </a:endParaRPr>
          </a:p>
          <a:p>
            <a:pPr marL="0" indent="0">
              <a:buNone/>
            </a:pPr>
            <a:r>
              <a:rPr lang="de-DE" sz="2400" dirty="0" smtClean="0"/>
              <a:t>Das </a:t>
            </a:r>
            <a:r>
              <a:rPr lang="de-DE" sz="2400" dirty="0"/>
              <a:t>Honorar erhöht sich gemäß § 11 </a:t>
            </a:r>
            <a:r>
              <a:rPr lang="de-DE" sz="2400" dirty="0" err="1"/>
              <a:t>Abs</a:t>
            </a:r>
            <a:r>
              <a:rPr lang="de-DE" sz="2400" dirty="0"/>
              <a:t> 1 S. 3 JVEG auf 1,95 € (Grundhonorar) bzw. </a:t>
            </a:r>
            <a:r>
              <a:rPr lang="de-DE" sz="2400" b="1" u="sng" dirty="0" smtClean="0"/>
              <a:t>2,10€ </a:t>
            </a:r>
            <a:r>
              <a:rPr lang="de-DE" sz="2400" dirty="0"/>
              <a:t>(erhöhtes Honorar), wenn die </a:t>
            </a:r>
            <a:r>
              <a:rPr lang="de-DE" sz="2400" u="sng" dirty="0"/>
              <a:t>Übersetzung</a:t>
            </a:r>
            <a:r>
              <a:rPr lang="de-DE" sz="2400" dirty="0"/>
              <a:t> wegen der besonderen Umstände des Einzelfalls besonders </a:t>
            </a:r>
            <a:r>
              <a:rPr lang="de-DE" sz="2400" u="sng" dirty="0" smtClean="0"/>
              <a:t>erschwert</a:t>
            </a:r>
            <a:r>
              <a:rPr lang="de-DE" sz="2400" dirty="0" smtClean="0"/>
              <a:t> </a:t>
            </a:r>
            <a:r>
              <a:rPr lang="de-DE" sz="2400" dirty="0"/>
              <a:t>ist, insbesondere </a:t>
            </a:r>
            <a:r>
              <a:rPr lang="de-DE" sz="2400" dirty="0" smtClean="0"/>
              <a:t>wegen</a:t>
            </a:r>
          </a:p>
          <a:p>
            <a:pPr marL="0" indent="0">
              <a:buNone/>
            </a:pPr>
            <a:endParaRPr lang="de-DE" sz="2400" dirty="0" smtClean="0"/>
          </a:p>
          <a:p>
            <a:pPr marL="0" indent="0">
              <a:buNone/>
            </a:pPr>
            <a:r>
              <a:rPr lang="de-DE" sz="2400" dirty="0" smtClean="0"/>
              <a:t>der </a:t>
            </a:r>
            <a:r>
              <a:rPr lang="de-DE" sz="2400" dirty="0"/>
              <a:t>häufigen Verwendung von </a:t>
            </a:r>
            <a:r>
              <a:rPr lang="de-DE" sz="2400" b="1" dirty="0" smtClean="0"/>
              <a:t>Fachausdrücken</a:t>
            </a:r>
            <a:r>
              <a:rPr lang="de-DE" sz="2400" dirty="0" smtClean="0"/>
              <a:t>,</a:t>
            </a:r>
            <a:endParaRPr lang="de-DE" sz="2400" dirty="0"/>
          </a:p>
          <a:p>
            <a:pPr marL="0" indent="0">
              <a:buNone/>
            </a:pPr>
            <a:r>
              <a:rPr lang="de-DE" sz="2400" dirty="0" smtClean="0"/>
              <a:t>der </a:t>
            </a:r>
            <a:r>
              <a:rPr lang="de-DE" sz="2400" b="1" dirty="0"/>
              <a:t>schweren Lesbarkeit </a:t>
            </a:r>
            <a:r>
              <a:rPr lang="de-DE" sz="2400" dirty="0"/>
              <a:t>des </a:t>
            </a:r>
            <a:r>
              <a:rPr lang="de-DE" sz="2400" dirty="0" smtClean="0"/>
              <a:t>Textes,</a:t>
            </a:r>
            <a:endParaRPr lang="de-DE" sz="2400" dirty="0"/>
          </a:p>
          <a:p>
            <a:pPr marL="0" indent="0">
              <a:buNone/>
            </a:pPr>
            <a:r>
              <a:rPr lang="de-DE" sz="2400" dirty="0" smtClean="0"/>
              <a:t>einer </a:t>
            </a:r>
            <a:r>
              <a:rPr lang="de-DE" sz="2400" b="1" dirty="0"/>
              <a:t>besonderen </a:t>
            </a:r>
            <a:r>
              <a:rPr lang="de-DE" sz="2400" b="1" dirty="0" smtClean="0"/>
              <a:t>Eilbedürftigkeit</a:t>
            </a:r>
            <a:r>
              <a:rPr lang="de-DE" sz="2400" dirty="0" smtClean="0"/>
              <a:t>,</a:t>
            </a:r>
            <a:endParaRPr lang="de-DE" sz="2400" dirty="0"/>
          </a:p>
          <a:p>
            <a:pPr marL="0" indent="0">
              <a:buNone/>
            </a:pPr>
            <a:r>
              <a:rPr lang="de-DE" sz="2400" dirty="0" smtClean="0"/>
              <a:t>einer </a:t>
            </a:r>
            <a:r>
              <a:rPr lang="de-DE" sz="2400" dirty="0"/>
              <a:t>in Deutschland </a:t>
            </a:r>
            <a:r>
              <a:rPr lang="de-DE" sz="2400" b="1" dirty="0"/>
              <a:t>selten vorkommenden Fremdsprache</a:t>
            </a:r>
            <a:r>
              <a:rPr lang="de-DE" sz="2400" dirty="0"/>
              <a:t>.</a:t>
            </a:r>
          </a:p>
          <a:p>
            <a:pPr marL="0" indent="0">
              <a:buNone/>
            </a:pPr>
            <a:endParaRPr lang="de-DE" sz="1800" dirty="0" smtClean="0"/>
          </a:p>
          <a:p>
            <a:pPr marL="0" indent="0">
              <a:buNone/>
            </a:pPr>
            <a:endParaRPr lang="de-DE" sz="1800" dirty="0"/>
          </a:p>
          <a:p>
            <a:pPr marL="0" indent="0">
              <a:buNone/>
            </a:pPr>
            <a:r>
              <a:rPr lang="de-DE" sz="2400" b="1" dirty="0"/>
              <a:t>Es  handelt  sich  dabei  nicht  um  eine  abschließende  Aufzählung,  was  aus  dem  </a:t>
            </a:r>
            <a:r>
              <a:rPr lang="de-DE" sz="2400" b="1" dirty="0" smtClean="0"/>
              <a:t>Wortlaut „insbesondere</a:t>
            </a:r>
            <a:r>
              <a:rPr lang="de-DE" sz="2400" b="1" dirty="0"/>
              <a:t>“ folgt.</a:t>
            </a:r>
          </a:p>
          <a:p>
            <a:pPr marL="0" indent="0">
              <a:buNone/>
            </a:pPr>
            <a:r>
              <a:rPr lang="de-DE" sz="2400" b="1" dirty="0" smtClean="0"/>
              <a:t>Ob </a:t>
            </a:r>
            <a:r>
              <a:rPr lang="de-DE" sz="2400" b="1" dirty="0"/>
              <a:t>eine besondere Erschwernis vorliegt, hat die Anweisungsstelle nach pflichtgemäßem Ermessen zu prüfen.</a:t>
            </a:r>
          </a:p>
          <a:p>
            <a:pPr marL="0" indent="0">
              <a:buNone/>
            </a:pPr>
            <a:endParaRPr lang="de-DE" dirty="0"/>
          </a:p>
        </p:txBody>
      </p:sp>
    </p:spTree>
    <p:extLst>
      <p:ext uri="{BB962C8B-B14F-4D97-AF65-F5344CB8AC3E}">
        <p14:creationId xmlns:p14="http://schemas.microsoft.com/office/powerpoint/2010/main" val="336405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5654"/>
            <a:ext cx="10515600" cy="6022731"/>
          </a:xfrm>
        </p:spPr>
        <p:txBody>
          <a:bodyPr>
            <a:normAutofit fontScale="77500" lnSpcReduction="20000"/>
          </a:bodyPr>
          <a:lstStyle/>
          <a:p>
            <a:pPr marL="0" indent="0">
              <a:buNone/>
            </a:pPr>
            <a:endParaRPr lang="de-DE" sz="1800" dirty="0"/>
          </a:p>
          <a:p>
            <a:pPr marL="0" indent="0">
              <a:buNone/>
            </a:pPr>
            <a:r>
              <a:rPr lang="de-DE" sz="3100" b="1" dirty="0">
                <a:solidFill>
                  <a:srgbClr val="00B050"/>
                </a:solidFill>
              </a:rPr>
              <a:t>Selten vorkommende </a:t>
            </a:r>
            <a:r>
              <a:rPr lang="de-DE" sz="3100" b="1" dirty="0" smtClean="0">
                <a:solidFill>
                  <a:srgbClr val="00B050"/>
                </a:solidFill>
              </a:rPr>
              <a:t>Fremdsprache</a:t>
            </a:r>
            <a:endParaRPr lang="de-DE" sz="3100" b="1" dirty="0">
              <a:solidFill>
                <a:srgbClr val="00B050"/>
              </a:solidFill>
            </a:endParaRPr>
          </a:p>
          <a:p>
            <a:pPr marL="0" indent="0">
              <a:buNone/>
            </a:pPr>
            <a:r>
              <a:rPr lang="de-DE" sz="3100" dirty="0" smtClean="0"/>
              <a:t>Muss </a:t>
            </a:r>
            <a:r>
              <a:rPr lang="de-DE" sz="3100" dirty="0"/>
              <a:t>aus oder in eine in Deutschland selten vorkommende Fremdsprache übersetzt werden, kann eine besondere Erschwernis eintreten</a:t>
            </a:r>
            <a:r>
              <a:rPr lang="de-DE" sz="3100" dirty="0" smtClean="0"/>
              <a:t>.</a:t>
            </a:r>
            <a:endParaRPr lang="de-DE" sz="3100" dirty="0"/>
          </a:p>
          <a:p>
            <a:pPr marL="0" indent="0">
              <a:buNone/>
            </a:pPr>
            <a:r>
              <a:rPr lang="de-DE" sz="3100" dirty="0"/>
              <a:t>Der Begriff ist im JVEG nicht bestimmt. In der Rechtsprechung wird hierzu folgende Auffassung vertreten:</a:t>
            </a:r>
          </a:p>
          <a:p>
            <a:pPr marL="0" indent="0">
              <a:buNone/>
            </a:pPr>
            <a:r>
              <a:rPr lang="de-DE" sz="3100" dirty="0"/>
              <a:t> </a:t>
            </a:r>
          </a:p>
          <a:p>
            <a:pPr marL="0" indent="0">
              <a:buNone/>
            </a:pPr>
            <a:r>
              <a:rPr lang="de-DE" sz="3100" i="1" dirty="0"/>
              <a:t>„Die Seltenheit des Gebrauchs einer Sprache in Deutschland beurteilt sich vorrangig nach den tatsächlichen Verhältnissen und nicht nach den rechtlichen Regelungen. Je seltener der Gebrauch einer Fremdsprache in Deutschland ist, desto weniger wird diese Fremdsprache und insbesondere die Fachterminologie lexikalisch erschlossen sein, was typischerweise einen höheren Aufwand bei der Übersetzung zur Folge hat.</a:t>
            </a:r>
            <a:endParaRPr lang="de-DE" sz="3100" dirty="0"/>
          </a:p>
          <a:p>
            <a:pPr marL="0" indent="0">
              <a:buNone/>
            </a:pPr>
            <a:endParaRPr lang="de-DE" sz="3100" dirty="0"/>
          </a:p>
          <a:p>
            <a:pPr marL="0" indent="0">
              <a:buNone/>
            </a:pPr>
            <a:r>
              <a:rPr lang="de-DE" sz="3100" b="1" i="1" dirty="0"/>
              <a:t>Für den gerichtlichen Alltag kommt es auf die tatsächliche Verbreitung der Sprache und der damit zusammenhängenden Anzahl und Verfügbarkeit von für diese Sprache qualifizierten Übersetzern an. </a:t>
            </a:r>
            <a:r>
              <a:rPr lang="de-DE" sz="3100" i="1" dirty="0"/>
              <a:t>“</a:t>
            </a:r>
            <a:endParaRPr lang="de-DE" sz="3100" dirty="0"/>
          </a:p>
          <a:p>
            <a:pPr marL="0" indent="0">
              <a:buNone/>
            </a:pPr>
            <a:endParaRPr lang="de-DE" sz="3100" dirty="0"/>
          </a:p>
          <a:p>
            <a:pPr marL="0" indent="0">
              <a:buNone/>
            </a:pPr>
            <a:r>
              <a:rPr lang="de-DE" sz="3100" dirty="0"/>
              <a:t>OLG Stuttgart, Beschl. v. 31.10.2014, 4 </a:t>
            </a:r>
            <a:r>
              <a:rPr lang="de-DE" sz="3100" dirty="0" err="1"/>
              <a:t>Ws</a:t>
            </a:r>
            <a:r>
              <a:rPr lang="de-DE" sz="3100" dirty="0"/>
              <a:t> 432/14, </a:t>
            </a:r>
            <a:r>
              <a:rPr lang="de-DE" sz="3100" dirty="0" err="1"/>
              <a:t>juris</a:t>
            </a:r>
            <a:endParaRPr lang="de-DE" sz="3100" dirty="0"/>
          </a:p>
          <a:p>
            <a:pPr marL="0" indent="0">
              <a:buNone/>
            </a:pPr>
            <a:endParaRPr lang="de-DE" dirty="0"/>
          </a:p>
        </p:txBody>
      </p:sp>
    </p:spTree>
    <p:extLst>
      <p:ext uri="{BB962C8B-B14F-4D97-AF65-F5344CB8AC3E}">
        <p14:creationId xmlns:p14="http://schemas.microsoft.com/office/powerpoint/2010/main" val="368563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483577"/>
            <a:ext cx="10515600" cy="5693386"/>
          </a:xfrm>
        </p:spPr>
        <p:txBody>
          <a:bodyPr/>
          <a:lstStyle/>
          <a:p>
            <a:pPr marL="0" indent="0">
              <a:buNone/>
            </a:pPr>
            <a:endParaRPr lang="de-DE" sz="1800" dirty="0"/>
          </a:p>
          <a:p>
            <a:pPr marL="0" indent="0">
              <a:buNone/>
            </a:pPr>
            <a:r>
              <a:rPr lang="de-DE" b="1" dirty="0">
                <a:solidFill>
                  <a:srgbClr val="00B050"/>
                </a:solidFill>
              </a:rPr>
              <a:t>Mindestvergütung (§11 Abs. 3 S. 2 JVEG)</a:t>
            </a:r>
          </a:p>
          <a:p>
            <a:pPr marL="0" indent="0">
              <a:buNone/>
            </a:pPr>
            <a:r>
              <a:rPr lang="de-DE" dirty="0" smtClean="0"/>
              <a:t>Das </a:t>
            </a:r>
            <a:r>
              <a:rPr lang="de-DE" dirty="0"/>
              <a:t>Honorar beträgt gemäß § 11 Abs. 3 S. 2 JVEG für eine oder mehrere Übersetzungen, die aufgrund desselben Auftrags angefertigt werden, </a:t>
            </a:r>
            <a:r>
              <a:rPr lang="de-DE" b="1" u="sng" dirty="0"/>
              <a:t>mindestens 20 €</a:t>
            </a:r>
            <a:r>
              <a:rPr lang="de-DE" u="sng" dirty="0"/>
              <a:t>.</a:t>
            </a:r>
          </a:p>
          <a:p>
            <a:pPr marL="0" indent="0">
              <a:buNone/>
            </a:pPr>
            <a:r>
              <a:rPr lang="de-DE" dirty="0"/>
              <a:t> </a:t>
            </a:r>
            <a:endParaRPr lang="de-DE" sz="2400" dirty="0"/>
          </a:p>
          <a:p>
            <a:pPr marL="0" indent="0">
              <a:buNone/>
            </a:pPr>
            <a:r>
              <a:rPr lang="de-DE" dirty="0"/>
              <a:t>Dabei handelt es sich um den</a:t>
            </a:r>
            <a:r>
              <a:rPr lang="de-DE" b="1" dirty="0"/>
              <a:t> Nettobetrag</a:t>
            </a:r>
            <a:r>
              <a:rPr lang="de-DE" dirty="0"/>
              <a:t>, so dass Umsatzsteuer nach § 12 Abs. 1 S. 2 Nr. 4 JVEG gesondert zu erstatten ist.</a:t>
            </a:r>
          </a:p>
          <a:p>
            <a:pPr marL="0" indent="0">
              <a:buNone/>
            </a:pPr>
            <a:endParaRPr lang="de-DE" sz="2000" dirty="0"/>
          </a:p>
          <a:p>
            <a:pPr marL="0" indent="0">
              <a:buNone/>
            </a:pPr>
            <a:endParaRPr lang="de-DE" dirty="0"/>
          </a:p>
        </p:txBody>
      </p:sp>
    </p:spTree>
    <p:extLst>
      <p:ext uri="{BB962C8B-B14F-4D97-AF65-F5344CB8AC3E}">
        <p14:creationId xmlns:p14="http://schemas.microsoft.com/office/powerpoint/2010/main" val="1086309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07731"/>
            <a:ext cx="10515600" cy="6172200"/>
          </a:xfrm>
        </p:spPr>
        <p:txBody>
          <a:bodyPr>
            <a:normAutofit fontScale="92500" lnSpcReduction="10000"/>
          </a:bodyPr>
          <a:lstStyle/>
          <a:p>
            <a:pPr marL="0" indent="0">
              <a:buNone/>
            </a:pPr>
            <a:r>
              <a:rPr lang="de-DE" b="1" u="sng" dirty="0">
                <a:solidFill>
                  <a:srgbClr val="FF0000"/>
                </a:solidFill>
              </a:rPr>
              <a:t>Beispiel 1:</a:t>
            </a:r>
            <a:r>
              <a:rPr lang="de-DE" b="1" dirty="0"/>
              <a:t>		</a:t>
            </a:r>
            <a:r>
              <a:rPr lang="de-DE" b="1" dirty="0" smtClean="0"/>
              <a:t/>
            </a:r>
            <a:br>
              <a:rPr lang="de-DE" b="1" dirty="0" smtClean="0"/>
            </a:br>
            <a:r>
              <a:rPr lang="de-DE" dirty="0" smtClean="0"/>
              <a:t>Der </a:t>
            </a:r>
            <a:r>
              <a:rPr lang="de-DE" dirty="0"/>
              <a:t>Übersetzer wird mit der Übersetzung eines kleinen Briefs mit einem Umfang von 270 Zeichen beauftragt.</a:t>
            </a:r>
          </a:p>
          <a:p>
            <a:pPr marL="0" indent="0">
              <a:buNone/>
            </a:pPr>
            <a:r>
              <a:rPr lang="de-DE" dirty="0" smtClean="0"/>
              <a:t>Das </a:t>
            </a:r>
            <a:r>
              <a:rPr lang="de-DE" dirty="0"/>
              <a:t>Honorar würde gern. § 11 Abs. 1 S. 2 JVEG konkret 9,75 € </a:t>
            </a:r>
            <a:r>
              <a:rPr lang="de-DE" dirty="0" smtClean="0"/>
              <a:t/>
            </a:r>
            <a:br>
              <a:rPr lang="de-DE" dirty="0" smtClean="0"/>
            </a:br>
            <a:r>
              <a:rPr lang="de-DE" dirty="0" smtClean="0"/>
              <a:t>(</a:t>
            </a:r>
            <a:r>
              <a:rPr lang="de-DE" dirty="0"/>
              <a:t>270 : 55 = 5 </a:t>
            </a:r>
            <a:r>
              <a:rPr lang="de-DE" dirty="0" smtClean="0"/>
              <a:t>x1,95 </a:t>
            </a:r>
            <a:r>
              <a:rPr lang="de-DE" dirty="0"/>
              <a:t>€) betragen</a:t>
            </a:r>
            <a:r>
              <a:rPr lang="de-DE" dirty="0" smtClean="0"/>
              <a:t>.</a:t>
            </a:r>
            <a:endParaRPr lang="de-DE" dirty="0"/>
          </a:p>
          <a:p>
            <a:pPr marL="0" indent="0">
              <a:buNone/>
            </a:pPr>
            <a:r>
              <a:rPr lang="de-DE" dirty="0"/>
              <a:t>Wegen § 11 Abs. 2 JVEG beträgt das Honorar jedoch mindestens 20 € zzgl. Umsatzsteuer.</a:t>
            </a:r>
          </a:p>
          <a:p>
            <a:pPr marL="0" indent="0">
              <a:buNone/>
            </a:pPr>
            <a:r>
              <a:rPr lang="de-DE" dirty="0"/>
              <a:t> </a:t>
            </a:r>
          </a:p>
          <a:p>
            <a:pPr marL="0" indent="0">
              <a:buNone/>
            </a:pPr>
            <a:r>
              <a:rPr lang="de-DE" b="1" u="sng" dirty="0" smtClean="0">
                <a:solidFill>
                  <a:srgbClr val="FF0000"/>
                </a:solidFill>
              </a:rPr>
              <a:t>Beispiel </a:t>
            </a:r>
            <a:r>
              <a:rPr lang="de-DE" b="1" u="sng" dirty="0">
                <a:solidFill>
                  <a:srgbClr val="FF0000"/>
                </a:solidFill>
              </a:rPr>
              <a:t>2</a:t>
            </a:r>
            <a:r>
              <a:rPr lang="de-DE" b="1" u="sng" dirty="0" smtClean="0">
                <a:solidFill>
                  <a:srgbClr val="FF0000"/>
                </a:solidFill>
              </a:rPr>
              <a:t>:</a:t>
            </a:r>
            <a:r>
              <a:rPr lang="de-DE" b="1" dirty="0" smtClean="0"/>
              <a:t/>
            </a:r>
            <a:br>
              <a:rPr lang="de-DE" b="1" dirty="0" smtClean="0"/>
            </a:br>
            <a:r>
              <a:rPr lang="de-DE" dirty="0" smtClean="0"/>
              <a:t>Der </a:t>
            </a:r>
            <a:r>
              <a:rPr lang="de-DE" dirty="0"/>
              <a:t>Übersetzer wird zeitgleich mit der Übersetzung </a:t>
            </a:r>
            <a:r>
              <a:rPr lang="de-DE" u="sng" dirty="0"/>
              <a:t>von zwei kleinen Briefen </a:t>
            </a:r>
            <a:r>
              <a:rPr lang="de-DE" dirty="0"/>
              <a:t>mit einem Umfang von jeweils 270 Zeichen beauftragt.</a:t>
            </a:r>
          </a:p>
          <a:p>
            <a:pPr marL="0" indent="0">
              <a:buNone/>
            </a:pPr>
            <a:r>
              <a:rPr lang="de-DE" i="1" dirty="0" smtClean="0"/>
              <a:t>Es </a:t>
            </a:r>
            <a:r>
              <a:rPr lang="de-DE" i="1" dirty="0"/>
              <a:t>handelt sich um einen einheitlichen Auftrag. Die Zeichen der beiden Briefe sind deshalb zusammenzurechnen.</a:t>
            </a:r>
          </a:p>
          <a:p>
            <a:pPr marL="0" indent="0">
              <a:buNone/>
            </a:pPr>
            <a:endParaRPr lang="de-DE" dirty="0"/>
          </a:p>
          <a:p>
            <a:pPr marL="0" indent="0">
              <a:buNone/>
            </a:pPr>
            <a:r>
              <a:rPr lang="de-DE" dirty="0"/>
              <a:t>Das Honorar beträgt deshalb 19,50 € (2 x 270 = 540 : 55 = 10 x 1,95 €) zzgl. Umsatzsteuer.</a:t>
            </a:r>
          </a:p>
          <a:p>
            <a:endParaRPr lang="de-DE" dirty="0"/>
          </a:p>
        </p:txBody>
      </p:sp>
    </p:spTree>
    <p:extLst>
      <p:ext uri="{BB962C8B-B14F-4D97-AF65-F5344CB8AC3E}">
        <p14:creationId xmlns:p14="http://schemas.microsoft.com/office/powerpoint/2010/main" val="419951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7815</Words>
  <Application>Microsoft Office PowerPoint</Application>
  <PresentationFormat>Breitbild</PresentationFormat>
  <Paragraphs>483</Paragraphs>
  <Slides>97</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97</vt:i4>
      </vt:variant>
    </vt:vector>
  </HeadingPairs>
  <TitlesOfParts>
    <vt:vector size="102" baseType="lpstr">
      <vt:lpstr>Arial</vt:lpstr>
      <vt:lpstr>Calibri</vt:lpstr>
      <vt:lpstr>Calibri Light</vt:lpstr>
      <vt:lpstr>Wingdings</vt:lpstr>
      <vt:lpstr>Office</vt:lpstr>
      <vt:lpstr>JVEG</vt:lpstr>
      <vt:lpstr>Wir sprechen über folgende Themen:</vt:lpstr>
      <vt:lpstr>1. Allgemeines</vt:lpstr>
      <vt:lpstr>Wie ist das JVEG aufgebaut?</vt:lpstr>
      <vt:lpstr>PowerPoint-Präsentation</vt:lpstr>
      <vt:lpstr>Wer ist anspruchsberechtigt? und Wer erhält eine Vergütung und wer eine Entschädigung?  § 1 Abs.1 S. 1 JVEG </vt:lpstr>
      <vt:lpstr>Definition der Anspruchsberechtigten</vt:lpstr>
      <vt:lpstr>PowerPoint-Präsentation</vt:lpstr>
      <vt:lpstr>PowerPoint-Präsentation</vt:lpstr>
      <vt:lpstr>PowerPoint-Präsentation</vt:lpstr>
      <vt:lpstr>PowerPoint-Präsentation</vt:lpstr>
      <vt:lpstr>PowerPoint-Präsentation</vt:lpstr>
      <vt:lpstr>PowerPoint-Präsentation</vt:lpstr>
      <vt:lpstr>Fristen für die Geltendmachung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Erstattung von Reisekosten (§ 5 JVEG)</vt:lpstr>
      <vt:lpstr>PowerPoint-Präsentation</vt:lpstr>
      <vt:lpstr>PowerPoint-Präsentation</vt:lpstr>
      <vt:lpstr>Erstattung von Tagegeldern (§ 6 Abs. 1 JVEG)</vt:lpstr>
      <vt:lpstr>PowerPoint-Präsentation</vt:lpstr>
      <vt:lpstr>PowerPoint-Präsentation</vt:lpstr>
      <vt:lpstr> Mehrtägige Reisen </vt:lpstr>
      <vt:lpstr>Übernachtungskosten</vt:lpstr>
      <vt:lpstr>PowerPoint-Präsentation</vt:lpstr>
      <vt:lpstr>PowerPoint-Präsentation</vt:lpstr>
      <vt:lpstr>PowerPoint-Präsentation</vt:lpstr>
      <vt:lpstr>  Erstattung von baren Aufwendungen (§ 7 JVEG)  </vt:lpstr>
      <vt:lpstr>PowerPoint-Präsentation</vt:lpstr>
      <vt:lpstr>Sonstige bare Aufwendungen (§ 7 Abs. 1 S. 1 JVEG) Anwendungsbereich </vt:lpstr>
      <vt:lpstr>Kosten für Vertretungspersonen (§ 7 Abs. 1 S. 2 JVEG)</vt:lpstr>
      <vt:lpstr>PowerPoint-Präsentation</vt:lpstr>
      <vt:lpstr>Kosten für Begleitpersonen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Vergütung von Sachverständigen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JVEG</dc:title>
  <dc:creator>Simmerl-Hübner, Susanne</dc:creator>
  <cp:lastModifiedBy>Simmerl-Hübner, Susanne</cp:lastModifiedBy>
  <cp:revision>152</cp:revision>
  <cp:lastPrinted>2024-07-05T05:02:59Z</cp:lastPrinted>
  <dcterms:created xsi:type="dcterms:W3CDTF">2024-04-30T06:15:23Z</dcterms:created>
  <dcterms:modified xsi:type="dcterms:W3CDTF">2024-07-08T06:16:15Z</dcterms:modified>
</cp:coreProperties>
</file>