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2" r:id="rId6"/>
    <p:sldId id="261" r:id="rId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3F4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showGuides="1">
      <p:cViewPr varScale="1">
        <p:scale>
          <a:sx n="120" d="100"/>
          <a:sy n="120" d="100"/>
        </p:scale>
        <p:origin x="114" y="3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3D17F9-FC6F-496C-A800-D238553E084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DD6F4CCA-DA36-476F-907E-328E805607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A16AB541-2557-4470-BA14-38D2878BE9BD}"/>
              </a:ext>
            </a:extLst>
          </p:cNvPr>
          <p:cNvSpPr>
            <a:spLocks noGrp="1"/>
          </p:cNvSpPr>
          <p:nvPr>
            <p:ph type="dt" sz="half" idx="10"/>
          </p:nvPr>
        </p:nvSpPr>
        <p:spPr/>
        <p:txBody>
          <a:bodyPr/>
          <a:lstStyle/>
          <a:p>
            <a:fld id="{8F381235-19C1-4E0E-A222-AF852201EB24}" type="datetimeFigureOut">
              <a:rPr lang="de-DE" smtClean="0"/>
              <a:t>29.01.2025</a:t>
            </a:fld>
            <a:endParaRPr lang="de-DE"/>
          </a:p>
        </p:txBody>
      </p:sp>
      <p:sp>
        <p:nvSpPr>
          <p:cNvPr id="5" name="Fußzeilenplatzhalter 4">
            <a:extLst>
              <a:ext uri="{FF2B5EF4-FFF2-40B4-BE49-F238E27FC236}">
                <a16:creationId xmlns:a16="http://schemas.microsoft.com/office/drawing/2014/main" id="{EC3E964F-61D8-4DC0-8837-0169028543C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899E3B6-878E-4033-8E31-9CC128EC0990}"/>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4155340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A1343B-5206-4CC9-BEE3-943255AE794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54617EC8-2B09-4F9D-B5A1-A2B99FAEFD2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9541D5C-37CD-4094-BDFE-7942B80A2833}"/>
              </a:ext>
            </a:extLst>
          </p:cNvPr>
          <p:cNvSpPr>
            <a:spLocks noGrp="1"/>
          </p:cNvSpPr>
          <p:nvPr>
            <p:ph type="dt" sz="half" idx="10"/>
          </p:nvPr>
        </p:nvSpPr>
        <p:spPr/>
        <p:txBody>
          <a:bodyPr/>
          <a:lstStyle/>
          <a:p>
            <a:fld id="{8F381235-19C1-4E0E-A222-AF852201EB24}" type="datetimeFigureOut">
              <a:rPr lang="de-DE" smtClean="0"/>
              <a:t>29.01.2025</a:t>
            </a:fld>
            <a:endParaRPr lang="de-DE"/>
          </a:p>
        </p:txBody>
      </p:sp>
      <p:sp>
        <p:nvSpPr>
          <p:cNvPr id="5" name="Fußzeilenplatzhalter 4">
            <a:extLst>
              <a:ext uri="{FF2B5EF4-FFF2-40B4-BE49-F238E27FC236}">
                <a16:creationId xmlns:a16="http://schemas.microsoft.com/office/drawing/2014/main" id="{39B8FA8D-3073-4335-9987-483C5F4A8C3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25683C-CD0A-4B95-8680-0781C0997520}"/>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567607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7EC5F252-2992-46B7-B573-06E91B3C71BF}"/>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0066CF43-4421-421B-9A8F-D2B97C215FED}"/>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946D4E1D-8F5D-4CF8-82D2-85B33FA72EEB}"/>
              </a:ext>
            </a:extLst>
          </p:cNvPr>
          <p:cNvSpPr>
            <a:spLocks noGrp="1"/>
          </p:cNvSpPr>
          <p:nvPr>
            <p:ph type="dt" sz="half" idx="10"/>
          </p:nvPr>
        </p:nvSpPr>
        <p:spPr/>
        <p:txBody>
          <a:bodyPr/>
          <a:lstStyle/>
          <a:p>
            <a:fld id="{8F381235-19C1-4E0E-A222-AF852201EB24}" type="datetimeFigureOut">
              <a:rPr lang="de-DE" smtClean="0"/>
              <a:t>29.01.2025</a:t>
            </a:fld>
            <a:endParaRPr lang="de-DE"/>
          </a:p>
        </p:txBody>
      </p:sp>
      <p:sp>
        <p:nvSpPr>
          <p:cNvPr id="5" name="Fußzeilenplatzhalter 4">
            <a:extLst>
              <a:ext uri="{FF2B5EF4-FFF2-40B4-BE49-F238E27FC236}">
                <a16:creationId xmlns:a16="http://schemas.microsoft.com/office/drawing/2014/main" id="{07F39A26-D13A-4400-AED1-DF55ABB05AB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07705AF-B78D-4A09-9BD3-92BFEB5C3D2F}"/>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1838029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CE2EC5-48A2-4F56-8A0C-56C3FB35991C}"/>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9F901CF8-7A62-49CD-A741-5207140D956F}"/>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F8849245-9A67-4D31-BB05-053F95189380}"/>
              </a:ext>
            </a:extLst>
          </p:cNvPr>
          <p:cNvSpPr>
            <a:spLocks noGrp="1"/>
          </p:cNvSpPr>
          <p:nvPr>
            <p:ph type="dt" sz="half" idx="10"/>
          </p:nvPr>
        </p:nvSpPr>
        <p:spPr/>
        <p:txBody>
          <a:bodyPr/>
          <a:lstStyle/>
          <a:p>
            <a:fld id="{8F381235-19C1-4E0E-A222-AF852201EB24}" type="datetimeFigureOut">
              <a:rPr lang="de-DE" smtClean="0"/>
              <a:t>29.01.2025</a:t>
            </a:fld>
            <a:endParaRPr lang="de-DE"/>
          </a:p>
        </p:txBody>
      </p:sp>
      <p:sp>
        <p:nvSpPr>
          <p:cNvPr id="5" name="Fußzeilenplatzhalter 4">
            <a:extLst>
              <a:ext uri="{FF2B5EF4-FFF2-40B4-BE49-F238E27FC236}">
                <a16:creationId xmlns:a16="http://schemas.microsoft.com/office/drawing/2014/main" id="{48D8DB57-3C5F-49D6-A8A5-841694B4E4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B783A83-3CB0-428D-B007-87DED164484E}"/>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75626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DD0E3B-74D4-47B0-9A53-3342146B6A15}"/>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5F97932F-5B50-4341-A7B2-802EB64CAD2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B020A949-A9D3-4A30-953C-7F119BBE47B2}"/>
              </a:ext>
            </a:extLst>
          </p:cNvPr>
          <p:cNvSpPr>
            <a:spLocks noGrp="1"/>
          </p:cNvSpPr>
          <p:nvPr>
            <p:ph type="dt" sz="half" idx="10"/>
          </p:nvPr>
        </p:nvSpPr>
        <p:spPr/>
        <p:txBody>
          <a:bodyPr/>
          <a:lstStyle/>
          <a:p>
            <a:fld id="{8F381235-19C1-4E0E-A222-AF852201EB24}" type="datetimeFigureOut">
              <a:rPr lang="de-DE" smtClean="0"/>
              <a:t>29.01.2025</a:t>
            </a:fld>
            <a:endParaRPr lang="de-DE"/>
          </a:p>
        </p:txBody>
      </p:sp>
      <p:sp>
        <p:nvSpPr>
          <p:cNvPr id="5" name="Fußzeilenplatzhalter 4">
            <a:extLst>
              <a:ext uri="{FF2B5EF4-FFF2-40B4-BE49-F238E27FC236}">
                <a16:creationId xmlns:a16="http://schemas.microsoft.com/office/drawing/2014/main" id="{95E93653-3613-4A8A-8E89-5F9FE6FE233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5721F8D-F1B6-46D0-90A0-1A666C62F9C4}"/>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972681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73C9ED-89CE-4C68-A498-AD09BD43D6EA}"/>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93070962-D92E-42D1-8224-90A335555D70}"/>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DFF116D5-012D-4226-BA75-56D50D1EB42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94AA66F6-F21A-4480-8ACE-136A79664B43}"/>
              </a:ext>
            </a:extLst>
          </p:cNvPr>
          <p:cNvSpPr>
            <a:spLocks noGrp="1"/>
          </p:cNvSpPr>
          <p:nvPr>
            <p:ph type="dt" sz="half" idx="10"/>
          </p:nvPr>
        </p:nvSpPr>
        <p:spPr/>
        <p:txBody>
          <a:bodyPr/>
          <a:lstStyle/>
          <a:p>
            <a:fld id="{8F381235-19C1-4E0E-A222-AF852201EB24}" type="datetimeFigureOut">
              <a:rPr lang="de-DE" smtClean="0"/>
              <a:t>29.01.2025</a:t>
            </a:fld>
            <a:endParaRPr lang="de-DE"/>
          </a:p>
        </p:txBody>
      </p:sp>
      <p:sp>
        <p:nvSpPr>
          <p:cNvPr id="6" name="Fußzeilenplatzhalter 5">
            <a:extLst>
              <a:ext uri="{FF2B5EF4-FFF2-40B4-BE49-F238E27FC236}">
                <a16:creationId xmlns:a16="http://schemas.microsoft.com/office/drawing/2014/main" id="{F485DAFB-9FB9-4316-9172-C2FBEB85E8D8}"/>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68BEBDC-00BE-4C6D-BDDF-42428E3D8D7F}"/>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2299295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B1184C-5F8F-4377-85AD-C3433099FE01}"/>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DA3F3FAD-DD5D-416A-B8FD-F7C1A937EA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5DDF30C5-EB2C-4AD2-9E85-AB7EBB0DBC39}"/>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F1370E74-437F-4A38-B67D-E1719BF93E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04288219-BDBB-4D92-A8A6-2CB2E245139F}"/>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B9A552D0-243F-444B-92FC-9A7B13B8809A}"/>
              </a:ext>
            </a:extLst>
          </p:cNvPr>
          <p:cNvSpPr>
            <a:spLocks noGrp="1"/>
          </p:cNvSpPr>
          <p:nvPr>
            <p:ph type="dt" sz="half" idx="10"/>
          </p:nvPr>
        </p:nvSpPr>
        <p:spPr/>
        <p:txBody>
          <a:bodyPr/>
          <a:lstStyle/>
          <a:p>
            <a:fld id="{8F381235-19C1-4E0E-A222-AF852201EB24}" type="datetimeFigureOut">
              <a:rPr lang="de-DE" smtClean="0"/>
              <a:t>29.01.2025</a:t>
            </a:fld>
            <a:endParaRPr lang="de-DE"/>
          </a:p>
        </p:txBody>
      </p:sp>
      <p:sp>
        <p:nvSpPr>
          <p:cNvPr id="8" name="Fußzeilenplatzhalter 7">
            <a:extLst>
              <a:ext uri="{FF2B5EF4-FFF2-40B4-BE49-F238E27FC236}">
                <a16:creationId xmlns:a16="http://schemas.microsoft.com/office/drawing/2014/main" id="{DFB86493-0D26-45C3-BE1F-FF098CDD9BD2}"/>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6F1185C9-758B-4926-A509-DA098D8658A3}"/>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4212948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18138C-1993-4A5D-837E-0B775F14F00F}"/>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88A3D88E-3944-4D4A-8ACF-F2D27F1F5091}"/>
              </a:ext>
            </a:extLst>
          </p:cNvPr>
          <p:cNvSpPr>
            <a:spLocks noGrp="1"/>
          </p:cNvSpPr>
          <p:nvPr>
            <p:ph type="dt" sz="half" idx="10"/>
          </p:nvPr>
        </p:nvSpPr>
        <p:spPr/>
        <p:txBody>
          <a:bodyPr/>
          <a:lstStyle/>
          <a:p>
            <a:fld id="{8F381235-19C1-4E0E-A222-AF852201EB24}" type="datetimeFigureOut">
              <a:rPr lang="de-DE" smtClean="0"/>
              <a:t>29.01.2025</a:t>
            </a:fld>
            <a:endParaRPr lang="de-DE"/>
          </a:p>
        </p:txBody>
      </p:sp>
      <p:sp>
        <p:nvSpPr>
          <p:cNvPr id="4" name="Fußzeilenplatzhalter 3">
            <a:extLst>
              <a:ext uri="{FF2B5EF4-FFF2-40B4-BE49-F238E27FC236}">
                <a16:creationId xmlns:a16="http://schemas.microsoft.com/office/drawing/2014/main" id="{741CB50F-A4EB-4E90-8CF3-AAD83F53C938}"/>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41F128F0-4191-4048-AA34-9A35E5D00D4A}"/>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3296132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9C0C0AD7-7DDE-48A9-BDF3-181726979F5E}"/>
              </a:ext>
            </a:extLst>
          </p:cNvPr>
          <p:cNvSpPr>
            <a:spLocks noGrp="1"/>
          </p:cNvSpPr>
          <p:nvPr>
            <p:ph type="dt" sz="half" idx="10"/>
          </p:nvPr>
        </p:nvSpPr>
        <p:spPr/>
        <p:txBody>
          <a:bodyPr/>
          <a:lstStyle/>
          <a:p>
            <a:fld id="{8F381235-19C1-4E0E-A222-AF852201EB24}" type="datetimeFigureOut">
              <a:rPr lang="de-DE" smtClean="0"/>
              <a:t>29.01.2025</a:t>
            </a:fld>
            <a:endParaRPr lang="de-DE"/>
          </a:p>
        </p:txBody>
      </p:sp>
      <p:sp>
        <p:nvSpPr>
          <p:cNvPr id="3" name="Fußzeilenplatzhalter 2">
            <a:extLst>
              <a:ext uri="{FF2B5EF4-FFF2-40B4-BE49-F238E27FC236}">
                <a16:creationId xmlns:a16="http://schemas.microsoft.com/office/drawing/2014/main" id="{5BBF7D6A-F87B-440F-A50B-E9ACC9F8B86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8A5247CF-D0F8-45D1-9AB4-D766B5ECE3CC}"/>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362840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BDA2DD-85AF-47F4-B6B6-5203CC9B723C}"/>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B5FDDDE6-5CF3-4389-80EA-F14C5E72D4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A829E6E0-D054-4DE0-BC8B-CCE8C2B047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849DDD2C-47EE-4296-842C-9761150B2F3C}"/>
              </a:ext>
            </a:extLst>
          </p:cNvPr>
          <p:cNvSpPr>
            <a:spLocks noGrp="1"/>
          </p:cNvSpPr>
          <p:nvPr>
            <p:ph type="dt" sz="half" idx="10"/>
          </p:nvPr>
        </p:nvSpPr>
        <p:spPr/>
        <p:txBody>
          <a:bodyPr/>
          <a:lstStyle/>
          <a:p>
            <a:fld id="{8F381235-19C1-4E0E-A222-AF852201EB24}" type="datetimeFigureOut">
              <a:rPr lang="de-DE" smtClean="0"/>
              <a:t>29.01.2025</a:t>
            </a:fld>
            <a:endParaRPr lang="de-DE"/>
          </a:p>
        </p:txBody>
      </p:sp>
      <p:sp>
        <p:nvSpPr>
          <p:cNvPr id="6" name="Fußzeilenplatzhalter 5">
            <a:extLst>
              <a:ext uri="{FF2B5EF4-FFF2-40B4-BE49-F238E27FC236}">
                <a16:creationId xmlns:a16="http://schemas.microsoft.com/office/drawing/2014/main" id="{F514C211-2C2D-4EFC-BD74-48DB747130E3}"/>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1E187C5-0B5D-4CA1-B0DE-B6304B193676}"/>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2208196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459410-A12F-46B2-B8CF-8BEA4C0988DB}"/>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A64A7637-FF37-4F45-BB11-9A24829230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2B5F4AE9-539B-46A5-86F6-F3A5B8DC5A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E733F17-F0E5-4341-B020-DD9F9DF8FE08}"/>
              </a:ext>
            </a:extLst>
          </p:cNvPr>
          <p:cNvSpPr>
            <a:spLocks noGrp="1"/>
          </p:cNvSpPr>
          <p:nvPr>
            <p:ph type="dt" sz="half" idx="10"/>
          </p:nvPr>
        </p:nvSpPr>
        <p:spPr/>
        <p:txBody>
          <a:bodyPr/>
          <a:lstStyle/>
          <a:p>
            <a:fld id="{8F381235-19C1-4E0E-A222-AF852201EB24}" type="datetimeFigureOut">
              <a:rPr lang="de-DE" smtClean="0"/>
              <a:t>29.01.2025</a:t>
            </a:fld>
            <a:endParaRPr lang="de-DE"/>
          </a:p>
        </p:txBody>
      </p:sp>
      <p:sp>
        <p:nvSpPr>
          <p:cNvPr id="6" name="Fußzeilenplatzhalter 5">
            <a:extLst>
              <a:ext uri="{FF2B5EF4-FFF2-40B4-BE49-F238E27FC236}">
                <a16:creationId xmlns:a16="http://schemas.microsoft.com/office/drawing/2014/main" id="{1954DA66-955E-4B31-B894-91327F7223F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47E8FD1A-4A11-42B3-8C1B-1175271D1798}"/>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1268201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3323CEA1-0EB8-4EDF-998B-2A3329BF63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8C659617-B1C1-4541-99CA-8A6347285B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AC2F94D-DEE6-4EBD-A580-6A7BA59BFB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381235-19C1-4E0E-A222-AF852201EB24}" type="datetimeFigureOut">
              <a:rPr lang="de-DE" smtClean="0"/>
              <a:t>29.01.2025</a:t>
            </a:fld>
            <a:endParaRPr lang="de-DE"/>
          </a:p>
        </p:txBody>
      </p:sp>
      <p:sp>
        <p:nvSpPr>
          <p:cNvPr id="5" name="Fußzeilenplatzhalter 4">
            <a:extLst>
              <a:ext uri="{FF2B5EF4-FFF2-40B4-BE49-F238E27FC236}">
                <a16:creationId xmlns:a16="http://schemas.microsoft.com/office/drawing/2014/main" id="{95FA43B8-7347-47A2-84A1-36F6FD5813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BF551DDF-2344-4F46-A6CF-54E125B7C6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2ACDC1-B553-4347-9EA0-526F5CD8C285}" type="slidenum">
              <a:rPr lang="de-DE" smtClean="0"/>
              <a:t>‹Nr.›</a:t>
            </a:fld>
            <a:endParaRPr lang="de-DE"/>
          </a:p>
        </p:txBody>
      </p:sp>
    </p:spTree>
    <p:extLst>
      <p:ext uri="{BB962C8B-B14F-4D97-AF65-F5344CB8AC3E}">
        <p14:creationId xmlns:p14="http://schemas.microsoft.com/office/powerpoint/2010/main" val="40102237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99732" y="84289"/>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10259816" y="195191"/>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C3</a:t>
            </a:r>
          </a:p>
        </p:txBody>
      </p:sp>
      <p:sp>
        <p:nvSpPr>
          <p:cNvPr id="3" name="Rechteck: abgerundete Ecken 2">
            <a:extLst>
              <a:ext uri="{FF2B5EF4-FFF2-40B4-BE49-F238E27FC236}">
                <a16:creationId xmlns:a16="http://schemas.microsoft.com/office/drawing/2014/main" id="{EF1DD9D5-4CE8-42C9-A5B5-88E3E783D91F}"/>
              </a:ext>
            </a:extLst>
          </p:cNvPr>
          <p:cNvSpPr/>
          <p:nvPr/>
        </p:nvSpPr>
        <p:spPr>
          <a:xfrm>
            <a:off x="423187" y="800616"/>
            <a:ext cx="7911548" cy="914400"/>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a) </a:t>
            </a:r>
            <a:r>
              <a:rPr lang="de-DE" dirty="0"/>
              <a:t>Nennen Sie die Voraussetzungen für ein vereinfachtes Verfahren über den Unterhalt Minderjähriger! Nennen Sie die gesetzliche Bestimmung!</a:t>
            </a:r>
            <a:endParaRPr lang="de-DE" sz="2000" dirty="0"/>
          </a:p>
        </p:txBody>
      </p:sp>
      <p:sp>
        <p:nvSpPr>
          <p:cNvPr id="4" name="Rechteck: abgerundete Ecken 3">
            <a:extLst>
              <a:ext uri="{FF2B5EF4-FFF2-40B4-BE49-F238E27FC236}">
                <a16:creationId xmlns:a16="http://schemas.microsoft.com/office/drawing/2014/main" id="{2ED4369A-8D65-4FBE-8AAF-C07701E34126}"/>
              </a:ext>
            </a:extLst>
          </p:cNvPr>
          <p:cNvSpPr/>
          <p:nvPr/>
        </p:nvSpPr>
        <p:spPr>
          <a:xfrm>
            <a:off x="3062514" y="1633034"/>
            <a:ext cx="8196533" cy="1269192"/>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Antrag; minderjähriges Kind; das minderjährige Kind darf nicht mit dem in Anspruch genommen Elternteil in einem Haushalt leben; Höchstgrenze: 1,2-fache Mindestunterhalt; keine anderweite Anhängigkeit, Entscheidung oder Titulierung</a:t>
            </a:r>
          </a:p>
          <a:p>
            <a:pPr algn="ctr"/>
            <a:r>
              <a:rPr lang="de-DE" sz="2000" dirty="0">
                <a:solidFill>
                  <a:schemeClr val="tx1"/>
                </a:solidFill>
              </a:rPr>
              <a:t>§ 249 </a:t>
            </a:r>
            <a:r>
              <a:rPr lang="de-DE" sz="2000" dirty="0" err="1">
                <a:solidFill>
                  <a:schemeClr val="tx1"/>
                </a:solidFill>
              </a:rPr>
              <a:t>FamFG</a:t>
            </a:r>
            <a:endParaRPr lang="de-DE" sz="2000" dirty="0">
              <a:solidFill>
                <a:schemeClr val="tx1"/>
              </a:solidFill>
            </a:endParaRPr>
          </a:p>
        </p:txBody>
      </p:sp>
      <p:sp>
        <p:nvSpPr>
          <p:cNvPr id="7" name="Rechteck: abgerundete Ecken 6">
            <a:extLst>
              <a:ext uri="{FF2B5EF4-FFF2-40B4-BE49-F238E27FC236}">
                <a16:creationId xmlns:a16="http://schemas.microsoft.com/office/drawing/2014/main" id="{33E3D6A7-9D56-4319-BD9E-89EA7F1B1371}"/>
              </a:ext>
            </a:extLst>
          </p:cNvPr>
          <p:cNvSpPr/>
          <p:nvPr/>
        </p:nvSpPr>
        <p:spPr>
          <a:xfrm>
            <a:off x="423187" y="3041375"/>
            <a:ext cx="7911548" cy="914400"/>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b) </a:t>
            </a:r>
            <a:r>
              <a:rPr lang="de-DE" dirty="0"/>
              <a:t>Erläutern Sie die Zuständigkeit bei einem vereinfachten Verfahren über Unterhalt Minderjähriger! Nennen Sie die gesetzliche Bestimmung!</a:t>
            </a:r>
            <a:endParaRPr lang="de-DE" sz="2000" dirty="0"/>
          </a:p>
        </p:txBody>
      </p:sp>
      <p:sp>
        <p:nvSpPr>
          <p:cNvPr id="8" name="Rechteck: abgerundete Ecken 7">
            <a:extLst>
              <a:ext uri="{FF2B5EF4-FFF2-40B4-BE49-F238E27FC236}">
                <a16:creationId xmlns:a16="http://schemas.microsoft.com/office/drawing/2014/main" id="{3095ABDD-1434-4B88-8ABF-31AFC9195BB5}"/>
              </a:ext>
            </a:extLst>
          </p:cNvPr>
          <p:cNvSpPr/>
          <p:nvPr/>
        </p:nvSpPr>
        <p:spPr>
          <a:xfrm>
            <a:off x="4127989" y="3857522"/>
            <a:ext cx="5707775" cy="507924"/>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richtet sich nach § 232 </a:t>
            </a:r>
            <a:r>
              <a:rPr lang="de-DE" dirty="0" err="1">
                <a:solidFill>
                  <a:schemeClr val="tx1"/>
                </a:solidFill>
              </a:rPr>
              <a:t>FamFG</a:t>
            </a:r>
            <a:endParaRPr lang="de-DE" sz="2000" dirty="0">
              <a:solidFill>
                <a:schemeClr val="tx1"/>
              </a:solidFill>
            </a:endParaRPr>
          </a:p>
        </p:txBody>
      </p:sp>
      <p:sp>
        <p:nvSpPr>
          <p:cNvPr id="9" name="Rechteck: abgerundete Ecken 8">
            <a:extLst>
              <a:ext uri="{FF2B5EF4-FFF2-40B4-BE49-F238E27FC236}">
                <a16:creationId xmlns:a16="http://schemas.microsoft.com/office/drawing/2014/main" id="{6491A028-93C9-4936-BF5F-D22D315E2D18}"/>
              </a:ext>
            </a:extLst>
          </p:cNvPr>
          <p:cNvSpPr/>
          <p:nvPr/>
        </p:nvSpPr>
        <p:spPr>
          <a:xfrm>
            <a:off x="1751055" y="4944870"/>
            <a:ext cx="7911548" cy="111251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solidFill>
                  <a:schemeClr val="tx1"/>
                </a:solidFill>
              </a:rPr>
              <a:t>c) </a:t>
            </a:r>
            <a:r>
              <a:rPr lang="de-DE" dirty="0">
                <a:solidFill>
                  <a:schemeClr val="tx1"/>
                </a:solidFill>
              </a:rPr>
              <a:t>Schauen Sie sich das Antragsformular und das Merkblatt für ein vereinfachtes Unterhaltsverfahren über Unterhalt Minderjähriger an. Betrachten Sie dabei auch den § 250 </a:t>
            </a:r>
            <a:r>
              <a:rPr lang="de-DE" dirty="0" err="1">
                <a:solidFill>
                  <a:schemeClr val="tx1"/>
                </a:solidFill>
              </a:rPr>
              <a:t>FamFG</a:t>
            </a:r>
            <a:r>
              <a:rPr lang="de-DE" dirty="0">
                <a:solidFill>
                  <a:schemeClr val="tx1"/>
                </a:solidFill>
              </a:rPr>
              <a:t>!</a:t>
            </a:r>
            <a:endParaRPr lang="de-DE" sz="2000" dirty="0">
              <a:solidFill>
                <a:schemeClr val="tx1"/>
              </a:solidFill>
            </a:endParaRPr>
          </a:p>
        </p:txBody>
      </p:sp>
    </p:spTree>
    <p:extLst>
      <p:ext uri="{BB962C8B-B14F-4D97-AF65-F5344CB8AC3E}">
        <p14:creationId xmlns:p14="http://schemas.microsoft.com/office/powerpoint/2010/main" val="2329320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7" grpId="0" animBg="1"/>
      <p:bldP spid="8" grpId="0" animBg="1"/>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99732" y="84289"/>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335362">
            <a:off x="9899749" y="112765"/>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C3</a:t>
            </a:r>
          </a:p>
        </p:txBody>
      </p:sp>
      <p:sp>
        <p:nvSpPr>
          <p:cNvPr id="3" name="Rechteck: abgerundete Ecken 2">
            <a:extLst>
              <a:ext uri="{FF2B5EF4-FFF2-40B4-BE49-F238E27FC236}">
                <a16:creationId xmlns:a16="http://schemas.microsoft.com/office/drawing/2014/main" id="{EF1DD9D5-4CE8-42C9-A5B5-88E3E783D91F}"/>
              </a:ext>
            </a:extLst>
          </p:cNvPr>
          <p:cNvSpPr/>
          <p:nvPr/>
        </p:nvSpPr>
        <p:spPr>
          <a:xfrm>
            <a:off x="542456" y="1964559"/>
            <a:ext cx="7911548" cy="914400"/>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cs typeface="Arial" panose="020B0604020202020204" pitchFamily="34" charset="0"/>
              </a:rPr>
              <a:t>d) </a:t>
            </a:r>
            <a:r>
              <a:rPr lang="de-DE" dirty="0"/>
              <a:t>Wer ist funktionell für den Antrag zuständig?</a:t>
            </a:r>
            <a:endParaRPr lang="de-DE" sz="2000" dirty="0">
              <a:cs typeface="Arial" panose="020B0604020202020204" pitchFamily="34" charset="0"/>
            </a:endParaRPr>
          </a:p>
        </p:txBody>
      </p:sp>
      <p:sp>
        <p:nvSpPr>
          <p:cNvPr id="4" name="Rechteck: abgerundete Ecken 3">
            <a:extLst>
              <a:ext uri="{FF2B5EF4-FFF2-40B4-BE49-F238E27FC236}">
                <a16:creationId xmlns:a16="http://schemas.microsoft.com/office/drawing/2014/main" id="{2ED4369A-8D65-4FBE-8AAF-C07701E34126}"/>
              </a:ext>
            </a:extLst>
          </p:cNvPr>
          <p:cNvSpPr/>
          <p:nvPr/>
        </p:nvSpPr>
        <p:spPr>
          <a:xfrm>
            <a:off x="6096000" y="2695105"/>
            <a:ext cx="1762635" cy="464274"/>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Rechtspfleger</a:t>
            </a:r>
            <a:endParaRPr lang="de-DE" sz="2000" dirty="0">
              <a:solidFill>
                <a:schemeClr val="tx1"/>
              </a:solidFill>
            </a:endParaRPr>
          </a:p>
        </p:txBody>
      </p:sp>
      <p:sp>
        <p:nvSpPr>
          <p:cNvPr id="7" name="Rechteck: abgerundete Ecken 6">
            <a:extLst>
              <a:ext uri="{FF2B5EF4-FFF2-40B4-BE49-F238E27FC236}">
                <a16:creationId xmlns:a16="http://schemas.microsoft.com/office/drawing/2014/main" id="{33E3D6A7-9D56-4319-BD9E-89EA7F1B1371}"/>
              </a:ext>
            </a:extLst>
          </p:cNvPr>
          <p:cNvSpPr/>
          <p:nvPr/>
        </p:nvSpPr>
        <p:spPr>
          <a:xfrm>
            <a:off x="542456" y="3819040"/>
            <a:ext cx="9312744" cy="914400"/>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cs typeface="Arial" panose="020B0604020202020204" pitchFamily="34" charset="0"/>
              </a:rPr>
              <a:t>e) </a:t>
            </a:r>
            <a:r>
              <a:rPr lang="de-DE" dirty="0"/>
              <a:t>Besteht in einem vereinfachten Verfahren über den Unterhalt Minderjähriger Anwalts-zwang? Nennen Sie die gesetzlichen Bestimmungen!</a:t>
            </a:r>
            <a:endParaRPr lang="de-DE" sz="2000" dirty="0">
              <a:cs typeface="Arial" panose="020B0604020202020204" pitchFamily="34" charset="0"/>
            </a:endParaRPr>
          </a:p>
        </p:txBody>
      </p:sp>
      <p:sp>
        <p:nvSpPr>
          <p:cNvPr id="8" name="Rechteck: abgerundete Ecken 7">
            <a:extLst>
              <a:ext uri="{FF2B5EF4-FFF2-40B4-BE49-F238E27FC236}">
                <a16:creationId xmlns:a16="http://schemas.microsoft.com/office/drawing/2014/main" id="{3095ABDD-1434-4B88-8ABF-31AFC9195BB5}"/>
              </a:ext>
            </a:extLst>
          </p:cNvPr>
          <p:cNvSpPr/>
          <p:nvPr/>
        </p:nvSpPr>
        <p:spPr>
          <a:xfrm>
            <a:off x="4251454" y="4648956"/>
            <a:ext cx="6101145" cy="593643"/>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nein (§§ 114 IV Nr. 6 FamFG, 78 III ZPO, 13 RPflG)</a:t>
            </a:r>
            <a:endParaRPr lang="de-DE" sz="2000" dirty="0">
              <a:solidFill>
                <a:schemeClr val="tx1"/>
              </a:solidFill>
            </a:endParaRPr>
          </a:p>
        </p:txBody>
      </p:sp>
    </p:spTree>
    <p:extLst>
      <p:ext uri="{BB962C8B-B14F-4D97-AF65-F5344CB8AC3E}">
        <p14:creationId xmlns:p14="http://schemas.microsoft.com/office/powerpoint/2010/main" val="2393222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7" grpId="0" animBg="1"/>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99732" y="84289"/>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335362">
            <a:off x="9899749" y="112765"/>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C3</a:t>
            </a:r>
          </a:p>
        </p:txBody>
      </p:sp>
      <p:sp>
        <p:nvSpPr>
          <p:cNvPr id="9" name="Rechteck: abgerundete Ecken 8">
            <a:extLst>
              <a:ext uri="{FF2B5EF4-FFF2-40B4-BE49-F238E27FC236}">
                <a16:creationId xmlns:a16="http://schemas.microsoft.com/office/drawing/2014/main" id="{6491A028-93C9-4936-BF5F-D22D315E2D18}"/>
              </a:ext>
            </a:extLst>
          </p:cNvPr>
          <p:cNvSpPr/>
          <p:nvPr/>
        </p:nvSpPr>
        <p:spPr>
          <a:xfrm>
            <a:off x="455370" y="1533630"/>
            <a:ext cx="7911548" cy="1112514"/>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ea typeface="Calibri" panose="020F0502020204030204" pitchFamily="34" charset="0"/>
              </a:rPr>
              <a:t>f) </a:t>
            </a:r>
            <a:r>
              <a:rPr lang="de-DE" dirty="0"/>
              <a:t>Welches Registerzeichen hat ein solches Verfahren? Nennen Sie die Vorschrift!</a:t>
            </a:r>
            <a:endParaRPr lang="de-DE" sz="2000" dirty="0"/>
          </a:p>
        </p:txBody>
      </p:sp>
      <p:sp>
        <p:nvSpPr>
          <p:cNvPr id="11" name="Rechteck: abgerundete Ecken 10">
            <a:extLst>
              <a:ext uri="{FF2B5EF4-FFF2-40B4-BE49-F238E27FC236}">
                <a16:creationId xmlns:a16="http://schemas.microsoft.com/office/drawing/2014/main" id="{908036A4-4DD8-45E7-97C6-8F9F5E37A3D0}"/>
              </a:ext>
            </a:extLst>
          </p:cNvPr>
          <p:cNvSpPr/>
          <p:nvPr/>
        </p:nvSpPr>
        <p:spPr>
          <a:xfrm>
            <a:off x="5574540" y="2426200"/>
            <a:ext cx="3124187" cy="591138"/>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solidFill>
                  <a:schemeClr val="tx1"/>
                </a:solidFill>
              </a:rPr>
              <a:t>„F“ (§ 27 I AktO, Anlage 1)</a:t>
            </a:r>
            <a:endParaRPr lang="de-DE" sz="2000" dirty="0">
              <a:solidFill>
                <a:schemeClr val="tx1"/>
              </a:solidFill>
            </a:endParaRPr>
          </a:p>
        </p:txBody>
      </p:sp>
      <p:sp>
        <p:nvSpPr>
          <p:cNvPr id="7" name="Rechteck: abgerundete Ecken 6">
            <a:extLst>
              <a:ext uri="{FF2B5EF4-FFF2-40B4-BE49-F238E27FC236}">
                <a16:creationId xmlns:a16="http://schemas.microsoft.com/office/drawing/2014/main" id="{BA276B12-04E9-4FC4-AF22-B7D551A3C405}"/>
              </a:ext>
            </a:extLst>
          </p:cNvPr>
          <p:cNvSpPr/>
          <p:nvPr/>
        </p:nvSpPr>
        <p:spPr>
          <a:xfrm>
            <a:off x="455370" y="3504348"/>
            <a:ext cx="7911548" cy="1112514"/>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ea typeface="Calibri" panose="020F0502020204030204" pitchFamily="34" charset="0"/>
              </a:rPr>
              <a:t>g) </a:t>
            </a:r>
            <a:r>
              <a:rPr lang="de-DE" dirty="0"/>
              <a:t>Was geschieht, wenn der Antrag nicht den Voraussetzungen entspricht? Nennen Sie die gesetzliche Bestimmung!</a:t>
            </a:r>
            <a:endParaRPr lang="de-DE" sz="2000" dirty="0"/>
          </a:p>
        </p:txBody>
      </p:sp>
      <p:sp>
        <p:nvSpPr>
          <p:cNvPr id="8" name="Rechteck: abgerundete Ecken 7">
            <a:extLst>
              <a:ext uri="{FF2B5EF4-FFF2-40B4-BE49-F238E27FC236}">
                <a16:creationId xmlns:a16="http://schemas.microsoft.com/office/drawing/2014/main" id="{33E07DE6-E8EA-49A9-ADA8-D22C92B3375F}"/>
              </a:ext>
            </a:extLst>
          </p:cNvPr>
          <p:cNvSpPr/>
          <p:nvPr/>
        </p:nvSpPr>
        <p:spPr>
          <a:xfrm>
            <a:off x="4550967" y="4263127"/>
            <a:ext cx="5809582" cy="1009969"/>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er ist zurückzuweisen, vor der Zurückweisung ist der Antragsteller zu hören, die Zurückweisung ist nicht anfechtbar (§ 250 II FamFG)</a:t>
            </a:r>
            <a:endParaRPr lang="de-DE" sz="2000" dirty="0">
              <a:solidFill>
                <a:schemeClr val="tx1"/>
              </a:solidFill>
            </a:endParaRPr>
          </a:p>
        </p:txBody>
      </p:sp>
    </p:spTree>
    <p:extLst>
      <p:ext uri="{BB962C8B-B14F-4D97-AF65-F5344CB8AC3E}">
        <p14:creationId xmlns:p14="http://schemas.microsoft.com/office/powerpoint/2010/main" val="2906147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7"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99732" y="84289"/>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10259816" y="195191"/>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C3</a:t>
            </a:r>
          </a:p>
        </p:txBody>
      </p:sp>
      <p:sp>
        <p:nvSpPr>
          <p:cNvPr id="3" name="Rechteck: abgerundete Ecken 2">
            <a:extLst>
              <a:ext uri="{FF2B5EF4-FFF2-40B4-BE49-F238E27FC236}">
                <a16:creationId xmlns:a16="http://schemas.microsoft.com/office/drawing/2014/main" id="{EF1DD9D5-4CE8-42C9-A5B5-88E3E783D91F}"/>
              </a:ext>
            </a:extLst>
          </p:cNvPr>
          <p:cNvSpPr/>
          <p:nvPr/>
        </p:nvSpPr>
        <p:spPr>
          <a:xfrm>
            <a:off x="542456" y="731296"/>
            <a:ext cx="7911548" cy="914400"/>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h) </a:t>
            </a:r>
            <a:r>
              <a:rPr lang="de-DE" dirty="0"/>
              <a:t>Wenn der Antrag über das vereinfachte Verfahren über den Unterhalt Minderjähriger zulässig ist, welche Maßnahmen verfügt das Gericht dann? Nennen Sie die gesetzliche Bestimmung! </a:t>
            </a:r>
            <a:endParaRPr lang="de-DE" sz="2000" dirty="0"/>
          </a:p>
        </p:txBody>
      </p:sp>
      <p:sp>
        <p:nvSpPr>
          <p:cNvPr id="4" name="Rechteck: abgerundete Ecken 3">
            <a:extLst>
              <a:ext uri="{FF2B5EF4-FFF2-40B4-BE49-F238E27FC236}">
                <a16:creationId xmlns:a16="http://schemas.microsoft.com/office/drawing/2014/main" id="{2ED4369A-8D65-4FBE-8AAF-C07701E34126}"/>
              </a:ext>
            </a:extLst>
          </p:cNvPr>
          <p:cNvSpPr/>
          <p:nvPr/>
        </p:nvSpPr>
        <p:spPr>
          <a:xfrm>
            <a:off x="2547777" y="1612047"/>
            <a:ext cx="8997517" cy="4535532"/>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solidFill>
                  <a:schemeClr val="tx1"/>
                </a:solidFill>
              </a:rPr>
              <a:t>das Gericht verfügt die Zustellung des Antrags an den Antragsgegner, mit folgenden Hinweisen: </a:t>
            </a:r>
          </a:p>
          <a:p>
            <a:pPr marL="285750" lvl="0" indent="-285750">
              <a:buFont typeface="Arial" panose="020B0604020202020204" pitchFamily="34" charset="0"/>
              <a:buChar char="•"/>
            </a:pPr>
            <a:r>
              <a:rPr lang="de-DE" dirty="0">
                <a:solidFill>
                  <a:schemeClr val="tx1"/>
                </a:solidFill>
              </a:rPr>
              <a:t>ab welchem Zeitpunkt und in welcher Höhe der Unterhalt festgesetzt werden kann</a:t>
            </a:r>
          </a:p>
          <a:p>
            <a:pPr marL="285750" lvl="0" indent="-285750">
              <a:buFont typeface="Arial" panose="020B0604020202020204" pitchFamily="34" charset="0"/>
              <a:buChar char="•"/>
            </a:pPr>
            <a:r>
              <a:rPr lang="de-DE" dirty="0">
                <a:solidFill>
                  <a:schemeClr val="tx1"/>
                </a:solidFill>
              </a:rPr>
              <a:t>dass das Gericht nicht geprüft hat, ob der verlangte Unterhalt das im Antrag angegebene Kindeseinkommen berücksichtigt</a:t>
            </a:r>
          </a:p>
          <a:p>
            <a:pPr marL="285750" lvl="0" indent="-285750">
              <a:buFont typeface="Arial" panose="020B0604020202020204" pitchFamily="34" charset="0"/>
              <a:buChar char="•"/>
            </a:pPr>
            <a:r>
              <a:rPr lang="de-DE" dirty="0">
                <a:solidFill>
                  <a:schemeClr val="tx1"/>
                </a:solidFill>
              </a:rPr>
              <a:t>dass über den Unterhalt ein Festsetzungsbeschluss ergehen kann, aus dem der Antragsteller die Zwangsvollstreckung betreiben kann, wenn er nicht innerhalb eines Monats Einwendungen erhebt</a:t>
            </a:r>
          </a:p>
          <a:p>
            <a:pPr marL="285750" lvl="0" indent="-285750">
              <a:buFont typeface="Arial" panose="020B0604020202020204" pitchFamily="34" charset="0"/>
              <a:buChar char="•"/>
            </a:pPr>
            <a:r>
              <a:rPr lang="de-DE" dirty="0">
                <a:solidFill>
                  <a:schemeClr val="tx1"/>
                </a:solidFill>
              </a:rPr>
              <a:t>welche Einwendungen nach § 252 erhoben werden können, insbesondere, dass der Einwand eingeschränkter oder fehlender Leistungsfähigkeit nur erhoben werden kann, wenn die Auskunft nach § 252 IV erteilt wird und Belege über die Einkünfte beigefügt werden</a:t>
            </a:r>
          </a:p>
          <a:p>
            <a:pPr marL="285750" indent="-285750">
              <a:buFont typeface="Arial" panose="020B0604020202020204" pitchFamily="34" charset="0"/>
              <a:buChar char="•"/>
            </a:pPr>
            <a:r>
              <a:rPr lang="de-DE" dirty="0">
                <a:solidFill>
                  <a:schemeClr val="tx1"/>
                </a:solidFill>
              </a:rPr>
              <a:t>§ 251 </a:t>
            </a:r>
            <a:r>
              <a:rPr lang="de-DE" dirty="0" err="1">
                <a:solidFill>
                  <a:schemeClr val="tx1"/>
                </a:solidFill>
              </a:rPr>
              <a:t>FamFG</a:t>
            </a:r>
            <a:endParaRPr lang="de-DE" dirty="0">
              <a:solidFill>
                <a:schemeClr val="tx1"/>
              </a:solidFill>
            </a:endParaRPr>
          </a:p>
        </p:txBody>
      </p:sp>
    </p:spTree>
    <p:extLst>
      <p:ext uri="{BB962C8B-B14F-4D97-AF65-F5344CB8AC3E}">
        <p14:creationId xmlns:p14="http://schemas.microsoft.com/office/powerpoint/2010/main" val="3368773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99732" y="84289"/>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10259816" y="195191"/>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C3</a:t>
            </a:r>
          </a:p>
        </p:txBody>
      </p:sp>
      <p:sp>
        <p:nvSpPr>
          <p:cNvPr id="7" name="Rechteck: abgerundete Ecken 6">
            <a:extLst>
              <a:ext uri="{FF2B5EF4-FFF2-40B4-BE49-F238E27FC236}">
                <a16:creationId xmlns:a16="http://schemas.microsoft.com/office/drawing/2014/main" id="{33E3D6A7-9D56-4319-BD9E-89EA7F1B1371}"/>
              </a:ext>
            </a:extLst>
          </p:cNvPr>
          <p:cNvSpPr/>
          <p:nvPr/>
        </p:nvSpPr>
        <p:spPr>
          <a:xfrm>
            <a:off x="415498" y="1098977"/>
            <a:ext cx="7911548" cy="914400"/>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i) </a:t>
            </a:r>
            <a:r>
              <a:rPr lang="de-DE" dirty="0"/>
              <a:t>Kann der Antragsgegner nach Zustellung des Antrags Einwendungen erheben? Wenn ja, welche? Wie geht das Gericht ggf. nach einer Einwendung des Antragsgegners vor? Nennen Sie die gesetzlichen Bestimmungen!</a:t>
            </a:r>
            <a:endParaRPr lang="de-DE" sz="2000" dirty="0"/>
          </a:p>
        </p:txBody>
      </p:sp>
      <p:sp>
        <p:nvSpPr>
          <p:cNvPr id="8" name="Rechteck: abgerundete Ecken 7">
            <a:extLst>
              <a:ext uri="{FF2B5EF4-FFF2-40B4-BE49-F238E27FC236}">
                <a16:creationId xmlns:a16="http://schemas.microsoft.com/office/drawing/2014/main" id="{3095ABDD-1434-4B88-8ABF-31AFC9195BB5}"/>
              </a:ext>
            </a:extLst>
          </p:cNvPr>
          <p:cNvSpPr/>
          <p:nvPr/>
        </p:nvSpPr>
        <p:spPr>
          <a:xfrm>
            <a:off x="3046611" y="1979728"/>
            <a:ext cx="7722217" cy="1803555"/>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solidFill>
                  <a:schemeClr val="tx1"/>
                </a:solidFill>
              </a:rPr>
              <a:t>der Antragsgegner kann Einwendungen gegen die Zulässigkeit des vereinfachten Verfahrens geltend machen; bei begründeten Einwendungen weist das Gericht den Antrag zurück; unbegründete Einwendungen weist das Gericht mit dem Festsetzungsbeschluss zurück (§ 252 </a:t>
            </a:r>
            <a:r>
              <a:rPr lang="de-DE" sz="2000" dirty="0" err="1">
                <a:solidFill>
                  <a:schemeClr val="tx1"/>
                </a:solidFill>
              </a:rPr>
              <a:t>FamFG</a:t>
            </a:r>
            <a:r>
              <a:rPr lang="de-DE" sz="2000" dirty="0">
                <a:solidFill>
                  <a:schemeClr val="tx1"/>
                </a:solidFill>
              </a:rPr>
              <a:t>)</a:t>
            </a:r>
            <a:endParaRPr lang="de-DE" sz="2400" dirty="0">
              <a:solidFill>
                <a:schemeClr val="tx1"/>
              </a:solidFill>
            </a:endParaRPr>
          </a:p>
        </p:txBody>
      </p:sp>
      <p:sp>
        <p:nvSpPr>
          <p:cNvPr id="9" name="Rechteck: abgerundete Ecken 8">
            <a:extLst>
              <a:ext uri="{FF2B5EF4-FFF2-40B4-BE49-F238E27FC236}">
                <a16:creationId xmlns:a16="http://schemas.microsoft.com/office/drawing/2014/main" id="{6491A028-93C9-4936-BF5F-D22D315E2D18}"/>
              </a:ext>
            </a:extLst>
          </p:cNvPr>
          <p:cNvSpPr/>
          <p:nvPr/>
        </p:nvSpPr>
        <p:spPr>
          <a:xfrm>
            <a:off x="415498" y="3971876"/>
            <a:ext cx="7911548" cy="1112514"/>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j) </a:t>
            </a:r>
            <a:r>
              <a:rPr lang="de-DE" dirty="0"/>
              <a:t>Unter welchen Voraussetzungen ergeht ein Festsetzungsbeschluss? Nennen Sie die gesetzliche Bestimmung!</a:t>
            </a:r>
            <a:endParaRPr lang="de-DE" sz="2000" dirty="0"/>
          </a:p>
        </p:txBody>
      </p:sp>
      <p:sp>
        <p:nvSpPr>
          <p:cNvPr id="11" name="Rechteck: abgerundete Ecken 10">
            <a:extLst>
              <a:ext uri="{FF2B5EF4-FFF2-40B4-BE49-F238E27FC236}">
                <a16:creationId xmlns:a16="http://schemas.microsoft.com/office/drawing/2014/main" id="{908036A4-4DD8-45E7-97C6-8F9F5E37A3D0}"/>
              </a:ext>
            </a:extLst>
          </p:cNvPr>
          <p:cNvSpPr/>
          <p:nvPr/>
        </p:nvSpPr>
        <p:spPr>
          <a:xfrm>
            <a:off x="3046611" y="4907951"/>
            <a:ext cx="7722217" cy="914400"/>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Antrag muss zulässig sein und es gibt keine Einwendungen (§ 252 I 1 </a:t>
            </a:r>
            <a:r>
              <a:rPr lang="de-DE" dirty="0" err="1">
                <a:solidFill>
                  <a:schemeClr val="tx1"/>
                </a:solidFill>
              </a:rPr>
              <a:t>FamFG</a:t>
            </a:r>
            <a:r>
              <a:rPr lang="de-DE" dirty="0">
                <a:solidFill>
                  <a:schemeClr val="tx1"/>
                </a:solidFill>
              </a:rPr>
              <a:t>, § 253 I </a:t>
            </a:r>
            <a:r>
              <a:rPr lang="de-DE" dirty="0" err="1">
                <a:solidFill>
                  <a:schemeClr val="tx1"/>
                </a:solidFill>
              </a:rPr>
              <a:t>FamFG</a:t>
            </a:r>
            <a:r>
              <a:rPr lang="de-DE" dirty="0">
                <a:solidFill>
                  <a:schemeClr val="tx1"/>
                </a:solidFill>
              </a:rPr>
              <a:t>)</a:t>
            </a:r>
            <a:endParaRPr lang="de-DE" sz="2000" dirty="0">
              <a:solidFill>
                <a:schemeClr val="tx1"/>
              </a:solidFill>
            </a:endParaRPr>
          </a:p>
        </p:txBody>
      </p:sp>
    </p:spTree>
    <p:extLst>
      <p:ext uri="{BB962C8B-B14F-4D97-AF65-F5344CB8AC3E}">
        <p14:creationId xmlns:p14="http://schemas.microsoft.com/office/powerpoint/2010/main" val="990924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99732" y="84289"/>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10259816" y="195191"/>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C3</a:t>
            </a:r>
          </a:p>
        </p:txBody>
      </p:sp>
      <p:sp>
        <p:nvSpPr>
          <p:cNvPr id="3" name="Rechteck: abgerundete Ecken 2">
            <a:extLst>
              <a:ext uri="{FF2B5EF4-FFF2-40B4-BE49-F238E27FC236}">
                <a16:creationId xmlns:a16="http://schemas.microsoft.com/office/drawing/2014/main" id="{EF1DD9D5-4CE8-42C9-A5B5-88E3E783D91F}"/>
              </a:ext>
            </a:extLst>
          </p:cNvPr>
          <p:cNvSpPr/>
          <p:nvPr/>
        </p:nvSpPr>
        <p:spPr>
          <a:xfrm>
            <a:off x="542456" y="818872"/>
            <a:ext cx="7911548" cy="914400"/>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k) </a:t>
            </a:r>
            <a:r>
              <a:rPr lang="de-DE" dirty="0"/>
              <a:t>Wann geht das vereinfachte Unterhaltsverfahren in das streitige Verfahren über? Nennen Sie die gesetzliche Bestimmung! </a:t>
            </a:r>
            <a:endParaRPr lang="de-DE" sz="2000" dirty="0"/>
          </a:p>
        </p:txBody>
      </p:sp>
      <p:sp>
        <p:nvSpPr>
          <p:cNvPr id="4" name="Rechteck: abgerundete Ecken 3">
            <a:extLst>
              <a:ext uri="{FF2B5EF4-FFF2-40B4-BE49-F238E27FC236}">
                <a16:creationId xmlns:a16="http://schemas.microsoft.com/office/drawing/2014/main" id="{2ED4369A-8D65-4FBE-8AAF-C07701E34126}"/>
              </a:ext>
            </a:extLst>
          </p:cNvPr>
          <p:cNvSpPr/>
          <p:nvPr/>
        </p:nvSpPr>
        <p:spPr>
          <a:xfrm>
            <a:off x="3062514" y="1633034"/>
            <a:ext cx="7029417" cy="1030653"/>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hat der Antragsgegner zulässige Einwendungen erhoben, kann auf Antrag eines Beteiligten in das streitige Verfahren übergegangen werden (§§ 254 f. </a:t>
            </a:r>
            <a:r>
              <a:rPr lang="de-DE" dirty="0" err="1">
                <a:solidFill>
                  <a:schemeClr val="tx1"/>
                </a:solidFill>
              </a:rPr>
              <a:t>FamFG</a:t>
            </a:r>
            <a:r>
              <a:rPr lang="de-DE" dirty="0">
                <a:solidFill>
                  <a:schemeClr val="tx1"/>
                </a:solidFill>
              </a:rPr>
              <a:t>)</a:t>
            </a:r>
            <a:endParaRPr lang="de-DE" sz="2000" dirty="0">
              <a:solidFill>
                <a:schemeClr val="tx1"/>
              </a:solidFill>
            </a:endParaRPr>
          </a:p>
        </p:txBody>
      </p:sp>
      <p:sp>
        <p:nvSpPr>
          <p:cNvPr id="7" name="Rechteck: abgerundete Ecken 6">
            <a:extLst>
              <a:ext uri="{FF2B5EF4-FFF2-40B4-BE49-F238E27FC236}">
                <a16:creationId xmlns:a16="http://schemas.microsoft.com/office/drawing/2014/main" id="{33E3D6A7-9D56-4319-BD9E-89EA7F1B1371}"/>
              </a:ext>
            </a:extLst>
          </p:cNvPr>
          <p:cNvSpPr/>
          <p:nvPr/>
        </p:nvSpPr>
        <p:spPr>
          <a:xfrm>
            <a:off x="383430" y="3893711"/>
            <a:ext cx="7911548" cy="914400"/>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l) </a:t>
            </a:r>
            <a:r>
              <a:rPr lang="de-DE" dirty="0"/>
              <a:t>In welchen Fällen ist die Beschwerde zulässig? Nennen Sie die gesetzliche Bestimmung!</a:t>
            </a:r>
            <a:endParaRPr lang="de-DE" sz="2000" dirty="0"/>
          </a:p>
        </p:txBody>
      </p:sp>
      <p:sp>
        <p:nvSpPr>
          <p:cNvPr id="8" name="Rechteck: abgerundete Ecken 7">
            <a:extLst>
              <a:ext uri="{FF2B5EF4-FFF2-40B4-BE49-F238E27FC236}">
                <a16:creationId xmlns:a16="http://schemas.microsoft.com/office/drawing/2014/main" id="{3095ABDD-1434-4B88-8ABF-31AFC9195BB5}"/>
              </a:ext>
            </a:extLst>
          </p:cNvPr>
          <p:cNvSpPr/>
          <p:nvPr/>
        </p:nvSpPr>
        <p:spPr>
          <a:xfrm>
            <a:off x="3062514" y="4633830"/>
            <a:ext cx="7722217" cy="1631798"/>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mit der Beschwerde können nur Einwendungen gegen die Zulässigkeit oder die Unzulässigkeit des vereinfachten Verfahrens, die Zulässigkeit von Einwendungen sowie die Unrichtigkeit der Kostenentscheidung oder Kostenfestsetzung geltend gemacht werden (§ 256 </a:t>
            </a:r>
            <a:r>
              <a:rPr lang="de-DE" dirty="0" err="1">
                <a:solidFill>
                  <a:schemeClr val="tx1"/>
                </a:solidFill>
              </a:rPr>
              <a:t>FamFG</a:t>
            </a:r>
            <a:r>
              <a:rPr lang="de-DE" dirty="0">
                <a:solidFill>
                  <a:schemeClr val="tx1"/>
                </a:solidFill>
              </a:rPr>
              <a:t>); Einwendungen müssen vorher erhoben worden sein</a:t>
            </a:r>
            <a:endParaRPr lang="de-DE" sz="2000" dirty="0">
              <a:solidFill>
                <a:schemeClr val="tx1"/>
              </a:solidFill>
            </a:endParaRPr>
          </a:p>
        </p:txBody>
      </p:sp>
    </p:spTree>
    <p:extLst>
      <p:ext uri="{BB962C8B-B14F-4D97-AF65-F5344CB8AC3E}">
        <p14:creationId xmlns:p14="http://schemas.microsoft.com/office/powerpoint/2010/main" val="1516063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7" grpId="0" animBg="1"/>
      <p:bldP spid="8"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613</Words>
  <Application>Microsoft Office PowerPoint</Application>
  <PresentationFormat>Breitbild</PresentationFormat>
  <Paragraphs>59</Paragraphs>
  <Slides>6</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6</vt:i4>
      </vt:variant>
    </vt:vector>
  </HeadingPairs>
  <TitlesOfParts>
    <vt:vector size="11" baseType="lpstr">
      <vt:lpstr>Arial</vt:lpstr>
      <vt:lpstr>Calibri</vt:lpstr>
      <vt:lpstr>Calibri Light</vt:lpstr>
      <vt:lpstr>MV Boli</vt:lpstr>
      <vt:lpstr>Office</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11</cp:revision>
  <dcterms:created xsi:type="dcterms:W3CDTF">2025-01-06T11:40:08Z</dcterms:created>
  <dcterms:modified xsi:type="dcterms:W3CDTF">2025-01-29T07:50:38Z</dcterms:modified>
</cp:coreProperties>
</file>