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76" r:id="rId3"/>
    <p:sldId id="260" r:id="rId4"/>
    <p:sldId id="289" r:id="rId5"/>
    <p:sldId id="274" r:id="rId6"/>
    <p:sldId id="275" r:id="rId7"/>
    <p:sldId id="257" r:id="rId8"/>
    <p:sldId id="265" r:id="rId9"/>
    <p:sldId id="264" r:id="rId10"/>
    <p:sldId id="286" r:id="rId11"/>
    <p:sldId id="273" r:id="rId12"/>
    <p:sldId id="277" r:id="rId13"/>
    <p:sldId id="279" r:id="rId14"/>
    <p:sldId id="280" r:id="rId15"/>
    <p:sldId id="281" r:id="rId16"/>
    <p:sldId id="287" r:id="rId17"/>
    <p:sldId id="288" r:id="rId18"/>
    <p:sldId id="258" r:id="rId19"/>
    <p:sldId id="267" r:id="rId20"/>
    <p:sldId id="266" r:id="rId21"/>
    <p:sldId id="268" r:id="rId22"/>
    <p:sldId id="269" r:id="rId23"/>
    <p:sldId id="270" r:id="rId24"/>
    <p:sldId id="290" r:id="rId25"/>
    <p:sldId id="271" r:id="rId26"/>
    <p:sldId id="272" r:id="rId27"/>
    <p:sldId id="278" r:id="rId28"/>
    <p:sldId id="282" r:id="rId29"/>
    <p:sldId id="283" r:id="rId30"/>
    <p:sldId id="284" r:id="rId31"/>
    <p:sldId id="285"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67" d="100"/>
          <a:sy n="67" d="100"/>
        </p:scale>
        <p:origin x="522"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EC956D9-61A1-4258-8359-FBD6861A2C54}" type="datetimeFigureOut">
              <a:rPr lang="de-DE" smtClean="0"/>
              <a:t>06.09.2024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425127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06.09.2024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04513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06.09.2024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74229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EC956D9-61A1-4258-8359-FBD6861A2C54}" type="datetimeFigureOut">
              <a:rPr lang="de-DE" smtClean="0"/>
              <a:t>06.09.2024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039593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7EC956D9-61A1-4258-8359-FBD6861A2C54}" type="datetimeFigureOut">
              <a:rPr lang="de-DE" smtClean="0"/>
              <a:t>06.09.2024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63192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EC956D9-61A1-4258-8359-FBD6861A2C54}" type="datetimeFigureOut">
              <a:rPr lang="de-DE" smtClean="0"/>
              <a:t>06.09.2024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50963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EC956D9-61A1-4258-8359-FBD6861A2C54}" type="datetimeFigureOut">
              <a:rPr lang="de-DE" smtClean="0"/>
              <a:t>06.09.2024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61854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EC956D9-61A1-4258-8359-FBD6861A2C54}" type="datetimeFigureOut">
              <a:rPr lang="de-DE" smtClean="0"/>
              <a:t>06.09.2024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5931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EC956D9-61A1-4258-8359-FBD6861A2C54}" type="datetimeFigureOut">
              <a:rPr lang="de-DE" smtClean="0"/>
              <a:t>06.09.2024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296792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EC956D9-61A1-4258-8359-FBD6861A2C54}" type="datetimeFigureOut">
              <a:rPr lang="de-DE" smtClean="0"/>
              <a:t>06.09.2024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428529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EC956D9-61A1-4258-8359-FBD6861A2C54}" type="datetimeFigureOut">
              <a:rPr lang="de-DE" smtClean="0"/>
              <a:t>06.09.2024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D20D755-7DD7-4359-8E00-A831355E53E0}" type="slidenum">
              <a:rPr lang="de-DE" smtClean="0"/>
              <a:t>‹Nr.›</a:t>
            </a:fld>
            <a:endParaRPr lang="de-DE"/>
          </a:p>
        </p:txBody>
      </p:sp>
    </p:spTree>
    <p:extLst>
      <p:ext uri="{BB962C8B-B14F-4D97-AF65-F5344CB8AC3E}">
        <p14:creationId xmlns:p14="http://schemas.microsoft.com/office/powerpoint/2010/main" val="30313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956D9-61A1-4258-8359-FBD6861A2C54}" type="datetimeFigureOut">
              <a:rPr lang="de-DE" smtClean="0"/>
              <a:t>06.09.2024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0D755-7DD7-4359-8E00-A831355E53E0}" type="slidenum">
              <a:rPr lang="de-DE" smtClean="0"/>
              <a:t>‹Nr.›</a:t>
            </a:fld>
            <a:endParaRPr lang="de-DE"/>
          </a:p>
        </p:txBody>
      </p:sp>
    </p:spTree>
    <p:extLst>
      <p:ext uri="{BB962C8B-B14F-4D97-AF65-F5344CB8AC3E}">
        <p14:creationId xmlns:p14="http://schemas.microsoft.com/office/powerpoint/2010/main" val="2812826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2510589" y="357770"/>
            <a:ext cx="6874043" cy="1989221"/>
          </a:xfrm>
          <a:prstGeom prst="ellipse">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Staatsfundamentalnormen – Staatsstrukturprinzipen</a:t>
            </a:r>
          </a:p>
          <a:p>
            <a:pPr algn="ctr"/>
            <a:r>
              <a:rPr lang="de-DE" sz="2000" i="1" dirty="0">
                <a:solidFill>
                  <a:schemeClr val="bg1"/>
                </a:solidFill>
              </a:rPr>
              <a:t>Artikel 20 Grundgesetz</a:t>
            </a:r>
          </a:p>
        </p:txBody>
      </p:sp>
      <p:sp>
        <p:nvSpPr>
          <p:cNvPr id="5" name="Rechteck 4"/>
          <p:cNvSpPr/>
          <p:nvPr/>
        </p:nvSpPr>
        <p:spPr>
          <a:xfrm>
            <a:off x="2101514" y="3101877"/>
            <a:ext cx="2085474"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Republik</a:t>
            </a:r>
          </a:p>
        </p:txBody>
      </p:sp>
      <p:sp>
        <p:nvSpPr>
          <p:cNvPr id="7" name="Rechteck 6"/>
          <p:cNvSpPr/>
          <p:nvPr/>
        </p:nvSpPr>
        <p:spPr>
          <a:xfrm>
            <a:off x="7692189" y="3101877"/>
            <a:ext cx="1957137"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Sozialstaat</a:t>
            </a:r>
          </a:p>
        </p:txBody>
      </p:sp>
      <p:sp>
        <p:nvSpPr>
          <p:cNvPr id="8" name="Rechteck 7"/>
          <p:cNvSpPr/>
          <p:nvPr/>
        </p:nvSpPr>
        <p:spPr>
          <a:xfrm>
            <a:off x="3272589" y="4771164"/>
            <a:ext cx="2310063" cy="9144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dirty="0">
                <a:solidFill>
                  <a:schemeClr val="bg1"/>
                </a:solidFill>
              </a:rPr>
              <a:t>Bundesstaat</a:t>
            </a:r>
          </a:p>
        </p:txBody>
      </p:sp>
      <p:sp>
        <p:nvSpPr>
          <p:cNvPr id="9" name="Rechteck 8"/>
          <p:cNvSpPr/>
          <p:nvPr/>
        </p:nvSpPr>
        <p:spPr>
          <a:xfrm>
            <a:off x="6452935" y="4771164"/>
            <a:ext cx="2217822" cy="9144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dirty="0">
                <a:solidFill>
                  <a:schemeClr val="bg1"/>
                </a:solidFill>
              </a:rPr>
              <a:t>Rechtsstaat</a:t>
            </a:r>
          </a:p>
        </p:txBody>
      </p:sp>
      <p:cxnSp>
        <p:nvCxnSpPr>
          <p:cNvPr id="11" name="Gerade Verbindung mit Pfeil 10"/>
          <p:cNvCxnSpPr>
            <a:cxnSpLocks/>
            <a:endCxn id="7" idx="0"/>
          </p:cNvCxnSpPr>
          <p:nvPr/>
        </p:nvCxnSpPr>
        <p:spPr>
          <a:xfrm>
            <a:off x="7756357" y="2228490"/>
            <a:ext cx="914401" cy="8733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Gerade Verbindung mit Pfeil 12"/>
          <p:cNvCxnSpPr>
            <a:cxnSpLocks/>
            <a:endCxn id="6" idx="0"/>
          </p:cNvCxnSpPr>
          <p:nvPr/>
        </p:nvCxnSpPr>
        <p:spPr>
          <a:xfrm>
            <a:off x="6029861" y="2359930"/>
            <a:ext cx="0" cy="7419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Gerade Verbindung mit Pfeil 16"/>
          <p:cNvCxnSpPr>
            <a:cxnSpLocks/>
            <a:endCxn id="5" idx="0"/>
          </p:cNvCxnSpPr>
          <p:nvPr/>
        </p:nvCxnSpPr>
        <p:spPr>
          <a:xfrm flipH="1">
            <a:off x="3144251" y="2232501"/>
            <a:ext cx="1034717" cy="8693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Gerade Verbindung mit Pfeil 20"/>
          <p:cNvCxnSpPr>
            <a:cxnSpLocks/>
            <a:endCxn id="9" idx="0"/>
          </p:cNvCxnSpPr>
          <p:nvPr/>
        </p:nvCxnSpPr>
        <p:spPr>
          <a:xfrm>
            <a:off x="7004416" y="2346991"/>
            <a:ext cx="557430" cy="2424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Gerade Verbindung mit Pfeil 23"/>
          <p:cNvCxnSpPr>
            <a:cxnSpLocks/>
            <a:endCxn id="8" idx="0"/>
          </p:cNvCxnSpPr>
          <p:nvPr/>
        </p:nvCxnSpPr>
        <p:spPr>
          <a:xfrm flipH="1">
            <a:off x="4427621" y="2346991"/>
            <a:ext cx="565483" cy="2424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Ellipse 26"/>
          <p:cNvSpPr/>
          <p:nvPr/>
        </p:nvSpPr>
        <p:spPr>
          <a:xfrm>
            <a:off x="9649326" y="5228364"/>
            <a:ext cx="1836821" cy="9464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i="1" dirty="0"/>
              <a:t>Artikel 20 Abs. 3 GG</a:t>
            </a:r>
          </a:p>
        </p:txBody>
      </p:sp>
      <p:cxnSp>
        <p:nvCxnSpPr>
          <p:cNvPr id="29" name="Gerade Verbindung mit Pfeil 28"/>
          <p:cNvCxnSpPr/>
          <p:nvPr/>
        </p:nvCxnSpPr>
        <p:spPr>
          <a:xfrm>
            <a:off x="8694821" y="5228364"/>
            <a:ext cx="846219" cy="2887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hteck 1"/>
          <p:cNvSpPr/>
          <p:nvPr/>
        </p:nvSpPr>
        <p:spPr>
          <a:xfrm>
            <a:off x="0" y="6561221"/>
            <a:ext cx="914400" cy="296779"/>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1400" dirty="0">
                <a:solidFill>
                  <a:schemeClr val="bg1">
                    <a:lumMod val="50000"/>
                  </a:schemeClr>
                </a:solidFill>
              </a:rPr>
              <a:t>1</a:t>
            </a:r>
          </a:p>
        </p:txBody>
      </p:sp>
      <p:sp>
        <p:nvSpPr>
          <p:cNvPr id="6" name="Rechteck 5"/>
          <p:cNvSpPr/>
          <p:nvPr/>
        </p:nvSpPr>
        <p:spPr>
          <a:xfrm>
            <a:off x="5063324" y="3101877"/>
            <a:ext cx="1933073" cy="9144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dirty="0">
                <a:solidFill>
                  <a:schemeClr val="bg1"/>
                </a:solidFill>
              </a:rPr>
              <a:t>Demokratie</a:t>
            </a:r>
          </a:p>
        </p:txBody>
      </p:sp>
      <p:sp>
        <p:nvSpPr>
          <p:cNvPr id="16" name="Rechteck 1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7112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heel(1)">
                                      <p:cBhvr>
                                        <p:cTn id="7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27"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pic>
        <p:nvPicPr>
          <p:cNvPr id="3" name="Gealtenteilung-Abdel Ka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636" y="33548"/>
            <a:ext cx="11647531" cy="6551736"/>
          </a:xfrm>
          <a:prstGeom prst="rect">
            <a:avLst/>
          </a:prstGeom>
        </p:spPr>
      </p:pic>
    </p:spTree>
    <p:extLst>
      <p:ext uri="{BB962C8B-B14F-4D97-AF65-F5344CB8AC3E}">
        <p14:creationId xmlns:p14="http://schemas.microsoft.com/office/powerpoint/2010/main" val="24590828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18"/>
          <p:cNvSpPr/>
          <p:nvPr/>
        </p:nvSpPr>
        <p:spPr>
          <a:xfrm>
            <a:off x="521365" y="128337"/>
            <a:ext cx="11189369" cy="4411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800" b="1" dirty="0"/>
              <a:t>Gewaltenteilung in der Bundesrepublik Deutschland</a:t>
            </a:r>
          </a:p>
        </p:txBody>
      </p:sp>
      <p:sp>
        <p:nvSpPr>
          <p:cNvPr id="4" name="Rechteck 3"/>
          <p:cNvSpPr/>
          <p:nvPr/>
        </p:nvSpPr>
        <p:spPr>
          <a:xfrm>
            <a:off x="1598191" y="5671937"/>
            <a:ext cx="9015665" cy="79408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600" b="1" dirty="0"/>
              <a:t>Grundgesetz</a:t>
            </a:r>
          </a:p>
        </p:txBody>
      </p:sp>
      <p:sp>
        <p:nvSpPr>
          <p:cNvPr id="17" name="Gleichschenkliges Dreieck 16"/>
          <p:cNvSpPr/>
          <p:nvPr/>
        </p:nvSpPr>
        <p:spPr>
          <a:xfrm>
            <a:off x="1618242" y="590120"/>
            <a:ext cx="9015665" cy="1279063"/>
          </a:xfrm>
          <a:prstGeom prst="triangle">
            <a:avLst>
              <a:gd name="adj" fmla="val 4941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b="1" dirty="0"/>
              <a:t>Deutscher Staat</a:t>
            </a:r>
          </a:p>
        </p:txBody>
      </p:sp>
      <p:sp>
        <p:nvSpPr>
          <p:cNvPr id="20" name="Abgerundetes Rechteck 19"/>
          <p:cNvSpPr/>
          <p:nvPr/>
        </p:nvSpPr>
        <p:spPr>
          <a:xfrm>
            <a:off x="1853211" y="2001395"/>
            <a:ext cx="2647982" cy="69882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Gesetzgebende Gewalt</a:t>
            </a:r>
          </a:p>
          <a:p>
            <a:pPr algn="ctr"/>
            <a:r>
              <a:rPr lang="de-DE" sz="1600" dirty="0"/>
              <a:t>     Legislative</a:t>
            </a:r>
          </a:p>
        </p:txBody>
      </p:sp>
      <p:grpSp>
        <p:nvGrpSpPr>
          <p:cNvPr id="39" name="Gruppieren 38">
            <a:extLst>
              <a:ext uri="{FF2B5EF4-FFF2-40B4-BE49-F238E27FC236}">
                <a16:creationId xmlns:a16="http://schemas.microsoft.com/office/drawing/2014/main" id="{F3BF1FED-CE10-D85F-89A1-A9F70923C7BB}"/>
              </a:ext>
            </a:extLst>
          </p:cNvPr>
          <p:cNvGrpSpPr/>
          <p:nvPr/>
        </p:nvGrpSpPr>
        <p:grpSpPr>
          <a:xfrm>
            <a:off x="1853211" y="2799054"/>
            <a:ext cx="2647983" cy="2814346"/>
            <a:chOff x="1853211" y="2799054"/>
            <a:chExt cx="2647983" cy="2814346"/>
          </a:xfrm>
        </p:grpSpPr>
        <p:sp>
          <p:nvSpPr>
            <p:cNvPr id="5" name="Rechteck 4"/>
            <p:cNvSpPr/>
            <p:nvPr/>
          </p:nvSpPr>
          <p:spPr>
            <a:xfrm>
              <a:off x="1853211"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9" name="Grafik 8"/>
            <p:cNvPicPr>
              <a:picLocks noChangeAspect="1"/>
            </p:cNvPicPr>
            <p:nvPr/>
          </p:nvPicPr>
          <p:blipFill>
            <a:blip r:embed="rId2"/>
            <a:stretch>
              <a:fillRect/>
            </a:stretch>
          </p:blipFill>
          <p:spPr>
            <a:xfrm>
              <a:off x="2116486" y="2870841"/>
              <a:ext cx="2121433" cy="1066994"/>
            </a:xfrm>
            <a:prstGeom prst="rect">
              <a:avLst/>
            </a:prstGeom>
          </p:spPr>
        </p:pic>
        <p:sp>
          <p:nvSpPr>
            <p:cNvPr id="14" name="Abgerundetes Rechteck 13"/>
            <p:cNvSpPr/>
            <p:nvPr/>
          </p:nvSpPr>
          <p:spPr>
            <a:xfrm>
              <a:off x="2097864" y="3955764"/>
              <a:ext cx="2158677" cy="914923"/>
            </a:xfrm>
            <a:prstGeom prst="round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dirty="0"/>
                <a:t>Bundestag</a:t>
              </a:r>
            </a:p>
            <a:p>
              <a:pPr algn="ctr"/>
              <a:r>
                <a:rPr lang="de-DE" dirty="0"/>
                <a:t>Bundesrat</a:t>
              </a:r>
            </a:p>
          </p:txBody>
        </p:sp>
        <p:sp>
          <p:nvSpPr>
            <p:cNvPr id="23" name="Abgerundetes Rechteck 22"/>
            <p:cNvSpPr/>
            <p:nvPr/>
          </p:nvSpPr>
          <p:spPr>
            <a:xfrm>
              <a:off x="2102877" y="4914024"/>
              <a:ext cx="2148650" cy="649315"/>
            </a:xfrm>
            <a:prstGeom prst="roundRect">
              <a:avLst/>
            </a:prstGeom>
            <a:solidFill>
              <a:schemeClr val="accent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1600" dirty="0"/>
                <a:t>Parlamente der Länder</a:t>
              </a:r>
            </a:p>
          </p:txBody>
        </p:sp>
      </p:grpSp>
      <p:sp>
        <p:nvSpPr>
          <p:cNvPr id="21" name="Abgerundetes Rechteck 20"/>
          <p:cNvSpPr/>
          <p:nvPr/>
        </p:nvSpPr>
        <p:spPr>
          <a:xfrm>
            <a:off x="4851198" y="2001395"/>
            <a:ext cx="2597857" cy="730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Vollziehende Gewalt</a:t>
            </a:r>
          </a:p>
          <a:p>
            <a:pPr algn="ctr"/>
            <a:r>
              <a:rPr lang="de-DE" sz="1600" dirty="0"/>
              <a:t>Exekutive</a:t>
            </a:r>
          </a:p>
        </p:txBody>
      </p:sp>
      <p:grpSp>
        <p:nvGrpSpPr>
          <p:cNvPr id="40" name="Gruppieren 39">
            <a:extLst>
              <a:ext uri="{FF2B5EF4-FFF2-40B4-BE49-F238E27FC236}">
                <a16:creationId xmlns:a16="http://schemas.microsoft.com/office/drawing/2014/main" id="{242F152F-73F8-D05B-23D1-809A72BCAA6C}"/>
              </a:ext>
            </a:extLst>
          </p:cNvPr>
          <p:cNvGrpSpPr/>
          <p:nvPr/>
        </p:nvGrpSpPr>
        <p:grpSpPr>
          <a:xfrm>
            <a:off x="4826135" y="2799054"/>
            <a:ext cx="2647983" cy="2814346"/>
            <a:chOff x="4826135" y="2799054"/>
            <a:chExt cx="2647983" cy="2814346"/>
          </a:xfrm>
        </p:grpSpPr>
        <p:sp>
          <p:nvSpPr>
            <p:cNvPr id="37" name="Rechteck 36">
              <a:extLst>
                <a:ext uri="{FF2B5EF4-FFF2-40B4-BE49-F238E27FC236}">
                  <a16:creationId xmlns:a16="http://schemas.microsoft.com/office/drawing/2014/main" id="{AEFCF5F1-2AF2-0CB3-CB74-D71D48839128}"/>
                </a:ext>
              </a:extLst>
            </p:cNvPr>
            <p:cNvSpPr/>
            <p:nvPr/>
          </p:nvSpPr>
          <p:spPr>
            <a:xfrm>
              <a:off x="4826135"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8" name="Grafik 7" descr="Polizei Hamburg - hamburg.de"/>
            <p:cNvPicPr/>
            <p:nvPr/>
          </p:nvPicPr>
          <p:blipFill>
            <a:blip r:embed="rId3">
              <a:extLst>
                <a:ext uri="{28A0092B-C50C-407E-A947-70E740481C1C}">
                  <a14:useLocalDpi xmlns:a14="http://schemas.microsoft.com/office/drawing/2010/main" val="0"/>
                </a:ext>
              </a:extLst>
            </a:blip>
            <a:srcRect/>
            <a:stretch>
              <a:fillRect/>
            </a:stretch>
          </p:blipFill>
          <p:spPr bwMode="auto">
            <a:xfrm>
              <a:off x="5106134" y="2870841"/>
              <a:ext cx="2087985" cy="1031563"/>
            </a:xfrm>
            <a:prstGeom prst="rect">
              <a:avLst/>
            </a:prstGeom>
            <a:noFill/>
            <a:ln>
              <a:noFill/>
            </a:ln>
          </p:spPr>
        </p:pic>
        <p:sp>
          <p:nvSpPr>
            <p:cNvPr id="15" name="Abgerundetes Rechteck 14"/>
            <p:cNvSpPr/>
            <p:nvPr/>
          </p:nvSpPr>
          <p:spPr>
            <a:xfrm>
              <a:off x="5094381" y="3955764"/>
              <a:ext cx="2111491" cy="914924"/>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Bundeskanzler</a:t>
              </a:r>
            </a:p>
            <a:p>
              <a:pPr algn="ctr"/>
              <a:r>
                <a:rPr lang="de-DE" dirty="0"/>
                <a:t>Bundesregierung</a:t>
              </a:r>
            </a:p>
          </p:txBody>
        </p:sp>
        <p:sp>
          <p:nvSpPr>
            <p:cNvPr id="24" name="Abgerundetes Rechteck 23"/>
            <p:cNvSpPr/>
            <p:nvPr/>
          </p:nvSpPr>
          <p:spPr>
            <a:xfrm>
              <a:off x="5094381" y="4914024"/>
              <a:ext cx="2111491" cy="649315"/>
            </a:xfrm>
            <a:prstGeom prst="roundRect">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1400" dirty="0"/>
                <a:t>Landesregierung</a:t>
              </a:r>
            </a:p>
            <a:p>
              <a:pPr algn="ctr"/>
              <a:r>
                <a:rPr lang="de-DE" sz="1400" dirty="0"/>
                <a:t>Polizei </a:t>
              </a:r>
            </a:p>
            <a:p>
              <a:pPr algn="ctr"/>
              <a:r>
                <a:rPr lang="de-DE" sz="1400" dirty="0"/>
                <a:t>Behörden</a:t>
              </a:r>
            </a:p>
          </p:txBody>
        </p:sp>
      </p:grpSp>
      <p:sp>
        <p:nvSpPr>
          <p:cNvPr id="22" name="Abgerundetes Rechteck 21"/>
          <p:cNvSpPr/>
          <p:nvPr/>
        </p:nvSpPr>
        <p:spPr>
          <a:xfrm>
            <a:off x="7857043" y="2001395"/>
            <a:ext cx="2614202" cy="730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Rechtsprechende Gewalt</a:t>
            </a:r>
          </a:p>
          <a:p>
            <a:pPr algn="ctr"/>
            <a:r>
              <a:rPr lang="de-DE" sz="1600" dirty="0"/>
              <a:t>Judikative</a:t>
            </a:r>
          </a:p>
        </p:txBody>
      </p:sp>
      <p:grpSp>
        <p:nvGrpSpPr>
          <p:cNvPr id="41" name="Gruppieren 40">
            <a:extLst>
              <a:ext uri="{FF2B5EF4-FFF2-40B4-BE49-F238E27FC236}">
                <a16:creationId xmlns:a16="http://schemas.microsoft.com/office/drawing/2014/main" id="{0A604B5F-C98B-A082-264C-E5876D3D5994}"/>
              </a:ext>
            </a:extLst>
          </p:cNvPr>
          <p:cNvGrpSpPr/>
          <p:nvPr/>
        </p:nvGrpSpPr>
        <p:grpSpPr>
          <a:xfrm>
            <a:off x="7840153" y="2799054"/>
            <a:ext cx="2647983" cy="2814346"/>
            <a:chOff x="7840153" y="2799054"/>
            <a:chExt cx="2647983" cy="2814346"/>
          </a:xfrm>
        </p:grpSpPr>
        <p:sp>
          <p:nvSpPr>
            <p:cNvPr id="38" name="Rechteck 37">
              <a:extLst>
                <a:ext uri="{FF2B5EF4-FFF2-40B4-BE49-F238E27FC236}">
                  <a16:creationId xmlns:a16="http://schemas.microsoft.com/office/drawing/2014/main" id="{7B573724-88E2-0DD8-CA26-DA77E8B9F443}"/>
                </a:ext>
              </a:extLst>
            </p:cNvPr>
            <p:cNvSpPr/>
            <p:nvPr/>
          </p:nvSpPr>
          <p:spPr>
            <a:xfrm>
              <a:off x="7840153" y="2799054"/>
              <a:ext cx="2647983" cy="28143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a:p>
          </p:txBody>
        </p:sp>
        <p:pic>
          <p:nvPicPr>
            <p:cNvPr id="30" name="Grafik 29" descr="C:\Users\local_lg00175\INetCache\Content.MSO\FF0620D9.tmp"/>
            <p:cNvPicPr/>
            <p:nvPr/>
          </p:nvPicPr>
          <p:blipFill>
            <a:blip r:embed="rId4">
              <a:extLst>
                <a:ext uri="{28A0092B-C50C-407E-A947-70E740481C1C}">
                  <a14:useLocalDpi xmlns:a14="http://schemas.microsoft.com/office/drawing/2010/main" val="0"/>
                </a:ext>
              </a:extLst>
            </a:blip>
            <a:srcRect/>
            <a:stretch>
              <a:fillRect/>
            </a:stretch>
          </p:blipFill>
          <p:spPr bwMode="auto">
            <a:xfrm>
              <a:off x="8153950" y="2870841"/>
              <a:ext cx="2020389" cy="1031563"/>
            </a:xfrm>
            <a:prstGeom prst="rect">
              <a:avLst/>
            </a:prstGeom>
            <a:ln/>
          </p:spPr>
          <p:style>
            <a:lnRef idx="1">
              <a:schemeClr val="accent3"/>
            </a:lnRef>
            <a:fillRef idx="2">
              <a:schemeClr val="accent3"/>
            </a:fillRef>
            <a:effectRef idx="1">
              <a:schemeClr val="accent3"/>
            </a:effectRef>
            <a:fontRef idx="minor">
              <a:schemeClr val="dk1"/>
            </a:fontRef>
          </p:style>
        </p:pic>
        <p:sp>
          <p:nvSpPr>
            <p:cNvPr id="31" name="Abgerundetes Rechteck 30"/>
            <p:cNvSpPr/>
            <p:nvPr/>
          </p:nvSpPr>
          <p:spPr>
            <a:xfrm>
              <a:off x="8118943" y="3955764"/>
              <a:ext cx="2090403" cy="914924"/>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Bundes-</a:t>
              </a:r>
            </a:p>
            <a:p>
              <a:pPr algn="ctr"/>
              <a:r>
                <a:rPr lang="de-DE" dirty="0"/>
                <a:t>Verfassungsgericht</a:t>
              </a:r>
            </a:p>
          </p:txBody>
        </p:sp>
        <p:sp>
          <p:nvSpPr>
            <p:cNvPr id="32" name="Abgerundetes Rechteck 31"/>
            <p:cNvSpPr/>
            <p:nvPr/>
          </p:nvSpPr>
          <p:spPr>
            <a:xfrm>
              <a:off x="8118943" y="4914023"/>
              <a:ext cx="2090403" cy="649315"/>
            </a:xfrm>
            <a:prstGeom prst="roundRect">
              <a:avLst/>
            </a:prstGeom>
            <a:solidFill>
              <a:schemeClr val="accent6">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600" dirty="0"/>
                <a:t>Gerichte der Länder</a:t>
              </a:r>
            </a:p>
          </p:txBody>
        </p:sp>
      </p:grpSp>
      <p:sp>
        <p:nvSpPr>
          <p:cNvPr id="2" name="Rechteck 1"/>
          <p:cNvSpPr/>
          <p:nvPr/>
        </p:nvSpPr>
        <p:spPr>
          <a:xfrm>
            <a:off x="0" y="6601326"/>
            <a:ext cx="914400" cy="25667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9</a:t>
            </a:r>
            <a:endParaRPr lang="de-DE" sz="1400" dirty="0">
              <a:solidFill>
                <a:schemeClr val="bg1">
                  <a:lumMod val="50000"/>
                </a:schemeClr>
              </a:solidFill>
            </a:endParaRPr>
          </a:p>
        </p:txBody>
      </p:sp>
      <p:sp>
        <p:nvSpPr>
          <p:cNvPr id="25" name="Rechteck 24"/>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3" name="Pfeil nach rechts 2"/>
          <p:cNvSpPr/>
          <p:nvPr/>
        </p:nvSpPr>
        <p:spPr>
          <a:xfrm>
            <a:off x="288758" y="3937835"/>
            <a:ext cx="1827728" cy="97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Bundesebene</a:t>
            </a:r>
            <a:endParaRPr lang="de-DE" dirty="0"/>
          </a:p>
        </p:txBody>
      </p:sp>
      <p:sp>
        <p:nvSpPr>
          <p:cNvPr id="27" name="Pfeil nach rechts 26"/>
          <p:cNvSpPr/>
          <p:nvPr/>
        </p:nvSpPr>
        <p:spPr>
          <a:xfrm>
            <a:off x="288758" y="4888616"/>
            <a:ext cx="1827728" cy="974418"/>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Länderebene</a:t>
            </a:r>
            <a:endParaRPr lang="de-DE" dirty="0"/>
          </a:p>
        </p:txBody>
      </p:sp>
    </p:spTree>
    <p:extLst>
      <p:ext uri="{BB962C8B-B14F-4D97-AF65-F5344CB8AC3E}">
        <p14:creationId xmlns:p14="http://schemas.microsoft.com/office/powerpoint/2010/main" val="151588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animBg="1"/>
      <p:bldP spid="21" grpId="0" animBg="1"/>
      <p:bldP spid="22" grpId="0" animBg="1"/>
      <p:bldP spid="3"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10</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7" name="Gruppieren 16"/>
          <p:cNvGrpSpPr/>
          <p:nvPr/>
        </p:nvGrpSpPr>
        <p:grpSpPr>
          <a:xfrm>
            <a:off x="1132066" y="4165709"/>
            <a:ext cx="9608123" cy="1559927"/>
            <a:chOff x="1132066" y="4165709"/>
            <a:chExt cx="9608123" cy="1559927"/>
          </a:xfrm>
          <a:effectLst>
            <a:outerShdw blurRad="50800" dist="38100" dir="2700000" algn="tl" rotWithShape="0">
              <a:prstClr val="black">
                <a:alpha val="40000"/>
              </a:prstClr>
            </a:outerShdw>
          </a:effectLst>
        </p:grpSpPr>
        <p:sp>
          <p:nvSpPr>
            <p:cNvPr id="12" name="Abgerundetes Rechteck 11"/>
            <p:cNvSpPr/>
            <p:nvPr/>
          </p:nvSpPr>
          <p:spPr>
            <a:xfrm>
              <a:off x="3023936" y="4435630"/>
              <a:ext cx="7716253" cy="129000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ist per Verfassung den Richtern anvertraut (Artikel 92 GG), die im Namen des Staates für die Rechtsprechung zuständig sind. Ihr Handlungsspielraum wird von den anderen beiden Gewalten vorgegeben. Die Judikative überwacht die Einhaltung der Gesetze. </a:t>
              </a:r>
            </a:p>
          </p:txBody>
        </p:sp>
        <p:sp>
          <p:nvSpPr>
            <p:cNvPr id="9" name="Abgerundetes Rechteck 8"/>
            <p:cNvSpPr/>
            <p:nvPr/>
          </p:nvSpPr>
          <p:spPr>
            <a:xfrm>
              <a:off x="1132066" y="4165709"/>
              <a:ext cx="2090403" cy="914924"/>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Judikative</a:t>
              </a:r>
            </a:p>
          </p:txBody>
        </p:sp>
      </p:grpSp>
      <p:grpSp>
        <p:nvGrpSpPr>
          <p:cNvPr id="13" name="Gruppieren 12"/>
          <p:cNvGrpSpPr/>
          <p:nvPr/>
        </p:nvGrpSpPr>
        <p:grpSpPr>
          <a:xfrm>
            <a:off x="1124043" y="488780"/>
            <a:ext cx="9728440" cy="1462279"/>
            <a:chOff x="1132066" y="488780"/>
            <a:chExt cx="9728440" cy="1462279"/>
          </a:xfrm>
          <a:effectLst>
            <a:outerShdw blurRad="50800" dist="38100" dir="2700000" algn="tl" rotWithShape="0">
              <a:prstClr val="black">
                <a:alpha val="40000"/>
              </a:prstClr>
            </a:outerShdw>
          </a:effectLst>
        </p:grpSpPr>
        <p:sp>
          <p:nvSpPr>
            <p:cNvPr id="10" name="Abgerundetes Rechteck 9"/>
            <p:cNvSpPr/>
            <p:nvPr/>
          </p:nvSpPr>
          <p:spPr>
            <a:xfrm>
              <a:off x="3144253" y="661053"/>
              <a:ext cx="7716253" cy="129000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kontrolliert zusätzlich zur Gesetzgebung die Exekutive. Ferner entscheidet sie über den Bundeshaushalt und bestimmt mögliche Einsätze der Bundeswehr. </a:t>
              </a:r>
            </a:p>
          </p:txBody>
        </p:sp>
        <p:sp>
          <p:nvSpPr>
            <p:cNvPr id="7" name="Abgerundetes Rechteck 6"/>
            <p:cNvSpPr/>
            <p:nvPr/>
          </p:nvSpPr>
          <p:spPr>
            <a:xfrm>
              <a:off x="1132066" y="488780"/>
              <a:ext cx="2158677" cy="91492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Legislative</a:t>
              </a:r>
              <a:endParaRPr lang="de-DE" sz="2800" b="1" dirty="0">
                <a:solidFill>
                  <a:schemeClr val="bg1"/>
                </a:solidFill>
              </a:endParaRPr>
            </a:p>
          </p:txBody>
        </p:sp>
      </p:grpSp>
      <p:grpSp>
        <p:nvGrpSpPr>
          <p:cNvPr id="14" name="Gruppieren 13"/>
          <p:cNvGrpSpPr/>
          <p:nvPr/>
        </p:nvGrpSpPr>
        <p:grpSpPr>
          <a:xfrm>
            <a:off x="1132066" y="2327244"/>
            <a:ext cx="9728439" cy="1554372"/>
            <a:chOff x="1132066" y="2327244"/>
            <a:chExt cx="9728439" cy="1554372"/>
          </a:xfrm>
          <a:effectLst>
            <a:outerShdw blurRad="50800" dist="38100" dir="2700000" algn="tl" rotWithShape="0">
              <a:prstClr val="black">
                <a:alpha val="40000"/>
              </a:prstClr>
            </a:outerShdw>
          </a:effectLst>
        </p:grpSpPr>
        <p:sp>
          <p:nvSpPr>
            <p:cNvPr id="11" name="Abgerundetes Rechteck 10"/>
            <p:cNvSpPr/>
            <p:nvPr/>
          </p:nvSpPr>
          <p:spPr>
            <a:xfrm>
              <a:off x="3144252" y="2591610"/>
              <a:ext cx="7716253" cy="129000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ist mit der Ausführung der von der Legislative beschlossenen Gesetze beauftragt. Die Exekutive kann normsetzende Rechte wahrnehmen, etwa durch den Erlass von Rechtsverordnungen, die allerdings nicht den Status von Gesetzen haben. </a:t>
              </a:r>
            </a:p>
          </p:txBody>
        </p:sp>
        <p:sp>
          <p:nvSpPr>
            <p:cNvPr id="8" name="Abgerundetes Rechteck 7"/>
            <p:cNvSpPr/>
            <p:nvPr/>
          </p:nvSpPr>
          <p:spPr>
            <a:xfrm>
              <a:off x="1132066" y="2327244"/>
              <a:ext cx="2111491" cy="914924"/>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800" b="1" dirty="0">
                  <a:solidFill>
                    <a:schemeClr val="bg1"/>
                  </a:solidFill>
                </a:rPr>
                <a:t>Exekutive</a:t>
              </a:r>
            </a:p>
          </p:txBody>
        </p:sp>
      </p:grpSp>
    </p:spTree>
    <p:extLst>
      <p:ext uri="{BB962C8B-B14F-4D97-AF65-F5344CB8AC3E}">
        <p14:creationId xmlns:p14="http://schemas.microsoft.com/office/powerpoint/2010/main" val="8263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11</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6" name="Gruppieren 15"/>
          <p:cNvGrpSpPr/>
          <p:nvPr/>
        </p:nvGrpSpPr>
        <p:grpSpPr>
          <a:xfrm>
            <a:off x="767553" y="609077"/>
            <a:ext cx="9999168" cy="3690207"/>
            <a:chOff x="767553" y="609077"/>
            <a:chExt cx="9999168" cy="3690207"/>
          </a:xfrm>
        </p:grpSpPr>
        <p:grpSp>
          <p:nvGrpSpPr>
            <p:cNvPr id="13" name="Gruppieren 12"/>
            <p:cNvGrpSpPr/>
            <p:nvPr/>
          </p:nvGrpSpPr>
          <p:grpSpPr>
            <a:xfrm>
              <a:off x="767553" y="609077"/>
              <a:ext cx="9999168" cy="3690207"/>
              <a:chOff x="-211761" y="593035"/>
              <a:chExt cx="9363312" cy="3690207"/>
            </a:xfrm>
            <a:effectLst>
              <a:outerShdw blurRad="50800" dist="38100" dir="2700000" algn="tl" rotWithShape="0">
                <a:prstClr val="black">
                  <a:alpha val="40000"/>
                </a:prstClr>
              </a:outerShdw>
            </a:effectLst>
          </p:grpSpPr>
          <p:sp>
            <p:nvSpPr>
              <p:cNvPr id="10" name="Abgerundetes Rechteck 9"/>
              <p:cNvSpPr/>
              <p:nvPr/>
            </p:nvSpPr>
            <p:spPr>
              <a:xfrm>
                <a:off x="404140" y="1176041"/>
                <a:ext cx="8747411" cy="310720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 </a:t>
                </a:r>
                <a:endParaRPr lang="de-DE" sz="2000" dirty="0"/>
              </a:p>
            </p:txBody>
          </p:sp>
          <p:sp>
            <p:nvSpPr>
              <p:cNvPr id="7" name="Abgerundetes Rechteck 6"/>
              <p:cNvSpPr/>
              <p:nvPr/>
            </p:nvSpPr>
            <p:spPr>
              <a:xfrm>
                <a:off x="-211761" y="593035"/>
                <a:ext cx="2526003" cy="914923"/>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Legislative</a:t>
                </a:r>
                <a:endParaRPr lang="de-DE" sz="2800" b="1" dirty="0">
                  <a:solidFill>
                    <a:schemeClr val="bg1"/>
                  </a:solidFill>
                </a:endParaRPr>
              </a:p>
            </p:txBody>
          </p:sp>
        </p:grpSp>
        <p:sp>
          <p:nvSpPr>
            <p:cNvPr id="15" name="Rechteck 14"/>
            <p:cNvSpPr/>
            <p:nvPr/>
          </p:nvSpPr>
          <p:spPr>
            <a:xfrm>
              <a:off x="3047999" y="1524000"/>
              <a:ext cx="6914147" cy="2308324"/>
            </a:xfrm>
            <a:prstGeom prst="rect">
              <a:avLst/>
            </a:prstGeom>
          </p:spPr>
          <p:txBody>
            <a:bodyPr wrap="square">
              <a:spAutoFit/>
            </a:bodyPr>
            <a:lstStyle/>
            <a:p>
              <a:pPr marL="342900" indent="-342900">
                <a:buFont typeface="Arial" panose="020B0604020202020204" pitchFamily="34" charset="0"/>
                <a:buChar char="•"/>
              </a:pPr>
              <a:r>
                <a:rPr lang="de-DE" sz="2400" dirty="0">
                  <a:solidFill>
                    <a:schemeClr val="bg1"/>
                  </a:solidFill>
                </a:rPr>
                <a:t>auf der Bundesebene</a:t>
              </a:r>
            </a:p>
            <a:p>
              <a:pPr marL="342900" indent="-342900">
                <a:buFont typeface="Arial" panose="020B0604020202020204" pitchFamily="34" charset="0"/>
                <a:buChar char="•"/>
              </a:pPr>
              <a:r>
                <a:rPr lang="de-DE" sz="2400" dirty="0" smtClean="0">
                  <a:solidFill>
                    <a:schemeClr val="bg1"/>
                  </a:solidFill>
                </a:rPr>
                <a:t>das </a:t>
              </a:r>
              <a:r>
                <a:rPr lang="de-DE" sz="2400" dirty="0">
                  <a:solidFill>
                    <a:schemeClr val="bg1"/>
                  </a:solidFill>
                </a:rPr>
                <a:t>Parlament, bestehend aus</a:t>
              </a:r>
            </a:p>
            <a:p>
              <a:pPr marL="342900" indent="-342900">
                <a:buFont typeface="Arial" panose="020B0604020202020204" pitchFamily="34" charset="0"/>
                <a:buChar char="•"/>
              </a:pPr>
              <a:r>
                <a:rPr lang="de-DE" sz="2400" dirty="0" smtClean="0">
                  <a:solidFill>
                    <a:schemeClr val="bg1"/>
                  </a:solidFill>
                </a:rPr>
                <a:t>dem </a:t>
              </a:r>
              <a:r>
                <a:rPr lang="de-DE" sz="2400" dirty="0">
                  <a:solidFill>
                    <a:schemeClr val="bg1"/>
                  </a:solidFill>
                </a:rPr>
                <a:t>Bundestag</a:t>
              </a:r>
            </a:p>
            <a:p>
              <a:pPr marL="342900" indent="-342900">
                <a:buFont typeface="Arial" panose="020B0604020202020204" pitchFamily="34" charset="0"/>
                <a:buChar char="•"/>
              </a:pPr>
              <a:r>
                <a:rPr lang="de-DE" sz="2400" dirty="0" smtClean="0">
                  <a:solidFill>
                    <a:schemeClr val="bg1"/>
                  </a:solidFill>
                </a:rPr>
                <a:t>dem </a:t>
              </a:r>
              <a:r>
                <a:rPr lang="de-DE" sz="2400" dirty="0">
                  <a:solidFill>
                    <a:schemeClr val="bg1"/>
                  </a:solidFill>
                </a:rPr>
                <a:t>Bundesrat (wirkt an der Gesetzgebung mit)</a:t>
              </a:r>
            </a:p>
            <a:p>
              <a:pPr marL="342900" indent="-342900">
                <a:buFont typeface="Arial" panose="020B0604020202020204" pitchFamily="34" charset="0"/>
                <a:buChar char="•"/>
              </a:pPr>
              <a:r>
                <a:rPr lang="de-DE" sz="2400" dirty="0" smtClean="0">
                  <a:solidFill>
                    <a:schemeClr val="bg1"/>
                  </a:solidFill>
                </a:rPr>
                <a:t>auf </a:t>
              </a:r>
              <a:r>
                <a:rPr lang="de-DE" sz="2400" dirty="0">
                  <a:solidFill>
                    <a:schemeClr val="bg1"/>
                  </a:solidFill>
                </a:rPr>
                <a:t>der Länderebene das Länderparlament; in Berlin: Abgeordnetenhaus</a:t>
              </a:r>
            </a:p>
          </p:txBody>
        </p:sp>
      </p:grpSp>
      <p:sp>
        <p:nvSpPr>
          <p:cNvPr id="18" name="Abgerundetes Rechteck 17"/>
          <p:cNvSpPr/>
          <p:nvPr/>
        </p:nvSpPr>
        <p:spPr>
          <a:xfrm>
            <a:off x="1425279" y="4164241"/>
            <a:ext cx="9341442" cy="212936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Zusätzlich zur Gesetzgebung und Kontrolle der Regierungsarbeit ist die Legislative für die Wahl des Bundeskanzlers/der Bundeskanzlerin (Bundesregierung) verantwortlich. Ferner entscheidet sie über den Bundeshaushalt und bestimmt mögliche Einsätze der Bundeswehr.</a:t>
            </a:r>
          </a:p>
        </p:txBody>
      </p:sp>
    </p:spTree>
    <p:extLst>
      <p:ext uri="{BB962C8B-B14F-4D97-AF65-F5344CB8AC3E}">
        <p14:creationId xmlns:p14="http://schemas.microsoft.com/office/powerpoint/2010/main" val="4008999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4" name="Gruppieren 3"/>
          <p:cNvGrpSpPr/>
          <p:nvPr/>
        </p:nvGrpSpPr>
        <p:grpSpPr>
          <a:xfrm>
            <a:off x="657727" y="430534"/>
            <a:ext cx="10282988" cy="3419571"/>
            <a:chOff x="2775285" y="500733"/>
            <a:chExt cx="10282988" cy="3419571"/>
          </a:xfrm>
        </p:grpSpPr>
        <p:grpSp>
          <p:nvGrpSpPr>
            <p:cNvPr id="14" name="Gruppieren 13"/>
            <p:cNvGrpSpPr/>
            <p:nvPr/>
          </p:nvGrpSpPr>
          <p:grpSpPr>
            <a:xfrm>
              <a:off x="2775285" y="500733"/>
              <a:ext cx="10282988" cy="3419571"/>
              <a:chOff x="2425028" y="636649"/>
              <a:chExt cx="10282988" cy="1830941"/>
            </a:xfrm>
            <a:effectLst>
              <a:outerShdw blurRad="50800" dist="38100" dir="2700000" algn="tl" rotWithShape="0">
                <a:prstClr val="black">
                  <a:alpha val="40000"/>
                </a:prstClr>
              </a:outerShdw>
            </a:effectLst>
          </p:grpSpPr>
          <p:sp>
            <p:nvSpPr>
              <p:cNvPr id="11" name="Abgerundetes Rechteck 10"/>
              <p:cNvSpPr/>
              <p:nvPr/>
            </p:nvSpPr>
            <p:spPr>
              <a:xfrm>
                <a:off x="3144252" y="918266"/>
                <a:ext cx="9563764" cy="154932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chemeClr val="bg1"/>
                  </a:solidFill>
                </a:endParaRPr>
              </a:p>
            </p:txBody>
          </p:sp>
          <p:sp>
            <p:nvSpPr>
              <p:cNvPr id="8" name="Abgerundetes Rechteck 7"/>
              <p:cNvSpPr/>
              <p:nvPr/>
            </p:nvSpPr>
            <p:spPr>
              <a:xfrm>
                <a:off x="2425028" y="636649"/>
                <a:ext cx="3786319" cy="501111"/>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800" b="1" dirty="0">
                    <a:solidFill>
                      <a:schemeClr val="bg1"/>
                    </a:solidFill>
                  </a:rPr>
                  <a:t>Exekutive</a:t>
                </a:r>
              </a:p>
            </p:txBody>
          </p:sp>
        </p:grpSp>
        <p:sp>
          <p:nvSpPr>
            <p:cNvPr id="2" name="Rechteck 1"/>
            <p:cNvSpPr/>
            <p:nvPr/>
          </p:nvSpPr>
          <p:spPr>
            <a:xfrm>
              <a:off x="5133664" y="1436638"/>
              <a:ext cx="6096000" cy="2308324"/>
            </a:xfrm>
            <a:prstGeom prst="rect">
              <a:avLst/>
            </a:prstGeom>
          </p:spPr>
          <p:txBody>
            <a:bodyPr>
              <a:spAutoFit/>
            </a:bodyPr>
            <a:lstStyle/>
            <a:p>
              <a:r>
                <a:rPr lang="de-DE" sz="2400" dirty="0">
                  <a:solidFill>
                    <a:schemeClr val="bg1"/>
                  </a:solidFill>
                </a:rPr>
                <a:t>In der BRD gehören zur Exekutive</a:t>
              </a:r>
            </a:p>
            <a:p>
              <a:pPr marL="342900" indent="-342900">
                <a:buFont typeface="Arial" panose="020B0604020202020204" pitchFamily="34" charset="0"/>
                <a:buChar char="•"/>
              </a:pPr>
              <a:r>
                <a:rPr lang="de-DE" sz="2400" dirty="0" smtClean="0">
                  <a:solidFill>
                    <a:schemeClr val="bg1"/>
                  </a:solidFill>
                </a:rPr>
                <a:t>der </a:t>
              </a:r>
              <a:r>
                <a:rPr lang="de-DE" sz="2400" dirty="0">
                  <a:solidFill>
                    <a:schemeClr val="bg1"/>
                  </a:solidFill>
                </a:rPr>
                <a:t>Bundespräsident</a:t>
              </a:r>
            </a:p>
            <a:p>
              <a:pPr marL="342900" indent="-342900">
                <a:buFont typeface="Arial" panose="020B0604020202020204" pitchFamily="34" charset="0"/>
                <a:buChar char="•"/>
              </a:pPr>
              <a:r>
                <a:rPr lang="de-DE" sz="2400" dirty="0" smtClean="0">
                  <a:solidFill>
                    <a:schemeClr val="bg1"/>
                  </a:solidFill>
                </a:rPr>
                <a:t>die </a:t>
              </a:r>
              <a:r>
                <a:rPr lang="de-DE" sz="2400" dirty="0">
                  <a:solidFill>
                    <a:schemeClr val="bg1"/>
                  </a:solidFill>
                </a:rPr>
                <a:t>Bundesregierung</a:t>
              </a:r>
            </a:p>
            <a:p>
              <a:pPr marL="342900" indent="-342900">
                <a:buFont typeface="Arial" panose="020B0604020202020204" pitchFamily="34" charset="0"/>
                <a:buChar char="•"/>
              </a:pPr>
              <a:r>
                <a:rPr lang="de-DE" sz="2400" dirty="0" smtClean="0">
                  <a:solidFill>
                    <a:schemeClr val="bg1"/>
                  </a:solidFill>
                </a:rPr>
                <a:t>Verwaltungsbehörden </a:t>
              </a:r>
              <a:r>
                <a:rPr lang="de-DE" sz="2400" dirty="0">
                  <a:solidFill>
                    <a:schemeClr val="bg1"/>
                  </a:solidFill>
                </a:rPr>
                <a:t>des Bundes</a:t>
              </a:r>
            </a:p>
            <a:p>
              <a:pPr marL="342900" indent="-342900">
                <a:buFont typeface="Arial" panose="020B0604020202020204" pitchFamily="34" charset="0"/>
                <a:buChar char="•"/>
              </a:pPr>
              <a:r>
                <a:rPr lang="de-DE" sz="2400" dirty="0" smtClean="0">
                  <a:solidFill>
                    <a:schemeClr val="bg1"/>
                  </a:solidFill>
                </a:rPr>
                <a:t>Landesregierung </a:t>
              </a:r>
              <a:r>
                <a:rPr lang="de-DE" sz="2400" dirty="0">
                  <a:solidFill>
                    <a:schemeClr val="bg1"/>
                  </a:solidFill>
                </a:rPr>
                <a:t>und Landesverwaltungen (in Berlin: der Senat)</a:t>
              </a:r>
            </a:p>
          </p:txBody>
        </p:sp>
      </p:grpSp>
      <p:sp>
        <p:nvSpPr>
          <p:cNvPr id="15" name="Abgerundetes Rechteck 14"/>
          <p:cNvSpPr/>
          <p:nvPr/>
        </p:nvSpPr>
        <p:spPr>
          <a:xfrm>
            <a:off x="1376952" y="3763862"/>
            <a:ext cx="9563763" cy="27878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sowie nachgeordnete Vollzugsorgane, wie z. B. die Staatsanwaltschaft, die Polizei oder das Finanzamt. </a:t>
            </a:r>
          </a:p>
          <a:p>
            <a:r>
              <a:rPr lang="de-DE" sz="2000" dirty="0"/>
              <a:t>Sie ist mit der Ausführung der von der Legislative beschlossenen Gesetze beauftragt. Zur Exekutive gehört insbesondere die gesamte öffentliche Verwaltung. Sie umfasst Behörden und Verwaltungseinheiten. Die Spitze der Verwaltung stellt die Regierung dar. </a:t>
            </a:r>
          </a:p>
          <a:p>
            <a:r>
              <a:rPr lang="de-DE" sz="2000" dirty="0"/>
              <a:t>Die Exekutive kann normsetzende Rechte wahrnehmen, etwa durch den Erlass von Rechtsverordnungen, die allerdings nicht den Status von Gesetzen haben. </a:t>
            </a:r>
            <a:endParaRPr lang="de-DE" sz="2000" dirty="0">
              <a:solidFill>
                <a:schemeClr val="bg1"/>
              </a:solidFill>
            </a:endParaRPr>
          </a:p>
        </p:txBody>
      </p:sp>
    </p:spTree>
    <p:extLst>
      <p:ext uri="{BB962C8B-B14F-4D97-AF65-F5344CB8AC3E}">
        <p14:creationId xmlns:p14="http://schemas.microsoft.com/office/powerpoint/2010/main" val="2349219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7" name="Gruppieren 16"/>
          <p:cNvGrpSpPr/>
          <p:nvPr/>
        </p:nvGrpSpPr>
        <p:grpSpPr>
          <a:xfrm>
            <a:off x="702939" y="490675"/>
            <a:ext cx="9949019" cy="4382932"/>
            <a:chOff x="702939" y="490675"/>
            <a:chExt cx="9949019" cy="3177463"/>
          </a:xfrm>
          <a:effectLst>
            <a:outerShdw blurRad="50800" dist="38100" dir="2700000" algn="tl" rotWithShape="0">
              <a:prstClr val="black">
                <a:alpha val="40000"/>
              </a:prstClr>
            </a:outerShdw>
          </a:effectLst>
        </p:grpSpPr>
        <p:sp>
          <p:nvSpPr>
            <p:cNvPr id="12" name="Abgerundetes Rechteck 11"/>
            <p:cNvSpPr/>
            <p:nvPr/>
          </p:nvSpPr>
          <p:spPr>
            <a:xfrm>
              <a:off x="1540042" y="881779"/>
              <a:ext cx="9111916" cy="27863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p>
          </p:txBody>
        </p:sp>
        <p:sp>
          <p:nvSpPr>
            <p:cNvPr id="9" name="Abgerundetes Rechteck 8"/>
            <p:cNvSpPr/>
            <p:nvPr/>
          </p:nvSpPr>
          <p:spPr>
            <a:xfrm>
              <a:off x="702939" y="490675"/>
              <a:ext cx="3022840" cy="59403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b="1" dirty="0">
                  <a:solidFill>
                    <a:schemeClr val="bg1"/>
                  </a:solidFill>
                </a:rPr>
                <a:t>Judikative</a:t>
              </a:r>
            </a:p>
          </p:txBody>
        </p:sp>
      </p:grpSp>
      <p:sp>
        <p:nvSpPr>
          <p:cNvPr id="2" name="Rechteck 1"/>
          <p:cNvSpPr/>
          <p:nvPr/>
        </p:nvSpPr>
        <p:spPr>
          <a:xfrm>
            <a:off x="2855495" y="1428387"/>
            <a:ext cx="6096000" cy="3046988"/>
          </a:xfrm>
          <a:prstGeom prst="rect">
            <a:avLst/>
          </a:prstGeom>
        </p:spPr>
        <p:txBody>
          <a:bodyPr>
            <a:spAutoFit/>
          </a:bodyPr>
          <a:lstStyle/>
          <a:p>
            <a:r>
              <a:rPr lang="de-DE" sz="2400" dirty="0">
                <a:solidFill>
                  <a:schemeClr val="bg1"/>
                </a:solidFill>
                <a:latin typeface="Arial" panose="020B0604020202020204" pitchFamily="34" charset="0"/>
              </a:rPr>
              <a:t>Ist per Verfassung den Richtern anvertraut (Artikel 92 GG) und wird durch das Bundesverfassungsgericht, durch die in diesem Grundgesetz vorgesehene Bundesgerichte und die Gerichte der Länder ausgeübt. </a:t>
            </a:r>
          </a:p>
          <a:p>
            <a:r>
              <a:rPr lang="de-DE" sz="2400" dirty="0">
                <a:solidFill>
                  <a:schemeClr val="bg1"/>
                </a:solidFill>
                <a:latin typeface="Arial" panose="020B0604020202020204" pitchFamily="34" charset="0"/>
              </a:rPr>
              <a:t>Die Judikative überwacht die Einhaltung der Gesetze. </a:t>
            </a:r>
            <a:endParaRPr lang="de-DE" sz="2400" dirty="0">
              <a:solidFill>
                <a:schemeClr val="bg1"/>
              </a:solidFill>
            </a:endParaRPr>
          </a:p>
        </p:txBody>
      </p:sp>
    </p:spTree>
    <p:extLst>
      <p:ext uri="{BB962C8B-B14F-4D97-AF65-F5344CB8AC3E}">
        <p14:creationId xmlns:p14="http://schemas.microsoft.com/office/powerpoint/2010/main" val="31684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13a</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12" name="Abgerundetes Rechteck 11"/>
          <p:cNvSpPr/>
          <p:nvPr/>
        </p:nvSpPr>
        <p:spPr>
          <a:xfrm>
            <a:off x="3851071" y="4717509"/>
            <a:ext cx="4350186" cy="165471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DE" sz="2000" dirty="0" smtClean="0"/>
              <a:t>Kammergericht </a:t>
            </a:r>
          </a:p>
          <a:p>
            <a:pPr marL="342900" indent="-342900">
              <a:buFont typeface="Arial" panose="020B0604020202020204" pitchFamily="34" charset="0"/>
              <a:buChar char="•"/>
            </a:pPr>
            <a:r>
              <a:rPr lang="de-DE" sz="2000" dirty="0" smtClean="0"/>
              <a:t>Landgericht (drei Standorte)</a:t>
            </a:r>
          </a:p>
          <a:p>
            <a:pPr marL="342900" indent="-342900">
              <a:buFont typeface="Arial" panose="020B0604020202020204" pitchFamily="34" charset="0"/>
              <a:buChar char="•"/>
            </a:pPr>
            <a:r>
              <a:rPr lang="de-DE" sz="2000" dirty="0" smtClean="0"/>
              <a:t>Amtsgerichte (11 Stück)</a:t>
            </a:r>
          </a:p>
          <a:p>
            <a:pPr marL="342900" indent="-342900">
              <a:buFont typeface="Arial" panose="020B0604020202020204" pitchFamily="34" charset="0"/>
              <a:buChar char="•"/>
            </a:pPr>
            <a:r>
              <a:rPr lang="de-DE" sz="2000" dirty="0" smtClean="0"/>
              <a:t>Fachgerichtsbarkeiten</a:t>
            </a:r>
            <a:endParaRPr lang="de-DE" sz="2000" dirty="0"/>
          </a:p>
        </p:txBody>
      </p:sp>
      <p:sp>
        <p:nvSpPr>
          <p:cNvPr id="10" name="Abgerundetes Rechteck 9"/>
          <p:cNvSpPr/>
          <p:nvPr/>
        </p:nvSpPr>
        <p:spPr>
          <a:xfrm>
            <a:off x="1521977" y="1441999"/>
            <a:ext cx="9341442" cy="103644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t> Landesregierung = Senat von Berlin</a:t>
            </a:r>
          </a:p>
          <a:p>
            <a:pPr algn="ctr"/>
            <a:r>
              <a:rPr lang="de-DE" sz="2000" dirty="0" smtClean="0"/>
              <a:t>Regierende Bürgermeister von Berlin</a:t>
            </a:r>
          </a:p>
          <a:p>
            <a:pPr algn="ctr"/>
            <a:r>
              <a:rPr lang="de-DE" sz="2000" dirty="0" smtClean="0"/>
              <a:t>Senatoren    </a:t>
            </a:r>
            <a:endParaRPr lang="de-DE" sz="2000" dirty="0"/>
          </a:p>
        </p:txBody>
      </p:sp>
      <p:sp>
        <p:nvSpPr>
          <p:cNvPr id="5" name="Abgerundetes Rechteck 4"/>
          <p:cNvSpPr/>
          <p:nvPr/>
        </p:nvSpPr>
        <p:spPr>
          <a:xfrm>
            <a:off x="3851071" y="114401"/>
            <a:ext cx="4683254" cy="5519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Gewaltenteilung in Berlin</a:t>
            </a:r>
            <a:endParaRPr lang="de-DE" sz="2800" b="1" dirty="0"/>
          </a:p>
        </p:txBody>
      </p:sp>
      <p:sp>
        <p:nvSpPr>
          <p:cNvPr id="18" name="Abgerundetes Rechteck 17"/>
          <p:cNvSpPr/>
          <p:nvPr/>
        </p:nvSpPr>
        <p:spPr>
          <a:xfrm>
            <a:off x="1521977" y="2714625"/>
            <a:ext cx="9341442" cy="142875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solidFill>
                  <a:schemeClr val="bg1"/>
                </a:solidFill>
              </a:rPr>
              <a:t>Senatsverwaltung für Justiz, Verbraucherschutz und Antidiskriminierung</a:t>
            </a:r>
          </a:p>
          <a:p>
            <a:pPr algn="ctr"/>
            <a:r>
              <a:rPr lang="de-DE" sz="2000" dirty="0" smtClean="0">
                <a:solidFill>
                  <a:schemeClr val="bg1"/>
                </a:solidFill>
              </a:rPr>
              <a:t>Fachverwaltung des Berliner Senats                 Landesministerium             oberste Landesbehörde für Rechtspolitik, Strafvollzug und Rechtspflege</a:t>
            </a:r>
          </a:p>
          <a:p>
            <a:pPr algn="ctr"/>
            <a:r>
              <a:rPr lang="de-DE" sz="2000" dirty="0" smtClean="0">
                <a:solidFill>
                  <a:schemeClr val="bg1"/>
                </a:solidFill>
              </a:rPr>
              <a:t>Senatorin für Justiz</a:t>
            </a:r>
            <a:endParaRPr lang="de-DE" sz="2000" dirty="0">
              <a:solidFill>
                <a:schemeClr val="bg1"/>
              </a:solidFill>
            </a:endParaRPr>
          </a:p>
        </p:txBody>
      </p:sp>
      <p:sp>
        <p:nvSpPr>
          <p:cNvPr id="20" name="Ovale Legende 19"/>
          <p:cNvSpPr/>
          <p:nvPr/>
        </p:nvSpPr>
        <p:spPr>
          <a:xfrm>
            <a:off x="8869491" y="1169334"/>
            <a:ext cx="1728788" cy="1057019"/>
          </a:xfrm>
          <a:prstGeom prst="wedgeEllipseCallout">
            <a:avLst>
              <a:gd name="adj1" fmla="val -81163"/>
              <a:gd name="adj2" fmla="val 233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Kai Wegner</a:t>
            </a:r>
          </a:p>
        </p:txBody>
      </p:sp>
      <p:sp>
        <p:nvSpPr>
          <p:cNvPr id="21" name="Ovale Legende 20"/>
          <p:cNvSpPr/>
          <p:nvPr/>
        </p:nvSpPr>
        <p:spPr>
          <a:xfrm>
            <a:off x="8105967" y="3660490"/>
            <a:ext cx="2092262" cy="1057019"/>
          </a:xfrm>
          <a:prstGeom prst="wedgeEllipseCallout">
            <a:avLst>
              <a:gd name="adj1" fmla="val -93218"/>
              <a:gd name="adj2" fmla="val -253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smtClean="0"/>
          </a:p>
          <a:p>
            <a:pPr algn="ctr"/>
            <a:r>
              <a:rPr lang="de-DE" sz="2000" dirty="0" err="1" smtClean="0"/>
              <a:t>Felor</a:t>
            </a:r>
            <a:r>
              <a:rPr lang="de-DE" sz="2000" dirty="0" smtClean="0"/>
              <a:t> </a:t>
            </a:r>
            <a:r>
              <a:rPr lang="de-DE" sz="2000" dirty="0" err="1"/>
              <a:t>Badenberg</a:t>
            </a:r>
            <a:endParaRPr lang="de-DE" sz="2000" dirty="0"/>
          </a:p>
          <a:p>
            <a:pPr algn="ctr"/>
            <a:endParaRPr lang="de-DE" sz="2000" dirty="0"/>
          </a:p>
        </p:txBody>
      </p:sp>
      <p:sp>
        <p:nvSpPr>
          <p:cNvPr id="22" name="Pfeil nach rechts 21"/>
          <p:cNvSpPr/>
          <p:nvPr/>
        </p:nvSpPr>
        <p:spPr>
          <a:xfrm>
            <a:off x="6192698" y="3097890"/>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rechts 22"/>
          <p:cNvSpPr/>
          <p:nvPr/>
        </p:nvSpPr>
        <p:spPr>
          <a:xfrm>
            <a:off x="8808093" y="3199141"/>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p:cNvSpPr/>
          <p:nvPr/>
        </p:nvSpPr>
        <p:spPr>
          <a:xfrm>
            <a:off x="4549653" y="3789213"/>
            <a:ext cx="528638" cy="331110"/>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9743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13b</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5" name="Abgerundetes Rechteck 4"/>
          <p:cNvSpPr/>
          <p:nvPr/>
        </p:nvSpPr>
        <p:spPr>
          <a:xfrm>
            <a:off x="3851071" y="114401"/>
            <a:ext cx="4683254" cy="55192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Gewaltenteilung in Berlin</a:t>
            </a:r>
            <a:endParaRPr lang="de-DE" sz="2800" b="1" dirty="0"/>
          </a:p>
        </p:txBody>
      </p:sp>
      <p:grpSp>
        <p:nvGrpSpPr>
          <p:cNvPr id="8" name="Gruppieren 7"/>
          <p:cNvGrpSpPr/>
          <p:nvPr/>
        </p:nvGrpSpPr>
        <p:grpSpPr>
          <a:xfrm>
            <a:off x="914400" y="787469"/>
            <a:ext cx="2668171" cy="4013131"/>
            <a:chOff x="914400" y="787469"/>
            <a:chExt cx="2668171" cy="4013131"/>
          </a:xfrm>
        </p:grpSpPr>
        <p:pic>
          <p:nvPicPr>
            <p:cNvPr id="4" name="Grafik 3"/>
            <p:cNvPicPr>
              <a:picLocks noChangeAspect="1"/>
            </p:cNvPicPr>
            <p:nvPr/>
          </p:nvPicPr>
          <p:blipFill>
            <a:blip r:embed="rId2"/>
            <a:stretch>
              <a:fillRect/>
            </a:stretch>
          </p:blipFill>
          <p:spPr>
            <a:xfrm>
              <a:off x="914400" y="787469"/>
              <a:ext cx="2668171" cy="3560693"/>
            </a:xfrm>
            <a:prstGeom prst="rect">
              <a:avLst/>
            </a:prstGeom>
          </p:spPr>
        </p:pic>
        <p:sp>
          <p:nvSpPr>
            <p:cNvPr id="7" name="Rechteck 6"/>
            <p:cNvSpPr/>
            <p:nvPr/>
          </p:nvSpPr>
          <p:spPr>
            <a:xfrm>
              <a:off x="914400" y="4348162"/>
              <a:ext cx="2668171" cy="4524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Bürgermeister</a:t>
              </a:r>
              <a:endParaRPr lang="de-DE" dirty="0"/>
            </a:p>
          </p:txBody>
        </p:sp>
      </p:grpSp>
      <p:grpSp>
        <p:nvGrpSpPr>
          <p:cNvPr id="9" name="Gruppieren 8"/>
          <p:cNvGrpSpPr/>
          <p:nvPr/>
        </p:nvGrpSpPr>
        <p:grpSpPr>
          <a:xfrm>
            <a:off x="6300787" y="2676525"/>
            <a:ext cx="2682459" cy="3795712"/>
            <a:chOff x="6300787" y="2676525"/>
            <a:chExt cx="2682459" cy="3795712"/>
          </a:xfrm>
        </p:grpSpPr>
        <p:pic>
          <p:nvPicPr>
            <p:cNvPr id="2" name="Grafik 1"/>
            <p:cNvPicPr>
              <a:picLocks noChangeAspect="1"/>
            </p:cNvPicPr>
            <p:nvPr/>
          </p:nvPicPr>
          <p:blipFill>
            <a:blip r:embed="rId3"/>
            <a:stretch>
              <a:fillRect/>
            </a:stretch>
          </p:blipFill>
          <p:spPr>
            <a:xfrm>
              <a:off x="6300787" y="2676525"/>
              <a:ext cx="2682459" cy="3343274"/>
            </a:xfrm>
            <a:prstGeom prst="rect">
              <a:avLst/>
            </a:prstGeom>
          </p:spPr>
        </p:pic>
        <p:sp>
          <p:nvSpPr>
            <p:cNvPr id="13" name="Rechteck 12"/>
            <p:cNvSpPr/>
            <p:nvPr/>
          </p:nvSpPr>
          <p:spPr>
            <a:xfrm>
              <a:off x="6300787" y="6019799"/>
              <a:ext cx="2682459" cy="4524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Justizsenatorin</a:t>
              </a:r>
              <a:endParaRPr lang="de-DE" dirty="0"/>
            </a:p>
          </p:txBody>
        </p:sp>
      </p:grpSp>
      <p:sp>
        <p:nvSpPr>
          <p:cNvPr id="20" name="Ovale Legende 19"/>
          <p:cNvSpPr/>
          <p:nvPr/>
        </p:nvSpPr>
        <p:spPr>
          <a:xfrm>
            <a:off x="3711704" y="1226260"/>
            <a:ext cx="1728788" cy="1057019"/>
          </a:xfrm>
          <a:prstGeom prst="wedgeEllipseCallout">
            <a:avLst>
              <a:gd name="adj1" fmla="val -81163"/>
              <a:gd name="adj2" fmla="val 233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Kai Wegner</a:t>
            </a:r>
          </a:p>
        </p:txBody>
      </p:sp>
      <p:sp>
        <p:nvSpPr>
          <p:cNvPr id="21" name="Ovale Legende 20"/>
          <p:cNvSpPr/>
          <p:nvPr/>
        </p:nvSpPr>
        <p:spPr>
          <a:xfrm>
            <a:off x="9420417" y="3946240"/>
            <a:ext cx="2092262" cy="1057019"/>
          </a:xfrm>
          <a:prstGeom prst="wedgeEllipseCallout">
            <a:avLst>
              <a:gd name="adj1" fmla="val -83658"/>
              <a:gd name="adj2" fmla="val -294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smtClean="0"/>
          </a:p>
          <a:p>
            <a:pPr algn="ctr"/>
            <a:r>
              <a:rPr lang="de-DE" sz="2000" dirty="0" err="1" smtClean="0"/>
              <a:t>Felor</a:t>
            </a:r>
            <a:r>
              <a:rPr lang="de-DE" sz="2000" dirty="0" smtClean="0"/>
              <a:t> </a:t>
            </a:r>
            <a:r>
              <a:rPr lang="de-DE" sz="2000" dirty="0" err="1"/>
              <a:t>Badenberg</a:t>
            </a:r>
            <a:endParaRPr lang="de-DE" sz="2000" dirty="0"/>
          </a:p>
          <a:p>
            <a:pPr algn="ctr"/>
            <a:endParaRPr lang="de-DE" sz="2000" dirty="0"/>
          </a:p>
        </p:txBody>
      </p:sp>
    </p:spTree>
    <p:extLst>
      <p:ext uri="{BB962C8B-B14F-4D97-AF65-F5344CB8AC3E}">
        <p14:creationId xmlns:p14="http://schemas.microsoft.com/office/powerpoint/2010/main" val="261855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858253" y="692663"/>
            <a:ext cx="2526631" cy="7218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000" dirty="0">
                <a:solidFill>
                  <a:schemeClr val="bg1"/>
                </a:solidFill>
              </a:rPr>
              <a:t>Gewaltenteilung</a:t>
            </a:r>
          </a:p>
        </p:txBody>
      </p:sp>
      <p:sp>
        <p:nvSpPr>
          <p:cNvPr id="3" name="Abgerundetes Rechteck 2"/>
          <p:cNvSpPr/>
          <p:nvPr/>
        </p:nvSpPr>
        <p:spPr>
          <a:xfrm>
            <a:off x="4182978" y="708705"/>
            <a:ext cx="2967789" cy="6898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solidFill>
                <a:schemeClr val="bg1"/>
              </a:solidFill>
            </a:endParaRPr>
          </a:p>
          <a:p>
            <a:pPr algn="ctr"/>
            <a:r>
              <a:rPr lang="de-DE" sz="2000" dirty="0">
                <a:solidFill>
                  <a:schemeClr val="bg1"/>
                </a:solidFill>
              </a:rPr>
              <a:t>Vorrang der Verfassung</a:t>
            </a:r>
            <a:r>
              <a:rPr lang="de-DE" dirty="0">
                <a:solidFill>
                  <a:schemeClr val="bg1"/>
                </a:solidFill>
              </a:rPr>
              <a:t>	</a:t>
            </a:r>
          </a:p>
        </p:txBody>
      </p:sp>
      <p:sp>
        <p:nvSpPr>
          <p:cNvPr id="4" name="Abgerundetes Rechteck 3"/>
          <p:cNvSpPr/>
          <p:nvPr/>
        </p:nvSpPr>
        <p:spPr>
          <a:xfrm>
            <a:off x="7948860" y="696674"/>
            <a:ext cx="2943727" cy="7138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000" dirty="0">
                <a:solidFill>
                  <a:schemeClr val="bg1"/>
                </a:solidFill>
              </a:rPr>
              <a:t>Priorität der Grundrechte</a:t>
            </a:r>
          </a:p>
        </p:txBody>
      </p:sp>
      <p:sp>
        <p:nvSpPr>
          <p:cNvPr id="5" name="Ellipse 4"/>
          <p:cNvSpPr/>
          <p:nvPr/>
        </p:nvSpPr>
        <p:spPr>
          <a:xfrm>
            <a:off x="3942345" y="1907853"/>
            <a:ext cx="3449054" cy="19491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600" dirty="0"/>
              <a:t>Rechtsstaat</a:t>
            </a:r>
          </a:p>
        </p:txBody>
      </p:sp>
      <p:sp>
        <p:nvSpPr>
          <p:cNvPr id="6" name="Abgerundetes Rechteck 5"/>
          <p:cNvSpPr/>
          <p:nvPr/>
        </p:nvSpPr>
        <p:spPr>
          <a:xfrm>
            <a:off x="858253" y="2489380"/>
            <a:ext cx="2526631" cy="7860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000" dirty="0">
                <a:solidFill>
                  <a:schemeClr val="bg1"/>
                </a:solidFill>
              </a:rPr>
              <a:t>Vorrang des Gesetzes</a:t>
            </a:r>
          </a:p>
        </p:txBody>
      </p:sp>
      <p:sp>
        <p:nvSpPr>
          <p:cNvPr id="7" name="Abgerundetes Rechteck 6"/>
          <p:cNvSpPr/>
          <p:nvPr/>
        </p:nvSpPr>
        <p:spPr>
          <a:xfrm>
            <a:off x="7948860" y="2489380"/>
            <a:ext cx="2943727" cy="78606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000" dirty="0">
                <a:solidFill>
                  <a:schemeClr val="bg1"/>
                </a:solidFill>
              </a:rPr>
              <a:t>Vorbehalt des Gesetzes</a:t>
            </a:r>
          </a:p>
        </p:txBody>
      </p:sp>
      <p:sp>
        <p:nvSpPr>
          <p:cNvPr id="8" name="Abgerundetes Rechteck 7"/>
          <p:cNvSpPr/>
          <p:nvPr/>
        </p:nvSpPr>
        <p:spPr>
          <a:xfrm>
            <a:off x="858253" y="4319121"/>
            <a:ext cx="2526631"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Rechtsweggarantie</a:t>
            </a:r>
          </a:p>
        </p:txBody>
      </p:sp>
      <p:sp>
        <p:nvSpPr>
          <p:cNvPr id="9" name="Abgerundetes Rechteck 8"/>
          <p:cNvSpPr/>
          <p:nvPr/>
        </p:nvSpPr>
        <p:spPr>
          <a:xfrm>
            <a:off x="4016541" y="4319121"/>
            <a:ext cx="3300663"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Grundsatz der Verhältnismäßigkeit</a:t>
            </a:r>
          </a:p>
        </p:txBody>
      </p:sp>
      <p:sp>
        <p:nvSpPr>
          <p:cNvPr id="10" name="Abgerundetes Rechteck 9"/>
          <p:cNvSpPr/>
          <p:nvPr/>
        </p:nvSpPr>
        <p:spPr>
          <a:xfrm>
            <a:off x="7948860" y="4319121"/>
            <a:ext cx="2943727" cy="8502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Rechtssicherheit/</a:t>
            </a:r>
          </a:p>
          <a:p>
            <a:pPr algn="ctr"/>
            <a:r>
              <a:rPr lang="de-DE" sz="2000" dirty="0">
                <a:solidFill>
                  <a:schemeClr val="bg1"/>
                </a:solidFill>
              </a:rPr>
              <a:t>Rechtsgleichheit</a:t>
            </a:r>
          </a:p>
        </p:txBody>
      </p:sp>
      <p:sp>
        <p:nvSpPr>
          <p:cNvPr id="11" name="Ellipse 10"/>
          <p:cNvSpPr/>
          <p:nvPr/>
        </p:nvSpPr>
        <p:spPr>
          <a:xfrm>
            <a:off x="136358" y="5461181"/>
            <a:ext cx="1917032" cy="914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Artikel 19 Abs. 4  GG</a:t>
            </a:r>
          </a:p>
        </p:txBody>
      </p:sp>
      <p:cxnSp>
        <p:nvCxnSpPr>
          <p:cNvPr id="13" name="Gerade Verbindung mit Pfeil 12"/>
          <p:cNvCxnSpPr>
            <a:cxnSpLocks/>
            <a:stCxn id="8" idx="2"/>
          </p:cNvCxnSpPr>
          <p:nvPr/>
        </p:nvCxnSpPr>
        <p:spPr>
          <a:xfrm flipH="1">
            <a:off x="1476555" y="5169353"/>
            <a:ext cx="645014" cy="3452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Rechteck 1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14</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8858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heel(1)">
                                      <p:cBhvr>
                                        <p:cTn id="6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251283" y="2458356"/>
            <a:ext cx="9689431" cy="1881617"/>
          </a:xfrm>
          <a:prstGeom prst="roundRect">
            <a:avLst/>
          </a:prstGeom>
          <a:solidFill>
            <a:schemeClr val="bg1">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r>
              <a:rPr lang="de-DE" sz="2800" dirty="0">
                <a:solidFill>
                  <a:schemeClr val="tx1"/>
                </a:solidFill>
              </a:rPr>
              <a:t>Wird jemand durch die öffentliche Gewalt in seinen Rechten verletzt, </a:t>
            </a:r>
            <a:r>
              <a:rPr lang="de-DE" sz="2800" dirty="0" smtClean="0">
                <a:solidFill>
                  <a:schemeClr val="tx1"/>
                </a:solidFill>
              </a:rPr>
              <a:t>so </a:t>
            </a:r>
            <a:r>
              <a:rPr lang="de-DE" sz="2800" dirty="0">
                <a:solidFill>
                  <a:schemeClr val="tx1"/>
                </a:solidFill>
              </a:rPr>
              <a:t>steht ihm der </a:t>
            </a:r>
            <a:r>
              <a:rPr lang="de-DE" sz="2800" b="1" dirty="0">
                <a:solidFill>
                  <a:schemeClr val="tx1"/>
                </a:solidFill>
              </a:rPr>
              <a:t>Rechtsweg</a:t>
            </a:r>
            <a:r>
              <a:rPr lang="de-DE" sz="2800" dirty="0">
                <a:solidFill>
                  <a:schemeClr val="tx1"/>
                </a:solidFill>
              </a:rPr>
              <a:t> offen. </a:t>
            </a:r>
          </a:p>
          <a:p>
            <a:endParaRPr lang="de-DE" sz="2800" dirty="0">
              <a:solidFill>
                <a:schemeClr val="tx1"/>
              </a:solidFill>
            </a:endParaRPr>
          </a:p>
        </p:txBody>
      </p:sp>
      <p:sp>
        <p:nvSpPr>
          <p:cNvPr id="5" name="Abgerundetes Rechteck 4"/>
          <p:cNvSpPr/>
          <p:nvPr/>
        </p:nvSpPr>
        <p:spPr>
          <a:xfrm>
            <a:off x="3284620" y="683910"/>
            <a:ext cx="5622758" cy="914400"/>
          </a:xfrm>
          <a:prstGeom prst="roundRect">
            <a:avLst/>
          </a:prstGeom>
          <a:solidFill>
            <a:schemeClr val="bg1">
              <a:lumMod val="7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3200" b="1" dirty="0">
                <a:solidFill>
                  <a:schemeClr val="tx1"/>
                </a:solidFill>
              </a:rPr>
              <a:t>Artikel 19 Abs. 4 Grundgesetz</a:t>
            </a:r>
          </a:p>
        </p:txBody>
      </p:sp>
      <p:sp>
        <p:nvSpPr>
          <p:cNvPr id="2" name="Ellipse 1"/>
          <p:cNvSpPr/>
          <p:nvPr/>
        </p:nvSpPr>
        <p:spPr>
          <a:xfrm>
            <a:off x="7250340" y="3864485"/>
            <a:ext cx="3962400" cy="1756610"/>
          </a:xfrm>
          <a:prstGeom prst="ellipse">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800" dirty="0">
                <a:solidFill>
                  <a:schemeClr val="bg1"/>
                </a:solidFill>
              </a:rPr>
              <a:t>Das macht den Rechtsstaat aus !</a:t>
            </a:r>
          </a:p>
        </p:txBody>
      </p:sp>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15</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40720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2" name="Gruppieren 1"/>
          <p:cNvGrpSpPr/>
          <p:nvPr/>
        </p:nvGrpSpPr>
        <p:grpSpPr>
          <a:xfrm>
            <a:off x="2836758" y="802105"/>
            <a:ext cx="6683543" cy="5582653"/>
            <a:chOff x="2836758" y="802105"/>
            <a:chExt cx="6683543" cy="5582653"/>
          </a:xfrm>
        </p:grpSpPr>
        <p:sp>
          <p:nvSpPr>
            <p:cNvPr id="9" name="Abgerundetes Rechteck 8"/>
            <p:cNvSpPr/>
            <p:nvPr/>
          </p:nvSpPr>
          <p:spPr>
            <a:xfrm>
              <a:off x="2836758" y="802105"/>
              <a:ext cx="6683543" cy="5582653"/>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r>
                <a:rPr lang="de-DE" sz="2400" dirty="0">
                  <a:solidFill>
                    <a:schemeClr val="bg1"/>
                  </a:solidFill>
                </a:rPr>
                <a:t>Wir leben in einer </a:t>
              </a:r>
              <a:r>
                <a:rPr lang="de-DE" sz="2400" b="1" dirty="0" smtClean="0">
                  <a:solidFill>
                    <a:schemeClr val="bg1"/>
                  </a:solidFill>
                </a:rPr>
                <a:t>Demokratie     </a:t>
              </a:r>
              <a:r>
                <a:rPr lang="de-DE" sz="2400" dirty="0" smtClean="0">
                  <a:solidFill>
                    <a:schemeClr val="bg1"/>
                  </a:solidFill>
                </a:rPr>
                <a:t>, </a:t>
              </a:r>
              <a:r>
                <a:rPr lang="de-DE" sz="2400" dirty="0">
                  <a:solidFill>
                    <a:schemeClr val="bg1"/>
                  </a:solidFill>
                </a:rPr>
                <a:t>d.h., dass das Volk in Wahlen bestimmt, wer regieren soll. </a:t>
              </a:r>
            </a:p>
            <a:p>
              <a:r>
                <a:rPr lang="de-DE" sz="2400" dirty="0">
                  <a:solidFill>
                    <a:schemeClr val="bg1"/>
                  </a:solidFill>
                </a:rPr>
                <a:t>Wir leben in einem </a:t>
              </a:r>
              <a:r>
                <a:rPr lang="de-DE" sz="2400" dirty="0" smtClean="0">
                  <a:solidFill>
                    <a:schemeClr val="bg1"/>
                  </a:solidFill>
                </a:rPr>
                <a:t>   </a:t>
              </a:r>
              <a:r>
                <a:rPr lang="de-DE" sz="2400" b="1" dirty="0" smtClean="0">
                  <a:solidFill>
                    <a:schemeClr val="bg1"/>
                  </a:solidFill>
                </a:rPr>
                <a:t>Sozialstaat   </a:t>
              </a:r>
              <a:r>
                <a:rPr lang="de-DE" sz="2400" dirty="0" smtClean="0">
                  <a:solidFill>
                    <a:schemeClr val="bg1"/>
                  </a:solidFill>
                </a:rPr>
                <a:t>, </a:t>
              </a:r>
              <a:r>
                <a:rPr lang="de-DE" sz="2400" dirty="0">
                  <a:solidFill>
                    <a:schemeClr val="bg1"/>
                  </a:solidFill>
                </a:rPr>
                <a:t>d.h. dass der Staat dafür sorgen muss, dass alle Bürgerinnen und Bürger ein menschenwürdiges Leben führen können. </a:t>
              </a:r>
            </a:p>
            <a:p>
              <a:r>
                <a:rPr lang="de-DE" sz="2400" dirty="0">
                  <a:solidFill>
                    <a:schemeClr val="bg1"/>
                  </a:solidFill>
                </a:rPr>
                <a:t>Wir leben in einem </a:t>
              </a:r>
              <a:r>
                <a:rPr lang="de-DE" sz="2400" b="1" dirty="0">
                  <a:solidFill>
                    <a:schemeClr val="bg1"/>
                  </a:solidFill>
                </a:rPr>
                <a:t>Rechtsstaat</a:t>
              </a:r>
              <a:r>
                <a:rPr lang="de-DE" sz="2400" dirty="0">
                  <a:solidFill>
                    <a:schemeClr val="bg1"/>
                  </a:solidFill>
                </a:rPr>
                <a:t>, </a:t>
              </a:r>
            </a:p>
            <a:p>
              <a:r>
                <a:rPr lang="de-DE" sz="2400" dirty="0">
                  <a:solidFill>
                    <a:schemeClr val="bg1"/>
                  </a:solidFill>
                </a:rPr>
                <a:t>d.h. dass der Staat und alle Bürger die Gesetze achten muss. </a:t>
              </a:r>
            </a:p>
            <a:p>
              <a:r>
                <a:rPr lang="de-DE" sz="2400" dirty="0">
                  <a:solidFill>
                    <a:schemeClr val="bg1"/>
                  </a:solidFill>
                </a:rPr>
                <a:t>Wir leben in einem </a:t>
              </a:r>
              <a:r>
                <a:rPr lang="de-DE" sz="2400" dirty="0" smtClean="0">
                  <a:solidFill>
                    <a:schemeClr val="bg1"/>
                  </a:solidFill>
                </a:rPr>
                <a:t>   </a:t>
              </a:r>
              <a:r>
                <a:rPr lang="de-DE" sz="2400" b="1" dirty="0" smtClean="0">
                  <a:solidFill>
                    <a:schemeClr val="bg1"/>
                  </a:solidFill>
                </a:rPr>
                <a:t>Bundesstaat     </a:t>
              </a:r>
              <a:r>
                <a:rPr lang="de-DE" sz="2400" dirty="0" smtClean="0">
                  <a:solidFill>
                    <a:schemeClr val="bg1"/>
                  </a:solidFill>
                </a:rPr>
                <a:t>, </a:t>
              </a:r>
              <a:r>
                <a:rPr lang="de-DE" sz="2400" dirty="0">
                  <a:solidFill>
                    <a:schemeClr val="bg1"/>
                  </a:solidFill>
                </a:rPr>
                <a:t>d.h. dass die 16 Bundesländer jeweils eine eigene Regierung, ein eigens Parlament und eine eigene Verwaltung haben.</a:t>
              </a:r>
            </a:p>
          </p:txBody>
        </p:sp>
        <p:sp>
          <p:nvSpPr>
            <p:cNvPr id="16" name="Rechteck 15"/>
            <p:cNvSpPr/>
            <p:nvPr/>
          </p:nvSpPr>
          <p:spPr>
            <a:xfrm>
              <a:off x="5451515" y="1155032"/>
              <a:ext cx="1890256" cy="46521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Demokratie</a:t>
              </a:r>
            </a:p>
          </p:txBody>
        </p:sp>
      </p:grpSp>
      <p:sp>
        <p:nvSpPr>
          <p:cNvPr id="17" name="Rechteck 16"/>
          <p:cNvSpPr/>
          <p:nvPr/>
        </p:nvSpPr>
        <p:spPr>
          <a:xfrm>
            <a:off x="5606715" y="1943133"/>
            <a:ext cx="1735056" cy="46521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Sozialstaat</a:t>
            </a:r>
          </a:p>
        </p:txBody>
      </p:sp>
      <p:sp>
        <p:nvSpPr>
          <p:cNvPr id="18" name="Rechteck 17"/>
          <p:cNvSpPr/>
          <p:nvPr/>
        </p:nvSpPr>
        <p:spPr>
          <a:xfrm>
            <a:off x="5606715" y="3386850"/>
            <a:ext cx="1997243" cy="4104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Rechtsstaat</a:t>
            </a:r>
          </a:p>
        </p:txBody>
      </p:sp>
      <p:sp>
        <p:nvSpPr>
          <p:cNvPr id="19" name="Rechteck 18"/>
          <p:cNvSpPr/>
          <p:nvPr/>
        </p:nvSpPr>
        <p:spPr>
          <a:xfrm>
            <a:off x="5606715" y="4475368"/>
            <a:ext cx="2021306" cy="4104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effectLst>
                  <a:outerShdw blurRad="38100" dist="38100" dir="2700000" algn="tl">
                    <a:srgbClr val="000000">
                      <a:alpha val="43137"/>
                    </a:srgbClr>
                  </a:outerShdw>
                </a:effectLst>
              </a:rPr>
              <a:t>Bundesstaat</a:t>
            </a:r>
          </a:p>
        </p:txBody>
      </p:sp>
      <p:sp>
        <p:nvSpPr>
          <p:cNvPr id="15" name="Gefaltete Ecke 14"/>
          <p:cNvSpPr/>
          <p:nvPr/>
        </p:nvSpPr>
        <p:spPr>
          <a:xfrm rot="351033">
            <a:off x="1212120" y="317633"/>
            <a:ext cx="1965908" cy="1963553"/>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Erläuterung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7237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3697705" y="187694"/>
            <a:ext cx="4796589" cy="5855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b="1" dirty="0"/>
              <a:t>Grundsatz der Verhältnismäßigkeit</a:t>
            </a:r>
          </a:p>
        </p:txBody>
      </p:sp>
      <p:sp>
        <p:nvSpPr>
          <p:cNvPr id="5" name="Abgerundetes Rechteck 4"/>
          <p:cNvSpPr/>
          <p:nvPr/>
        </p:nvSpPr>
        <p:spPr>
          <a:xfrm>
            <a:off x="200528" y="1090863"/>
            <a:ext cx="2261937" cy="914400"/>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sz="2000" dirty="0">
              <a:solidFill>
                <a:schemeClr val="bg1"/>
              </a:solidFill>
            </a:endParaRPr>
          </a:p>
          <a:p>
            <a:pPr algn="ctr"/>
            <a:r>
              <a:rPr lang="de-DE" sz="2000" dirty="0">
                <a:solidFill>
                  <a:schemeClr val="bg1"/>
                </a:solidFill>
              </a:rPr>
              <a:t>Legitimer öffentlicher Zweck	</a:t>
            </a:r>
          </a:p>
        </p:txBody>
      </p:sp>
      <p:sp>
        <p:nvSpPr>
          <p:cNvPr id="6" name="Abgerundetes Rechteck 5"/>
          <p:cNvSpPr/>
          <p:nvPr/>
        </p:nvSpPr>
        <p:spPr>
          <a:xfrm>
            <a:off x="200528" y="2438400"/>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Geeignetheit</a:t>
            </a:r>
          </a:p>
        </p:txBody>
      </p:sp>
      <p:sp>
        <p:nvSpPr>
          <p:cNvPr id="7" name="Abgerundetes Rechteck 6"/>
          <p:cNvSpPr/>
          <p:nvPr/>
        </p:nvSpPr>
        <p:spPr>
          <a:xfrm>
            <a:off x="200528" y="3814010"/>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Erforderlichkeit</a:t>
            </a:r>
          </a:p>
        </p:txBody>
      </p:sp>
      <p:sp>
        <p:nvSpPr>
          <p:cNvPr id="8" name="Abgerundetes Rechteck 7"/>
          <p:cNvSpPr/>
          <p:nvPr/>
        </p:nvSpPr>
        <p:spPr>
          <a:xfrm>
            <a:off x="200528" y="5205663"/>
            <a:ext cx="2261937" cy="946484"/>
          </a:xfrm>
          <a:prstGeom prst="roundRect">
            <a:avLst/>
          </a:prstGeom>
          <a:solidFill>
            <a:schemeClr val="accent2">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000" dirty="0">
                <a:solidFill>
                  <a:schemeClr val="bg1"/>
                </a:solidFill>
              </a:rPr>
              <a:t>Angemessenheit</a:t>
            </a:r>
          </a:p>
        </p:txBody>
      </p:sp>
      <p:sp>
        <p:nvSpPr>
          <p:cNvPr id="9" name="Abgerundetes Rechteck 8"/>
          <p:cNvSpPr/>
          <p:nvPr/>
        </p:nvSpPr>
        <p:spPr>
          <a:xfrm>
            <a:off x="3028524" y="1090863"/>
            <a:ext cx="6657473"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einen </a:t>
            </a:r>
            <a:r>
              <a:rPr lang="de-DE" b="1" dirty="0"/>
              <a:t>legitimen öffentlichen Zweck </a:t>
            </a:r>
            <a:r>
              <a:rPr lang="de-DE" dirty="0"/>
              <a:t>verfolgen.</a:t>
            </a:r>
          </a:p>
          <a:p>
            <a:pPr algn="ctr"/>
            <a:r>
              <a:rPr lang="de-DE" dirty="0"/>
              <a:t>(z.B. Allgemeinwohl, Schutz der natürlichen Lebensgrundlagen)</a:t>
            </a:r>
          </a:p>
        </p:txBody>
      </p:sp>
      <p:sp>
        <p:nvSpPr>
          <p:cNvPr id="10" name="Abgerundetes Rechteck 9"/>
          <p:cNvSpPr/>
          <p:nvPr/>
        </p:nvSpPr>
        <p:spPr>
          <a:xfrm>
            <a:off x="3028524" y="2454442"/>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geeignet </a:t>
            </a:r>
            <a:r>
              <a:rPr lang="de-DE" dirty="0"/>
              <a:t>sein.</a:t>
            </a:r>
          </a:p>
          <a:p>
            <a:pPr algn="ctr"/>
            <a:r>
              <a:rPr lang="de-DE" dirty="0"/>
              <a:t>(für die Erreichung des Zweckes/ es fördert den angestrebten Zweck)</a:t>
            </a:r>
          </a:p>
        </p:txBody>
      </p:sp>
      <p:sp>
        <p:nvSpPr>
          <p:cNvPr id="11" name="Abgerundetes Rechteck 10"/>
          <p:cNvSpPr/>
          <p:nvPr/>
        </p:nvSpPr>
        <p:spPr>
          <a:xfrm>
            <a:off x="3028524" y="3830052"/>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erforderlich</a:t>
            </a:r>
            <a:r>
              <a:rPr lang="de-DE" dirty="0"/>
              <a:t> sein.</a:t>
            </a:r>
          </a:p>
          <a:p>
            <a:pPr algn="ctr"/>
            <a:r>
              <a:rPr lang="de-DE" dirty="0"/>
              <a:t>Es darf kein anderes milderes Mittel zur Zielerreichung geben.</a:t>
            </a:r>
          </a:p>
        </p:txBody>
      </p:sp>
      <p:sp>
        <p:nvSpPr>
          <p:cNvPr id="12" name="Abgerundetes Rechteck 11"/>
          <p:cNvSpPr/>
          <p:nvPr/>
        </p:nvSpPr>
        <p:spPr>
          <a:xfrm>
            <a:off x="3028524" y="5221705"/>
            <a:ext cx="6657472"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Der Eingriff muss </a:t>
            </a:r>
            <a:r>
              <a:rPr lang="de-DE" b="1" dirty="0"/>
              <a:t>angemessen</a:t>
            </a:r>
            <a:r>
              <a:rPr lang="de-DE" dirty="0"/>
              <a:t> sein.</a:t>
            </a:r>
          </a:p>
          <a:p>
            <a:pPr algn="ctr"/>
            <a:r>
              <a:rPr lang="de-DE" dirty="0"/>
              <a:t>(Die Belastung der Betroffenen darf nicht außer Verhältnis zum angestrebten Ziel stehen.)</a:t>
            </a:r>
          </a:p>
        </p:txBody>
      </p:sp>
      <p:sp>
        <p:nvSpPr>
          <p:cNvPr id="13" name="Abgerundetes Rechteck 12"/>
          <p:cNvSpPr/>
          <p:nvPr/>
        </p:nvSpPr>
        <p:spPr>
          <a:xfrm>
            <a:off x="10252055" y="1090864"/>
            <a:ext cx="1540044" cy="5048680"/>
          </a:xfrm>
          <a:prstGeom prst="round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p>
          <a:p>
            <a:pPr algn="ctr"/>
            <a:endParaRPr lang="de-DE" dirty="0"/>
          </a:p>
          <a:p>
            <a:pPr algn="ctr"/>
            <a:r>
              <a:rPr lang="de-DE" dirty="0"/>
              <a:t>Eingriffe können sein</a:t>
            </a:r>
          </a:p>
          <a:p>
            <a:pPr algn="ctr"/>
            <a:r>
              <a:rPr lang="de-DE" dirty="0"/>
              <a:t>______</a:t>
            </a:r>
          </a:p>
          <a:p>
            <a:pPr algn="ctr"/>
            <a:endParaRPr lang="de-DE" dirty="0"/>
          </a:p>
          <a:p>
            <a:pPr algn="ctr"/>
            <a:r>
              <a:rPr lang="de-DE" dirty="0"/>
              <a:t>Gesetze</a:t>
            </a:r>
          </a:p>
          <a:p>
            <a:pPr algn="ctr"/>
            <a:r>
              <a:rPr lang="de-DE" dirty="0"/>
              <a:t>(Legislative)</a:t>
            </a:r>
          </a:p>
          <a:p>
            <a:pPr algn="ctr"/>
            <a:endParaRPr lang="de-DE" dirty="0"/>
          </a:p>
          <a:p>
            <a:pPr algn="ctr"/>
            <a:r>
              <a:rPr lang="de-DE" dirty="0"/>
              <a:t>______</a:t>
            </a:r>
          </a:p>
          <a:p>
            <a:pPr algn="ctr"/>
            <a:endParaRPr lang="de-DE" dirty="0"/>
          </a:p>
          <a:p>
            <a:pPr algn="ctr"/>
            <a:r>
              <a:rPr lang="de-DE" dirty="0"/>
              <a:t>Verwaltungshandeln</a:t>
            </a:r>
          </a:p>
          <a:p>
            <a:pPr algn="ctr"/>
            <a:r>
              <a:rPr lang="de-DE" dirty="0"/>
              <a:t>(Exekutive)</a:t>
            </a:r>
          </a:p>
          <a:p>
            <a:pPr algn="ctr"/>
            <a:endParaRPr lang="de-DE" dirty="0"/>
          </a:p>
          <a:p>
            <a:pPr algn="ctr"/>
            <a:r>
              <a:rPr lang="de-DE" dirty="0"/>
              <a:t>______</a:t>
            </a:r>
          </a:p>
          <a:p>
            <a:pPr algn="ctr"/>
            <a:endParaRPr lang="de-DE" dirty="0"/>
          </a:p>
          <a:p>
            <a:pPr algn="ctr"/>
            <a:r>
              <a:rPr lang="de-DE" dirty="0"/>
              <a:t>Urteile</a:t>
            </a:r>
          </a:p>
          <a:p>
            <a:pPr algn="ctr"/>
            <a:r>
              <a:rPr lang="de-DE" dirty="0"/>
              <a:t>(Judikative)</a:t>
            </a:r>
          </a:p>
          <a:p>
            <a:pPr algn="ctr"/>
            <a:endParaRPr lang="de-DE" dirty="0"/>
          </a:p>
          <a:p>
            <a:pPr algn="ctr"/>
            <a:endParaRPr lang="de-DE" dirty="0"/>
          </a:p>
          <a:p>
            <a:pPr algn="ctr"/>
            <a:endParaRPr lang="de-DE" dirty="0"/>
          </a:p>
        </p:txBody>
      </p:sp>
      <p:sp>
        <p:nvSpPr>
          <p:cNvPr id="2" name="Rechteck 1"/>
          <p:cNvSpPr/>
          <p:nvPr/>
        </p:nvSpPr>
        <p:spPr>
          <a:xfrm>
            <a:off x="14789" y="6529888"/>
            <a:ext cx="914400" cy="3048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16</a:t>
            </a:r>
            <a:endParaRPr lang="de-DE" sz="1400" dirty="0">
              <a:solidFill>
                <a:schemeClr val="bg1">
                  <a:lumMod val="50000"/>
                </a:schemeClr>
              </a:solidFill>
            </a:endParaRPr>
          </a:p>
        </p:txBody>
      </p:sp>
      <p:sp>
        <p:nvSpPr>
          <p:cNvPr id="14" name="Rechteck 13"/>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8441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95386"/>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758831" y="1227015"/>
            <a:ext cx="6674339" cy="277892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Peter Hecht unternimmt öfter Touren quer durch das Naturschutzgebiet „Hinter den Bergen“. Er genießt die unberührte Natur und freut sich darüber hinaus, dass er in einem versteckten Tümpel Forellen angeln kann. </a:t>
            </a:r>
          </a:p>
          <a:p>
            <a:pPr algn="ctr"/>
            <a:r>
              <a:rPr lang="de-DE"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dirty="0"/>
          </a:p>
        </p:txBody>
      </p:sp>
      <p:sp>
        <p:nvSpPr>
          <p:cNvPr id="7" name="Ellipse 6"/>
          <p:cNvSpPr/>
          <p:nvPr/>
        </p:nvSpPr>
        <p:spPr>
          <a:xfrm>
            <a:off x="980830" y="847970"/>
            <a:ext cx="1977293" cy="1008184"/>
          </a:xfrm>
          <a:prstGeom prst="ellipse">
            <a:avLst/>
          </a:prstGeom>
          <a:solidFill>
            <a:schemeClr val="accent2">
              <a:lumMod val="60000"/>
              <a:lumOff val="40000"/>
            </a:schemeClr>
          </a:solidFill>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1</a:t>
            </a:r>
          </a:p>
        </p:txBody>
      </p:sp>
      <p:sp>
        <p:nvSpPr>
          <p:cNvPr id="9" name="Abgerundetes Rechteck 8"/>
          <p:cNvSpPr/>
          <p:nvPr/>
        </p:nvSpPr>
        <p:spPr>
          <a:xfrm>
            <a:off x="2758831" y="4173415"/>
            <a:ext cx="6674339" cy="914400"/>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Peter Hecht möchte gegen den Förster vorgehen. Schließlich erlaubt ihm das Grundrecht auf freie Entfaltung der Persönlichkeit, zu tun und zu lassen, was er will.</a:t>
            </a:r>
          </a:p>
        </p:txBody>
      </p:sp>
      <p:sp>
        <p:nvSpPr>
          <p:cNvPr id="10" name="Abgerundetes Rechteck 9"/>
          <p:cNvSpPr/>
          <p:nvPr/>
        </p:nvSpPr>
        <p:spPr>
          <a:xfrm>
            <a:off x="2758831" y="5548924"/>
            <a:ext cx="6674339"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die Einschränkung des Grundrechtes in diesem Einzelfall für verhältnismäßig?</a:t>
            </a:r>
          </a:p>
        </p:txBody>
      </p:sp>
      <p:sp>
        <p:nvSpPr>
          <p:cNvPr id="2" name="Rechteck 1"/>
          <p:cNvSpPr/>
          <p:nvPr/>
        </p:nvSpPr>
        <p:spPr>
          <a:xfrm>
            <a:off x="0" y="6601327"/>
            <a:ext cx="914400" cy="25667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17</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51948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68033"/>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758831" y="1227015"/>
            <a:ext cx="6674339" cy="283988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Peter Hecht unternimmt öfter Touren quer durch das Naturschutzgebiet „Hinter den Bergen“. Er genießt die unberührte Natur und freut sich darüber hinaus, dass er in einem versteckten Tümpel Forellen angeln kann. </a:t>
            </a:r>
          </a:p>
          <a:p>
            <a:pPr algn="ctr"/>
            <a:r>
              <a:rPr lang="de-DE"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dirty="0"/>
          </a:p>
        </p:txBody>
      </p:sp>
      <p:sp>
        <p:nvSpPr>
          <p:cNvPr id="7" name="Ellipse 6"/>
          <p:cNvSpPr/>
          <p:nvPr/>
        </p:nvSpPr>
        <p:spPr>
          <a:xfrm>
            <a:off x="980830" y="847970"/>
            <a:ext cx="1977293" cy="1008184"/>
          </a:xfrm>
          <a:prstGeom prst="ellipse">
            <a:avLst/>
          </a:prstGeom>
          <a:solidFill>
            <a:schemeClr val="accent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2</a:t>
            </a:r>
          </a:p>
        </p:txBody>
      </p:sp>
      <p:sp>
        <p:nvSpPr>
          <p:cNvPr id="9" name="Abgerundetes Rechteck 8"/>
          <p:cNvSpPr/>
          <p:nvPr/>
        </p:nvSpPr>
        <p:spPr>
          <a:xfrm>
            <a:off x="2758831" y="4173415"/>
            <a:ext cx="6674339" cy="1047262"/>
          </a:xfrm>
          <a:prstGeom prst="roundRect">
            <a:avLst/>
          </a:prstGeom>
          <a:solidFill>
            <a:schemeClr val="accent2">
              <a:lumMod val="60000"/>
              <a:lumOff val="4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Einige Tage später erhält er von der zuständigen Forstbehörde einen Brief, in dem er nochmals auf das Angelverbot hingewiesen wird. Außerdem wird ihm in diesem Brief ein Betretungsverbot für den Wald erteilt.</a:t>
            </a:r>
          </a:p>
        </p:txBody>
      </p:sp>
      <p:sp>
        <p:nvSpPr>
          <p:cNvPr id="10" name="Abgerundetes Rechteck 9"/>
          <p:cNvSpPr/>
          <p:nvPr/>
        </p:nvSpPr>
        <p:spPr>
          <a:xfrm>
            <a:off x="2758831" y="5548924"/>
            <a:ext cx="6674339"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das Angelverbot und das Betretungsverbot für den Wald in diesem Einzelfall für verhältnismäßig?</a:t>
            </a:r>
          </a:p>
        </p:txBody>
      </p:sp>
      <p:sp>
        <p:nvSpPr>
          <p:cNvPr id="2" name="Rechteck 1"/>
          <p:cNvSpPr/>
          <p:nvPr/>
        </p:nvSpPr>
        <p:spPr>
          <a:xfrm>
            <a:off x="0" y="6617368"/>
            <a:ext cx="914400" cy="2406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12</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2111546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969477" y="115618"/>
            <a:ext cx="8253046" cy="3516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Fallbeispiele / Verhältnismäßigkeit </a:t>
            </a:r>
          </a:p>
        </p:txBody>
      </p:sp>
      <p:sp>
        <p:nvSpPr>
          <p:cNvPr id="5" name="Abgerundetes Rechteck 4"/>
          <p:cNvSpPr/>
          <p:nvPr/>
        </p:nvSpPr>
        <p:spPr>
          <a:xfrm>
            <a:off x="2813539" y="1003449"/>
            <a:ext cx="6674339" cy="2117968"/>
          </a:xfrm>
          <a:prstGeom prst="round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1600" dirty="0"/>
              <a:t>Peter Hecht unternimmt öfter Touren quer durch das Naturschutzgebiet „Hinter den Bergen“. Er genießt die unberührte Natur und freut sich darüber hinaus, dass er in einem versteckten Tümpel Forellen angeln kann. </a:t>
            </a:r>
          </a:p>
          <a:p>
            <a:pPr algn="ctr"/>
            <a:r>
              <a:rPr lang="de-DE" sz="1600" dirty="0"/>
              <a:t>Als er auf einer solchen Tour unterwegs ist, stoppt ihn ein Förster und untersagt ihm, sich weiter außerhalb der Wege im Naturschutzgebiet aufzuhalten. Im Übrigen weist der Förster Herrn Hecht darauf hin, dass das Angeln verboten ist. Grundlage sei das Naturschutzgesetz!</a:t>
            </a:r>
          </a:p>
          <a:p>
            <a:pPr algn="ctr"/>
            <a:endParaRPr lang="de-DE" sz="1600" dirty="0"/>
          </a:p>
        </p:txBody>
      </p:sp>
      <p:sp>
        <p:nvSpPr>
          <p:cNvPr id="7" name="Ellipse 6"/>
          <p:cNvSpPr/>
          <p:nvPr/>
        </p:nvSpPr>
        <p:spPr>
          <a:xfrm>
            <a:off x="976586" y="847970"/>
            <a:ext cx="1977293" cy="1008184"/>
          </a:xfrm>
          <a:prstGeom prst="ellipse">
            <a:avLst/>
          </a:prstGeom>
          <a:solidFill>
            <a:schemeClr val="accent2">
              <a:lumMod val="60000"/>
              <a:lumOff val="40000"/>
            </a:schemeClr>
          </a:solidFill>
          <a:ln>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bg1"/>
                </a:solidFill>
              </a:rPr>
              <a:t>Der Angler</a:t>
            </a:r>
          </a:p>
          <a:p>
            <a:pPr algn="ctr"/>
            <a:r>
              <a:rPr lang="de-DE" dirty="0">
                <a:solidFill>
                  <a:schemeClr val="bg1"/>
                </a:solidFill>
              </a:rPr>
              <a:t>Teil 3</a:t>
            </a:r>
          </a:p>
        </p:txBody>
      </p:sp>
      <p:sp>
        <p:nvSpPr>
          <p:cNvPr id="9" name="Abgerundetes Rechteck 8"/>
          <p:cNvSpPr/>
          <p:nvPr/>
        </p:nvSpPr>
        <p:spPr>
          <a:xfrm>
            <a:off x="2813539" y="3199571"/>
            <a:ext cx="6674339" cy="1047262"/>
          </a:xfrm>
          <a:prstGeom prst="roundRect">
            <a:avLst/>
          </a:prstGeom>
          <a:solidFill>
            <a:schemeClr val="accent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Einige Tage später wird Peter Hecht vom Förster erneut im Wald - außerhalb der gekennzeichneten Wege - aufgegriffen. In einem Eimer entdeckt der Förster zwei noch zappelnde Forellen. Der Förster ist empört.</a:t>
            </a:r>
          </a:p>
        </p:txBody>
      </p:sp>
      <p:sp>
        <p:nvSpPr>
          <p:cNvPr id="10" name="Abgerundetes Rechteck 9"/>
          <p:cNvSpPr/>
          <p:nvPr/>
        </p:nvSpPr>
        <p:spPr>
          <a:xfrm>
            <a:off x="1969477" y="5317540"/>
            <a:ext cx="8362462" cy="109415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solidFill>
                  <a:schemeClr val="bg1"/>
                </a:solidFill>
              </a:rPr>
              <a:t>Halten Sie die Möglichkeit, ein Bußgeld zu erheben generell für verhältnismäßig</a:t>
            </a:r>
            <a:r>
              <a:rPr lang="de-DE" b="1" dirty="0" smtClean="0">
                <a:solidFill>
                  <a:schemeClr val="bg1"/>
                </a:solidFill>
              </a:rPr>
              <a:t>?</a:t>
            </a:r>
            <a:endParaRPr lang="de-DE" b="1" dirty="0">
              <a:solidFill>
                <a:schemeClr val="bg1"/>
              </a:solidFill>
            </a:endParaRPr>
          </a:p>
        </p:txBody>
      </p:sp>
      <p:sp>
        <p:nvSpPr>
          <p:cNvPr id="2" name="Abgerundetes Rechteck 1"/>
          <p:cNvSpPr/>
          <p:nvPr/>
        </p:nvSpPr>
        <p:spPr>
          <a:xfrm>
            <a:off x="2813539" y="4324987"/>
            <a:ext cx="6674338" cy="914400"/>
          </a:xfrm>
          <a:prstGeom prst="roundRect">
            <a:avLst/>
          </a:prstGeom>
          <a:solidFill>
            <a:schemeClr val="accent2">
              <a:lumMod val="60000"/>
              <a:lumOff val="4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smtClean="0"/>
              <a:t>Daraufhin </a:t>
            </a:r>
            <a:r>
              <a:rPr lang="de-DE" dirty="0"/>
              <a:t>erhält Hecht von der zuständigen Forstbehörde einen Brief, in dem er nochmals auf das Angelverbot hingewiesen wird. Außerdem wird ihm ein Bußgeld in Höhe von 1.500 € auferlegt. </a:t>
            </a:r>
          </a:p>
        </p:txBody>
      </p:sp>
      <p:sp>
        <p:nvSpPr>
          <p:cNvPr id="3" name="Rechteck 2"/>
          <p:cNvSpPr/>
          <p:nvPr/>
        </p:nvSpPr>
        <p:spPr>
          <a:xfrm>
            <a:off x="0" y="6513320"/>
            <a:ext cx="914400" cy="2984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18</a:t>
            </a:r>
            <a:endParaRPr lang="de-DE" sz="1400" dirty="0">
              <a:solidFill>
                <a:schemeClr val="bg1">
                  <a:lumMod val="50000"/>
                </a:schemeClr>
              </a:solidFill>
            </a:endParaRPr>
          </a:p>
        </p:txBody>
      </p:sp>
      <p:sp>
        <p:nvSpPr>
          <p:cNvPr id="11" name="Rechteck 10"/>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595712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smtClean="0">
                <a:solidFill>
                  <a:schemeClr val="bg1">
                    <a:lumMod val="50000"/>
                  </a:schemeClr>
                </a:solidFill>
              </a:rPr>
              <a:t>PP 003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4" name="Abgerundetes Rechteck 3"/>
          <p:cNvSpPr/>
          <p:nvPr/>
        </p:nvSpPr>
        <p:spPr>
          <a:xfrm>
            <a:off x="2971799" y="114301"/>
            <a:ext cx="5972175" cy="60007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Geschäftsgang</a:t>
            </a:r>
            <a:endParaRPr lang="de-DE" sz="3200" dirty="0"/>
          </a:p>
        </p:txBody>
      </p:sp>
      <p:sp>
        <p:nvSpPr>
          <p:cNvPr id="27" name="Gefaltete Ecke 26"/>
          <p:cNvSpPr/>
          <p:nvPr/>
        </p:nvSpPr>
        <p:spPr>
          <a:xfrm>
            <a:off x="2143125" y="1928813"/>
            <a:ext cx="2745382" cy="2271712"/>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Wir </a:t>
            </a:r>
            <a:r>
              <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machen zur Zusammen-fassung Übungen</a:t>
            </a:r>
            <a:endParaRPr lang="de-DE" sz="20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
        <p:nvSpPr>
          <p:cNvPr id="9" name="Gefaltete Ecke 8"/>
          <p:cNvSpPr/>
          <p:nvPr/>
        </p:nvSpPr>
        <p:spPr>
          <a:xfrm rot="21383166">
            <a:off x="6198751" y="2996131"/>
            <a:ext cx="2185430" cy="1928294"/>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36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Ü00a</a:t>
            </a:r>
            <a:endParaRPr lang="de-DE" sz="3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7" name="Grafik 6" descr="Ein Bild, das Entwurf, Animation, Menschliches Gesicht, Darstellung enthält.&#10;&#10;Automatisch generierte Beschreibung">
            <a:extLst>
              <a:ext uri="{FF2B5EF4-FFF2-40B4-BE49-F238E27FC236}">
                <a16:creationId xmlns:a16="http://schemas.microsoft.com/office/drawing/2014/main" id="{601CED62-BCAA-DE97-7A99-254264FE5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077" y="4173754"/>
            <a:ext cx="1847029" cy="2531114"/>
          </a:xfrm>
          <a:prstGeom prst="rect">
            <a:avLst/>
          </a:prstGeom>
        </p:spPr>
      </p:pic>
      <p:sp>
        <p:nvSpPr>
          <p:cNvPr id="8" name="Gefaltete Ecke 7"/>
          <p:cNvSpPr/>
          <p:nvPr/>
        </p:nvSpPr>
        <p:spPr>
          <a:xfrm rot="444908">
            <a:off x="8294251" y="4027237"/>
            <a:ext cx="2185430" cy="1928294"/>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ctr"/>
            <a:r>
              <a:rPr lang="de-DE" sz="3600" b="1" dirty="0" smtClean="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Ü00b</a:t>
            </a:r>
            <a:endParaRPr lang="de-DE" sz="3600" b="1" dirty="0">
              <a:solidFill>
                <a:schemeClr val="tx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29118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2081464" y="182110"/>
            <a:ext cx="8029072" cy="3449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Arbeitsbogen – Zusammenfassung – Verfassungsrecht </a:t>
            </a:r>
          </a:p>
        </p:txBody>
      </p:sp>
      <p:graphicFrame>
        <p:nvGraphicFramePr>
          <p:cNvPr id="5" name="Tabelle 4"/>
          <p:cNvGraphicFramePr>
            <a:graphicFrameLocks noGrp="1"/>
          </p:cNvGraphicFramePr>
          <p:nvPr>
            <p:extLst>
              <p:ext uri="{D42A27DB-BD31-4B8C-83A1-F6EECF244321}">
                <p14:modId xmlns:p14="http://schemas.microsoft.com/office/powerpoint/2010/main" val="1545700771"/>
              </p:ext>
            </p:extLst>
          </p:nvPr>
        </p:nvGraphicFramePr>
        <p:xfrm>
          <a:off x="2081464" y="830312"/>
          <a:ext cx="7996989" cy="5756786"/>
        </p:xfrm>
        <a:graphic>
          <a:graphicData uri="http://schemas.openxmlformats.org/drawingml/2006/table">
            <a:tbl>
              <a:tblPr firstRow="1" firstCol="1" bandRow="1"/>
              <a:tblGrid>
                <a:gridCol w="2281859">
                  <a:extLst>
                    <a:ext uri="{9D8B030D-6E8A-4147-A177-3AD203B41FA5}">
                      <a16:colId xmlns:a16="http://schemas.microsoft.com/office/drawing/2014/main" val="1093406609"/>
                    </a:ext>
                  </a:extLst>
                </a:gridCol>
                <a:gridCol w="2057705">
                  <a:extLst>
                    <a:ext uri="{9D8B030D-6E8A-4147-A177-3AD203B41FA5}">
                      <a16:colId xmlns:a16="http://schemas.microsoft.com/office/drawing/2014/main" val="1677779227"/>
                    </a:ext>
                  </a:extLst>
                </a:gridCol>
                <a:gridCol w="1714216">
                  <a:extLst>
                    <a:ext uri="{9D8B030D-6E8A-4147-A177-3AD203B41FA5}">
                      <a16:colId xmlns:a16="http://schemas.microsoft.com/office/drawing/2014/main" val="1636889664"/>
                    </a:ext>
                  </a:extLst>
                </a:gridCol>
                <a:gridCol w="1943209">
                  <a:extLst>
                    <a:ext uri="{9D8B030D-6E8A-4147-A177-3AD203B41FA5}">
                      <a16:colId xmlns:a16="http://schemas.microsoft.com/office/drawing/2014/main" val="2326553819"/>
                    </a:ext>
                  </a:extLst>
                </a:gridCol>
              </a:tblGrid>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Träger staatlicher Gewalt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Gesetzgebende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Legislative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Vollziehende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Exekutive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Rechtsprechende Gewalt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Judikative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08772639"/>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Deutscher Bundestag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398556"/>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Landgericht Berlin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36174"/>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Wohnungsamt Mitte</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717178"/>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Polizeidirektionen der Bezirke</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485061"/>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Jugendamt Charlottenburg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08404"/>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Abgeordnetenhaus Berlin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657"/>
                  </a:ext>
                </a:extLst>
              </a:tr>
              <a:tr h="0">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Brandenburger Landtag</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971272"/>
                  </a:ext>
                </a:extLst>
              </a:tr>
              <a:tr h="428882">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Amtsgericht Spandau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308076"/>
                  </a:ext>
                </a:extLst>
              </a:tr>
            </a:tbl>
          </a:graphicData>
        </a:graphic>
      </p:graphicFrame>
      <p:sp>
        <p:nvSpPr>
          <p:cNvPr id="7" name="Halber Rahmen 6"/>
          <p:cNvSpPr/>
          <p:nvPr/>
        </p:nvSpPr>
        <p:spPr>
          <a:xfrm rot="13092768">
            <a:off x="5065989" y="1580148"/>
            <a:ext cx="553453" cy="417095"/>
          </a:xfrm>
          <a:prstGeom prst="halfFram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9" name="Grafik 8"/>
          <p:cNvPicPr>
            <a:picLocks noChangeAspect="1"/>
          </p:cNvPicPr>
          <p:nvPr/>
        </p:nvPicPr>
        <p:blipFill>
          <a:blip r:embed="rId2"/>
          <a:stretch>
            <a:fillRect/>
          </a:stretch>
        </p:blipFill>
        <p:spPr>
          <a:xfrm>
            <a:off x="8597735" y="2310064"/>
            <a:ext cx="806949" cy="403475"/>
          </a:xfrm>
          <a:prstGeom prst="rect">
            <a:avLst/>
          </a:prstGeom>
        </p:spPr>
      </p:pic>
      <p:pic>
        <p:nvPicPr>
          <p:cNvPr id="10" name="Grafik 9"/>
          <p:cNvPicPr>
            <a:picLocks noChangeAspect="1"/>
          </p:cNvPicPr>
          <p:nvPr/>
        </p:nvPicPr>
        <p:blipFill>
          <a:blip r:embed="rId2"/>
          <a:stretch>
            <a:fillRect/>
          </a:stretch>
        </p:blipFill>
        <p:spPr>
          <a:xfrm>
            <a:off x="6837871" y="2942506"/>
            <a:ext cx="731583" cy="365792"/>
          </a:xfrm>
          <a:prstGeom prst="rect">
            <a:avLst/>
          </a:prstGeom>
        </p:spPr>
      </p:pic>
      <p:pic>
        <p:nvPicPr>
          <p:cNvPr id="11" name="Grafik 10"/>
          <p:cNvPicPr>
            <a:picLocks noChangeAspect="1"/>
          </p:cNvPicPr>
          <p:nvPr/>
        </p:nvPicPr>
        <p:blipFill>
          <a:blip r:embed="rId2"/>
          <a:stretch>
            <a:fillRect/>
          </a:stretch>
        </p:blipFill>
        <p:spPr>
          <a:xfrm>
            <a:off x="6837872" y="4307906"/>
            <a:ext cx="763741" cy="381871"/>
          </a:xfrm>
          <a:prstGeom prst="rect">
            <a:avLst/>
          </a:prstGeom>
        </p:spPr>
      </p:pic>
      <p:pic>
        <p:nvPicPr>
          <p:cNvPr id="12" name="Grafik 11"/>
          <p:cNvPicPr>
            <a:picLocks noChangeAspect="1"/>
          </p:cNvPicPr>
          <p:nvPr/>
        </p:nvPicPr>
        <p:blipFill>
          <a:blip r:embed="rId2"/>
          <a:stretch>
            <a:fillRect/>
          </a:stretch>
        </p:blipFill>
        <p:spPr>
          <a:xfrm>
            <a:off x="6837872" y="3533758"/>
            <a:ext cx="731583" cy="365792"/>
          </a:xfrm>
          <a:prstGeom prst="rect">
            <a:avLst/>
          </a:prstGeom>
        </p:spPr>
      </p:pic>
      <p:pic>
        <p:nvPicPr>
          <p:cNvPr id="13" name="Grafik 12"/>
          <p:cNvPicPr>
            <a:picLocks noChangeAspect="1"/>
          </p:cNvPicPr>
          <p:nvPr/>
        </p:nvPicPr>
        <p:blipFill>
          <a:blip r:embed="rId2"/>
          <a:stretch>
            <a:fillRect/>
          </a:stretch>
        </p:blipFill>
        <p:spPr>
          <a:xfrm>
            <a:off x="4996283" y="5092097"/>
            <a:ext cx="731582" cy="365791"/>
          </a:xfrm>
          <a:prstGeom prst="rect">
            <a:avLst/>
          </a:prstGeom>
        </p:spPr>
      </p:pic>
      <p:pic>
        <p:nvPicPr>
          <p:cNvPr id="14" name="Grafik 13"/>
          <p:cNvPicPr>
            <a:picLocks noChangeAspect="1"/>
          </p:cNvPicPr>
          <p:nvPr/>
        </p:nvPicPr>
        <p:blipFill>
          <a:blip r:embed="rId2"/>
          <a:stretch>
            <a:fillRect/>
          </a:stretch>
        </p:blipFill>
        <p:spPr>
          <a:xfrm>
            <a:off x="4996282" y="5688996"/>
            <a:ext cx="731583" cy="365792"/>
          </a:xfrm>
          <a:prstGeom prst="rect">
            <a:avLst/>
          </a:prstGeom>
        </p:spPr>
      </p:pic>
      <p:pic>
        <p:nvPicPr>
          <p:cNvPr id="15" name="Grafik 14"/>
          <p:cNvPicPr>
            <a:picLocks noChangeAspect="1"/>
          </p:cNvPicPr>
          <p:nvPr/>
        </p:nvPicPr>
        <p:blipFill>
          <a:blip r:embed="rId2"/>
          <a:stretch>
            <a:fillRect/>
          </a:stretch>
        </p:blipFill>
        <p:spPr>
          <a:xfrm>
            <a:off x="8635417" y="6221306"/>
            <a:ext cx="731583" cy="365792"/>
          </a:xfrm>
          <a:prstGeom prst="rect">
            <a:avLst/>
          </a:prstGeom>
        </p:spPr>
      </p:pic>
      <p:sp>
        <p:nvSpPr>
          <p:cNvPr id="2" name="Rechteck 1"/>
          <p:cNvSpPr/>
          <p:nvPr/>
        </p:nvSpPr>
        <p:spPr>
          <a:xfrm>
            <a:off x="0" y="6537157"/>
            <a:ext cx="914400" cy="32084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14</a:t>
            </a:r>
            <a:endParaRPr lang="de-DE" sz="1400" dirty="0">
              <a:solidFill>
                <a:schemeClr val="bg1">
                  <a:lumMod val="50000"/>
                </a:schemeClr>
              </a:solidFill>
            </a:endParaRPr>
          </a:p>
        </p:txBody>
      </p:sp>
      <p:sp>
        <p:nvSpPr>
          <p:cNvPr id="16" name="Rechteck 1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428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2081463" y="136238"/>
            <a:ext cx="8029072" cy="3449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Arbeitsbogen – Zusammenfassung – Verfassungsrecht </a:t>
            </a:r>
          </a:p>
        </p:txBody>
      </p:sp>
      <p:graphicFrame>
        <p:nvGraphicFramePr>
          <p:cNvPr id="18" name="Tabelle 17"/>
          <p:cNvGraphicFramePr>
            <a:graphicFrameLocks noGrp="1"/>
          </p:cNvGraphicFramePr>
          <p:nvPr>
            <p:extLst>
              <p:ext uri="{D42A27DB-BD31-4B8C-83A1-F6EECF244321}">
                <p14:modId xmlns:p14="http://schemas.microsoft.com/office/powerpoint/2010/main" val="860633377"/>
              </p:ext>
            </p:extLst>
          </p:nvPr>
        </p:nvGraphicFramePr>
        <p:xfrm>
          <a:off x="2313921" y="664228"/>
          <a:ext cx="7564155" cy="6139700"/>
        </p:xfrm>
        <a:graphic>
          <a:graphicData uri="http://schemas.openxmlformats.org/drawingml/2006/table">
            <a:tbl>
              <a:tblPr firstRow="1" firstCol="1" bandRow="1"/>
              <a:tblGrid>
                <a:gridCol w="3480929">
                  <a:extLst>
                    <a:ext uri="{9D8B030D-6E8A-4147-A177-3AD203B41FA5}">
                      <a16:colId xmlns:a16="http://schemas.microsoft.com/office/drawing/2014/main" val="4088732747"/>
                    </a:ext>
                  </a:extLst>
                </a:gridCol>
                <a:gridCol w="1927590">
                  <a:extLst>
                    <a:ext uri="{9D8B030D-6E8A-4147-A177-3AD203B41FA5}">
                      <a16:colId xmlns:a16="http://schemas.microsoft.com/office/drawing/2014/main" val="2984480133"/>
                    </a:ext>
                  </a:extLst>
                </a:gridCol>
                <a:gridCol w="2155636">
                  <a:extLst>
                    <a:ext uri="{9D8B030D-6E8A-4147-A177-3AD203B41FA5}">
                      <a16:colId xmlns:a16="http://schemas.microsoft.com/office/drawing/2014/main" val="3385541909"/>
                    </a:ext>
                  </a:extLst>
                </a:gridCol>
              </a:tblGrid>
              <a:tr h="250964">
                <a:tc>
                  <a:txBody>
                    <a:bodyPr/>
                    <a:lstStyle/>
                    <a:p>
                      <a:pPr>
                        <a:lnSpc>
                          <a:spcPct val="115000"/>
                        </a:lnSpc>
                        <a:spcAft>
                          <a:spcPts val="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Aussage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de-DE" sz="1400" b="1">
                          <a:effectLst/>
                          <a:latin typeface="Calibri" panose="020F0502020204030204" pitchFamily="34" charset="0"/>
                          <a:ea typeface="Calibri" panose="020F0502020204030204" pitchFamily="34" charset="0"/>
                          <a:cs typeface="Times New Roman" panose="02020603050405020304" pitchFamily="18" charset="0"/>
                        </a:rPr>
                        <a:t>Richtig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de-DE" sz="1400" b="1" dirty="0">
                          <a:effectLst/>
                          <a:latin typeface="Calibri" panose="020F0502020204030204" pitchFamily="34" charset="0"/>
                          <a:ea typeface="Calibri" panose="020F0502020204030204" pitchFamily="34" charset="0"/>
                          <a:cs typeface="Times New Roman" panose="02020603050405020304" pitchFamily="18" charset="0"/>
                        </a:rPr>
                        <a:t>Falsch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14822981"/>
                  </a:ext>
                </a:extLst>
              </a:tr>
              <a:tr h="1003854">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Staatsfundamentalnormen sind in der Bibel verankert.</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333744"/>
                  </a:ext>
                </a:extLst>
              </a:tr>
              <a:tr h="501927">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Alle Gesetze müssen für alle gleichermaßen gelten. Keiner darf privilegiert sein. </a:t>
                      </a:r>
                    </a:p>
                    <a:p>
                      <a:pPr>
                        <a:lnSpc>
                          <a:spcPct val="115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9429445"/>
                  </a:ext>
                </a:extLst>
              </a:tr>
              <a:tr h="752891">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Das Prinzip der Verhältnismäßigkeit gehört zum Rechtsstaatsprinzip.</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211274"/>
                  </a:ext>
                </a:extLst>
              </a:tr>
              <a:tr h="1003854">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Rechtsweggarantie sichert dem Einzelnen einen lebenslangen Parkplatz vor dem Landgericht zu.</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670692"/>
                  </a:ext>
                </a:extLst>
              </a:tr>
              <a:tr h="752891">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Es gehört zum Rechtsstaatsprinzip, dass jede Behörde willkürlich handeln kann.</a:t>
                      </a:r>
                    </a:p>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74457"/>
                  </a:ext>
                </a:extLst>
              </a:tr>
              <a:tr h="501927">
                <a:tc>
                  <a:txBody>
                    <a:bodyPr/>
                    <a:lstStyle/>
                    <a:p>
                      <a:pPr>
                        <a:lnSpc>
                          <a:spcPct val="115000"/>
                        </a:lnSpc>
                        <a:spcAft>
                          <a:spcPts val="0"/>
                        </a:spcAft>
                      </a:pPr>
                      <a:r>
                        <a:rPr lang="de-DE" sz="1600" dirty="0">
                          <a:effectLst/>
                          <a:latin typeface="Calibri" panose="020F0502020204030204" pitchFamily="34" charset="0"/>
                          <a:ea typeface="Calibri" panose="020F0502020204030204" pitchFamily="34" charset="0"/>
                          <a:cs typeface="Times New Roman" panose="02020603050405020304" pitchFamily="18" charset="0"/>
                        </a:rPr>
                        <a:t>Die Staatsfundamentalnormen sind in Artikel 20 GG verankert.</a:t>
                      </a:r>
                    </a:p>
                    <a:p>
                      <a:pPr>
                        <a:lnSpc>
                          <a:spcPct val="115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767900"/>
                  </a:ext>
                </a:extLst>
              </a:tr>
            </a:tbl>
          </a:graphicData>
        </a:graphic>
      </p:graphicFrame>
      <p:pic>
        <p:nvPicPr>
          <p:cNvPr id="20" name="Grafik 19"/>
          <p:cNvPicPr>
            <a:picLocks noChangeAspect="1"/>
          </p:cNvPicPr>
          <p:nvPr/>
        </p:nvPicPr>
        <p:blipFill>
          <a:blip r:embed="rId2"/>
          <a:stretch>
            <a:fillRect/>
          </a:stretch>
        </p:blipFill>
        <p:spPr>
          <a:xfrm>
            <a:off x="6356835" y="2266916"/>
            <a:ext cx="731583" cy="365792"/>
          </a:xfrm>
          <a:prstGeom prst="rect">
            <a:avLst/>
          </a:prstGeom>
        </p:spPr>
      </p:pic>
      <p:pic>
        <p:nvPicPr>
          <p:cNvPr id="21" name="Grafik 20"/>
          <p:cNvPicPr>
            <a:picLocks noChangeAspect="1"/>
          </p:cNvPicPr>
          <p:nvPr/>
        </p:nvPicPr>
        <p:blipFill>
          <a:blip r:embed="rId2"/>
          <a:stretch>
            <a:fillRect/>
          </a:stretch>
        </p:blipFill>
        <p:spPr>
          <a:xfrm>
            <a:off x="6356835" y="3318756"/>
            <a:ext cx="731583" cy="365792"/>
          </a:xfrm>
          <a:prstGeom prst="rect">
            <a:avLst/>
          </a:prstGeom>
        </p:spPr>
      </p:pic>
      <p:pic>
        <p:nvPicPr>
          <p:cNvPr id="24" name="Grafik 23"/>
          <p:cNvPicPr>
            <a:picLocks noChangeAspect="1"/>
          </p:cNvPicPr>
          <p:nvPr/>
        </p:nvPicPr>
        <p:blipFill>
          <a:blip r:embed="rId2"/>
          <a:stretch>
            <a:fillRect/>
          </a:stretch>
        </p:blipFill>
        <p:spPr>
          <a:xfrm>
            <a:off x="6327925" y="6110041"/>
            <a:ext cx="731583" cy="365792"/>
          </a:xfrm>
          <a:prstGeom prst="rect">
            <a:avLst/>
          </a:prstGeom>
        </p:spPr>
      </p:pic>
      <p:sp>
        <p:nvSpPr>
          <p:cNvPr id="2" name="Kreuz 1"/>
          <p:cNvSpPr/>
          <p:nvPr/>
        </p:nvSpPr>
        <p:spPr>
          <a:xfrm rot="2770377">
            <a:off x="8393861" y="1281339"/>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2257" y="6529136"/>
            <a:ext cx="946486" cy="32886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19</a:t>
            </a:r>
            <a:endParaRPr lang="de-DE" sz="1400" dirty="0">
              <a:solidFill>
                <a:schemeClr val="bg1">
                  <a:lumMod val="50000"/>
                </a:schemeClr>
              </a:solidFill>
            </a:endParaRPr>
          </a:p>
        </p:txBody>
      </p:sp>
      <p:sp>
        <p:nvSpPr>
          <p:cNvPr id="7" name="Kreuz 6">
            <a:extLst>
              <a:ext uri="{FF2B5EF4-FFF2-40B4-BE49-F238E27FC236}">
                <a16:creationId xmlns:a16="http://schemas.microsoft.com/office/drawing/2014/main" id="{9655511D-7BEB-A7D2-7DE5-EC181449620F}"/>
              </a:ext>
            </a:extLst>
          </p:cNvPr>
          <p:cNvSpPr/>
          <p:nvPr/>
        </p:nvSpPr>
        <p:spPr>
          <a:xfrm rot="2770377">
            <a:off x="8393859" y="4068531"/>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Kreuz 7">
            <a:extLst>
              <a:ext uri="{FF2B5EF4-FFF2-40B4-BE49-F238E27FC236}">
                <a16:creationId xmlns:a16="http://schemas.microsoft.com/office/drawing/2014/main" id="{2397C451-3EE8-5ABB-EA92-F498474FD264}"/>
              </a:ext>
            </a:extLst>
          </p:cNvPr>
          <p:cNvSpPr/>
          <p:nvPr/>
        </p:nvSpPr>
        <p:spPr>
          <a:xfrm rot="2770377">
            <a:off x="8393858" y="5087780"/>
            <a:ext cx="722531" cy="713955"/>
          </a:xfrm>
          <a:prstGeom prst="plus">
            <a:avLst>
              <a:gd name="adj" fmla="val 4238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1182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20</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2334122" y="158071"/>
            <a:ext cx="7716253" cy="2033429"/>
            <a:chOff x="2342145" y="158071"/>
            <a:chExt cx="7716253" cy="2033429"/>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2342145" y="901494"/>
              <a:ext cx="7716253"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Organe der Rechtsprechung (Art. 92 ff GG), </a:t>
              </a:r>
              <a:endParaRPr lang="de-DE" sz="2400" b="1" dirty="0" smtClean="0"/>
            </a:p>
            <a:p>
              <a:pPr algn="ctr"/>
              <a:r>
                <a:rPr lang="de-DE" sz="2400" b="1" dirty="0" smtClean="0"/>
                <a:t>Oberste </a:t>
              </a:r>
              <a:r>
                <a:rPr lang="de-DE" sz="2400" b="1" dirty="0"/>
                <a:t>Gerichtshöfe des Bundes und Gerichtsorganisation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4" name="Abgerundetes Rechteck 3"/>
          <p:cNvSpPr/>
          <p:nvPr/>
        </p:nvSpPr>
        <p:spPr>
          <a:xfrm>
            <a:off x="1636289" y="2191500"/>
            <a:ext cx="9111917" cy="378883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Die Gewaltenteilung fordert, dass die rechtsprechende Gewalt im verfassungsrechtlichen Sinne durch „besondere Organe“ ausgeübt wird. Für die Einhaltung und Durchsetzung der Gesetze sind hiernach zum einen die Richter und zum anderen institutionell die Gerichte zuständig. Per Verfassung ist die rechtsprechende Gewalt den Richtern anvertraut (Art. 20 Abs. 2 Satz 2 GG) und wird durch das Bundesverfassungsgesetz, durch die in diesem Grundgesetz vorgesehene Bundesgerichte und die Gerichte der Länder ausgeübt (Art. 92 GG).</a:t>
            </a:r>
          </a:p>
        </p:txBody>
      </p:sp>
    </p:spTree>
    <p:extLst>
      <p:ext uri="{BB962C8B-B14F-4D97-AF65-F5344CB8AC3E}">
        <p14:creationId xmlns:p14="http://schemas.microsoft.com/office/powerpoint/2010/main" val="7310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21</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1959828"/>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Gerichtsorganisation ergibt sich aus den Artikeln 92 bis 100 GG und </a:t>
              </a:r>
              <a:r>
                <a:rPr lang="de-DE" sz="2400" b="1" dirty="0" smtClean="0"/>
                <a:t>ist in </a:t>
              </a:r>
              <a:r>
                <a:rPr lang="de-DE" sz="2400" b="1" dirty="0"/>
                <a:t>unterschiedliche Gerichtsbarkeiten gegliedert: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Verfassungsgerichtsbarkeit (Art. 93, 99, 100 GG) </a:t>
            </a:r>
            <a:endParaRPr lang="de-DE" sz="2400" dirty="0"/>
          </a:p>
        </p:txBody>
      </p:sp>
      <p:sp>
        <p:nvSpPr>
          <p:cNvPr id="9" name="Abgerundetes Rechteck 8"/>
          <p:cNvSpPr/>
          <p:nvPr/>
        </p:nvSpPr>
        <p:spPr>
          <a:xfrm>
            <a:off x="2301511" y="3110402"/>
            <a:ext cx="7896718"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Ordentliche Gerichtsbarkeit (Art. 92, 95 Abs. 1 GG)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Verwaltungsgerichtsbarkeit (Art. 95 Abs. 1 GG) </a:t>
            </a:r>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Finanzgerichtsbarkeit (Art. 95 Abs. 1 GG) </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Arbeitsgerichtsbarkeit (Art. 95 Abs. 1 GG) </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Sozialgerichtsbarkeit (Art. 95 Abs. 1 GG </a:t>
            </a:r>
            <a:endParaRPr lang="de-DE" sz="2400" dirty="0"/>
          </a:p>
        </p:txBody>
      </p:sp>
    </p:spTree>
    <p:extLst>
      <p:ext uri="{BB962C8B-B14F-4D97-AF65-F5344CB8AC3E}">
        <p14:creationId xmlns:p14="http://schemas.microsoft.com/office/powerpoint/2010/main" val="742513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22</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1780646"/>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Die Rechtsprechung wird ausgeübt durch die Bundesgerichte: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Bundesverfassungsgericht (Art. 93 GG) </a:t>
            </a:r>
            <a:endParaRPr lang="de-DE" sz="2400" dirty="0"/>
          </a:p>
        </p:txBody>
      </p:sp>
      <p:sp>
        <p:nvSpPr>
          <p:cNvPr id="9" name="Abgerundetes Rechteck 8"/>
          <p:cNvSpPr/>
          <p:nvPr/>
        </p:nvSpPr>
        <p:spPr>
          <a:xfrm>
            <a:off x="2301511" y="3110402"/>
            <a:ext cx="7896718"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Bundesgerichtshof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Bundesverwaltungsgericht </a:t>
            </a:r>
            <a:endParaRPr lang="de-DE" sz="2400" dirty="0"/>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Bundesfinanzhof</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Bundesarbeitsgericht</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Bundessozialgericht</a:t>
            </a:r>
            <a:endParaRPr lang="de-DE" sz="2400" dirty="0"/>
          </a:p>
        </p:txBody>
      </p:sp>
      <p:sp>
        <p:nvSpPr>
          <p:cNvPr id="17" name="Gefaltete Ecke 16"/>
          <p:cNvSpPr/>
          <p:nvPr/>
        </p:nvSpPr>
        <p:spPr>
          <a:xfrm rot="351033">
            <a:off x="9810688" y="2751765"/>
            <a:ext cx="1965908" cy="1963553"/>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Zusammen-gefasst </a:t>
            </a:r>
            <a:r>
              <a:rPr lang="de-DE" sz="2000" b="1" dirty="0">
                <a:solidFill>
                  <a:schemeClr val="tx1"/>
                </a:solidFill>
                <a:latin typeface="MV Boli" panose="02000500030200090000" pitchFamily="2" charset="0"/>
                <a:cs typeface="MV Boli" panose="02000500030200090000" pitchFamily="2" charset="0"/>
              </a:rPr>
              <a:t>als „oberste Gerichtshöfe des Bundes“ </a:t>
            </a:r>
          </a:p>
        </p:txBody>
      </p:sp>
      <p:sp>
        <p:nvSpPr>
          <p:cNvPr id="18" name="Gefaltete Ecke 17"/>
          <p:cNvSpPr/>
          <p:nvPr/>
        </p:nvSpPr>
        <p:spPr>
          <a:xfrm rot="21409572">
            <a:off x="9769437" y="4479466"/>
            <a:ext cx="2045926" cy="2086471"/>
          </a:xfrm>
          <a:prstGeom prst="foldedCorner">
            <a:avLst/>
          </a:prstGeom>
          <a:solidFill>
            <a:schemeClr val="accent4">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Art</a:t>
            </a:r>
            <a:r>
              <a:rPr lang="de-DE" sz="2000" b="1" dirty="0">
                <a:solidFill>
                  <a:schemeClr val="tx1"/>
                </a:solidFill>
                <a:latin typeface="MV Boli" panose="02000500030200090000" pitchFamily="2" charset="0"/>
                <a:cs typeface="MV Boli" panose="02000500030200090000" pitchFamily="2" charset="0"/>
              </a:rPr>
              <a:t>. 95 </a:t>
            </a:r>
            <a:r>
              <a:rPr lang="de-DE" sz="2000" b="1" dirty="0" smtClean="0">
                <a:solidFill>
                  <a:schemeClr val="tx1"/>
                </a:solidFill>
                <a:latin typeface="MV Boli" panose="02000500030200090000" pitchFamily="2" charset="0"/>
                <a:cs typeface="MV Boli" panose="02000500030200090000" pitchFamily="2" charset="0"/>
              </a:rPr>
              <a:t>GG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219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p:cNvSpPr/>
          <p:nvPr/>
        </p:nvSpPr>
        <p:spPr>
          <a:xfrm>
            <a:off x="5606716" y="906380"/>
            <a:ext cx="4997115" cy="4997115"/>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00" b="1" dirty="0">
              <a:solidFill>
                <a:schemeClr val="bg1"/>
              </a:solidFill>
              <a:latin typeface="Delius" panose="02000603000000000000" pitchFamily="2" charset="0"/>
            </a:endParaRPr>
          </a:p>
          <a:p>
            <a:pPr algn="ctr"/>
            <a:r>
              <a:rPr lang="de-DE" sz="4000" b="1" dirty="0">
                <a:solidFill>
                  <a:schemeClr val="bg1"/>
                </a:solidFill>
                <a:latin typeface="Delius" panose="02000603000000000000" pitchFamily="2" charset="0"/>
              </a:rPr>
              <a:t>„Eine ewige Erfahrung lehrt, dass jeder Mensch, der Macht hat, dazu getrieben wird, sie zu missbrauchen.“</a:t>
            </a:r>
          </a:p>
          <a:p>
            <a:pPr algn="ctr"/>
            <a:endParaRPr lang="de-DE" sz="4000" b="1" dirty="0">
              <a:solidFill>
                <a:schemeClr val="bg1"/>
              </a:solidFill>
            </a:endParaRPr>
          </a:p>
        </p:txBody>
      </p:sp>
      <p:grpSp>
        <p:nvGrpSpPr>
          <p:cNvPr id="9" name="Gruppieren 8"/>
          <p:cNvGrpSpPr/>
          <p:nvPr/>
        </p:nvGrpSpPr>
        <p:grpSpPr>
          <a:xfrm>
            <a:off x="1050757" y="906379"/>
            <a:ext cx="3850105" cy="4997116"/>
            <a:chOff x="1050757" y="938463"/>
            <a:chExt cx="3850105" cy="4997116"/>
          </a:xfrm>
        </p:grpSpPr>
        <p:grpSp>
          <p:nvGrpSpPr>
            <p:cNvPr id="7" name="Gruppieren 6"/>
            <p:cNvGrpSpPr/>
            <p:nvPr/>
          </p:nvGrpSpPr>
          <p:grpSpPr>
            <a:xfrm>
              <a:off x="1050757" y="938463"/>
              <a:ext cx="3850105" cy="4997116"/>
              <a:chOff x="6761747" y="770022"/>
              <a:chExt cx="3850105" cy="4819283"/>
            </a:xfrm>
          </p:grpSpPr>
          <p:sp>
            <p:nvSpPr>
              <p:cNvPr id="5" name="Abgerundetes Rechteck 4"/>
              <p:cNvSpPr/>
              <p:nvPr/>
            </p:nvSpPr>
            <p:spPr>
              <a:xfrm>
                <a:off x="6761747" y="770022"/>
                <a:ext cx="3850105" cy="481928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6" name="Grafik 5"/>
              <p:cNvPicPr>
                <a:picLocks noChangeAspect="1"/>
              </p:cNvPicPr>
              <p:nvPr/>
            </p:nvPicPr>
            <p:blipFill>
              <a:blip r:embed="rId2"/>
              <a:stretch>
                <a:fillRect/>
              </a:stretch>
            </p:blipFill>
            <p:spPr>
              <a:xfrm>
                <a:off x="7210635" y="1156410"/>
                <a:ext cx="2952328" cy="3574633"/>
              </a:xfrm>
              <a:prstGeom prst="rect">
                <a:avLst/>
              </a:prstGeom>
            </p:spPr>
          </p:pic>
        </p:grpSp>
        <p:sp>
          <p:nvSpPr>
            <p:cNvPr id="8" name="Rechteck 7"/>
            <p:cNvSpPr/>
            <p:nvPr/>
          </p:nvSpPr>
          <p:spPr>
            <a:xfrm>
              <a:off x="1657082" y="5261627"/>
              <a:ext cx="2637453" cy="369332"/>
            </a:xfrm>
            <a:prstGeom prst="rect">
              <a:avLst/>
            </a:prstGeom>
          </p:spPr>
          <p:txBody>
            <a:bodyPr wrap="none">
              <a:spAutoFit/>
            </a:bodyPr>
            <a:lstStyle/>
            <a:p>
              <a:r>
                <a:rPr lang="de-DE" b="1" dirty="0">
                  <a:solidFill>
                    <a:schemeClr val="bg1"/>
                  </a:solidFill>
                </a:rPr>
                <a:t>Montesquieu (1689-1755)</a:t>
              </a:r>
            </a:p>
          </p:txBody>
        </p:sp>
      </p:grpSp>
      <p:sp>
        <p:nvSpPr>
          <p:cNvPr id="3" name="Rechteck 2"/>
          <p:cNvSpPr/>
          <p:nvPr/>
        </p:nvSpPr>
        <p:spPr>
          <a:xfrm>
            <a:off x="0" y="6572521"/>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3</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37803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23</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grpSp>
        <p:nvGrpSpPr>
          <p:cNvPr id="13" name="Gruppieren 12"/>
          <p:cNvGrpSpPr/>
          <p:nvPr/>
        </p:nvGrpSpPr>
        <p:grpSpPr>
          <a:xfrm>
            <a:off x="1792701" y="158071"/>
            <a:ext cx="8799091" cy="2000036"/>
            <a:chOff x="1800724" y="158071"/>
            <a:chExt cx="8799091" cy="1959828"/>
          </a:xfrm>
          <a:solidFill>
            <a:schemeClr val="accent2"/>
          </a:solidFill>
          <a:effectLst>
            <a:outerShdw blurRad="50800" dist="38100" dir="2700000" algn="tl" rotWithShape="0">
              <a:prstClr val="black">
                <a:alpha val="40000"/>
              </a:prstClr>
            </a:outerShdw>
          </a:effectLst>
        </p:grpSpPr>
        <p:sp>
          <p:nvSpPr>
            <p:cNvPr id="10" name="Abgerundetes Rechteck 9"/>
            <p:cNvSpPr/>
            <p:nvPr/>
          </p:nvSpPr>
          <p:spPr>
            <a:xfrm>
              <a:off x="1800724" y="827893"/>
              <a:ext cx="8799091" cy="129000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durch die Gerichte der Länder </a:t>
              </a:r>
              <a:endParaRPr lang="de-DE" sz="2400" dirty="0"/>
            </a:p>
          </p:txBody>
        </p:sp>
        <p:sp>
          <p:nvSpPr>
            <p:cNvPr id="7" name="Abgerundetes Rechteck 6"/>
            <p:cNvSpPr/>
            <p:nvPr/>
          </p:nvSpPr>
          <p:spPr>
            <a:xfrm>
              <a:off x="3682210" y="158071"/>
              <a:ext cx="5036125" cy="743424"/>
            </a:xfrm>
            <a:prstGeom prst="roundRect">
              <a:avLst/>
            </a:prstGeom>
            <a:grp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800" b="1" dirty="0" smtClean="0">
                  <a:solidFill>
                    <a:schemeClr val="bg1"/>
                  </a:solidFill>
                </a:rPr>
                <a:t>Organe der </a:t>
              </a:r>
              <a:r>
                <a:rPr lang="de-DE" sz="2800" b="1" dirty="0" err="1" smtClean="0">
                  <a:solidFill>
                    <a:schemeClr val="bg1"/>
                  </a:solidFill>
                </a:rPr>
                <a:t>Rechtssprechung</a:t>
              </a:r>
              <a:endParaRPr lang="de-DE" sz="2800" b="1" dirty="0">
                <a:solidFill>
                  <a:schemeClr val="bg1"/>
                </a:solidFill>
              </a:endParaRPr>
            </a:p>
          </p:txBody>
        </p:sp>
      </p:grpSp>
      <p:sp>
        <p:nvSpPr>
          <p:cNvPr id="2" name="Abgerundetes Rechteck 1"/>
          <p:cNvSpPr/>
          <p:nvPr/>
        </p:nvSpPr>
        <p:spPr>
          <a:xfrm>
            <a:off x="2301511" y="2395133"/>
            <a:ext cx="7896718"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Verfassungsgerichte der Länder </a:t>
            </a:r>
            <a:endParaRPr lang="de-DE" sz="2400" dirty="0"/>
          </a:p>
        </p:txBody>
      </p:sp>
      <p:sp>
        <p:nvSpPr>
          <p:cNvPr id="9" name="Abgerundetes Rechteck 8"/>
          <p:cNvSpPr/>
          <p:nvPr/>
        </p:nvSpPr>
        <p:spPr>
          <a:xfrm>
            <a:off x="2296961" y="3060647"/>
            <a:ext cx="7896718" cy="70730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Oberlandesgerichte/Kammergericht in Berlin; Landgerichte, Amtsgerichte </a:t>
            </a:r>
            <a:endParaRPr lang="de-DE" sz="2400" dirty="0"/>
          </a:p>
        </p:txBody>
      </p:sp>
      <p:sp>
        <p:nvSpPr>
          <p:cNvPr id="12" name="Abgerundetes Rechteck 11"/>
          <p:cNvSpPr/>
          <p:nvPr/>
        </p:nvSpPr>
        <p:spPr>
          <a:xfrm>
            <a:off x="2301511" y="3861743"/>
            <a:ext cx="7896718"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Oberverwaltungsgerichte, Verwaltungsgerichte </a:t>
            </a:r>
            <a:endParaRPr lang="de-DE" sz="2400" dirty="0"/>
          </a:p>
        </p:txBody>
      </p:sp>
      <p:sp>
        <p:nvSpPr>
          <p:cNvPr id="14" name="Abgerundetes Rechteck 13"/>
          <p:cNvSpPr/>
          <p:nvPr/>
        </p:nvSpPr>
        <p:spPr>
          <a:xfrm>
            <a:off x="2301511" y="4572464"/>
            <a:ext cx="7896718"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Finanzgerichte </a:t>
            </a:r>
            <a:endParaRPr lang="de-DE" sz="2400" dirty="0"/>
          </a:p>
        </p:txBody>
      </p:sp>
      <p:sp>
        <p:nvSpPr>
          <p:cNvPr id="15" name="Abgerundetes Rechteck 14"/>
          <p:cNvSpPr/>
          <p:nvPr/>
        </p:nvSpPr>
        <p:spPr>
          <a:xfrm>
            <a:off x="2301511" y="5266817"/>
            <a:ext cx="7896718"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Landesarbeitsgerichte, Arbeitsgerichte </a:t>
            </a:r>
            <a:endParaRPr lang="de-DE" sz="2400" dirty="0"/>
          </a:p>
        </p:txBody>
      </p:sp>
      <p:sp>
        <p:nvSpPr>
          <p:cNvPr id="16" name="Abgerundetes Rechteck 15"/>
          <p:cNvSpPr/>
          <p:nvPr/>
        </p:nvSpPr>
        <p:spPr>
          <a:xfrm>
            <a:off x="2301511" y="5949676"/>
            <a:ext cx="7896718"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Landessozialgerichte, Sozialgerichte </a:t>
            </a:r>
            <a:endParaRPr lang="de-DE" sz="2400" dirty="0"/>
          </a:p>
        </p:txBody>
      </p:sp>
    </p:spTree>
    <p:extLst>
      <p:ext uri="{BB962C8B-B14F-4D97-AF65-F5344CB8AC3E}">
        <p14:creationId xmlns:p14="http://schemas.microsoft.com/office/powerpoint/2010/main" val="289267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61222"/>
            <a:ext cx="914400" cy="29677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24</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7" name="Abgerundetes Rechteck 6"/>
          <p:cNvSpPr/>
          <p:nvPr/>
        </p:nvSpPr>
        <p:spPr>
          <a:xfrm>
            <a:off x="2903621" y="158071"/>
            <a:ext cx="6432333" cy="435487"/>
          </a:xfrm>
          <a:prstGeom prst="roundRect">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ÜBERSICHT - ORGANE DER RECHTSPRECHUNG </a:t>
            </a:r>
            <a:endParaRPr lang="de-DE" sz="2800" b="1" dirty="0">
              <a:solidFill>
                <a:schemeClr val="bg1"/>
              </a:solidFill>
            </a:endParaRPr>
          </a:p>
        </p:txBody>
      </p:sp>
      <p:sp>
        <p:nvSpPr>
          <p:cNvPr id="9" name="Abgerundetes Rechteck 8"/>
          <p:cNvSpPr/>
          <p:nvPr/>
        </p:nvSpPr>
        <p:spPr>
          <a:xfrm>
            <a:off x="6250124" y="831781"/>
            <a:ext cx="4692847"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a:t>Verfassungsgerichte der Länder </a:t>
            </a:r>
            <a:endParaRPr lang="de-DE" sz="2400" dirty="0"/>
          </a:p>
        </p:txBody>
      </p:sp>
      <p:sp>
        <p:nvSpPr>
          <p:cNvPr id="12" name="Abgerundetes Rechteck 11"/>
          <p:cNvSpPr/>
          <p:nvPr/>
        </p:nvSpPr>
        <p:spPr>
          <a:xfrm>
            <a:off x="143316" y="1751004"/>
            <a:ext cx="11716331" cy="435487"/>
          </a:xfrm>
          <a:prstGeom prst="round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OBERSTE GERICHTE DES BUNDES </a:t>
            </a:r>
            <a:r>
              <a:rPr lang="de-DE" dirty="0">
                <a:solidFill>
                  <a:schemeClr val="bg1"/>
                </a:solidFill>
              </a:rPr>
              <a:t>	</a:t>
            </a:r>
          </a:p>
        </p:txBody>
      </p:sp>
      <p:grpSp>
        <p:nvGrpSpPr>
          <p:cNvPr id="51" name="Gruppieren 50"/>
          <p:cNvGrpSpPr/>
          <p:nvPr/>
        </p:nvGrpSpPr>
        <p:grpSpPr>
          <a:xfrm>
            <a:off x="1166265" y="826080"/>
            <a:ext cx="5016195" cy="568524"/>
            <a:chOff x="1166265" y="826080"/>
            <a:chExt cx="5016195" cy="568524"/>
          </a:xfrm>
        </p:grpSpPr>
        <p:sp>
          <p:nvSpPr>
            <p:cNvPr id="11" name="Abgerundetes Rechteck 10"/>
            <p:cNvSpPr/>
            <p:nvPr/>
          </p:nvSpPr>
          <p:spPr>
            <a:xfrm>
              <a:off x="1166265" y="826080"/>
              <a:ext cx="3930847" cy="558025"/>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Bundesverfassungsgericht </a:t>
              </a:r>
            </a:p>
          </p:txBody>
        </p:sp>
        <p:sp>
          <p:nvSpPr>
            <p:cNvPr id="5" name="Pfeil nach rechts 4"/>
            <p:cNvSpPr/>
            <p:nvPr/>
          </p:nvSpPr>
          <p:spPr>
            <a:xfrm>
              <a:off x="5204052" y="909972"/>
              <a:ext cx="978408" cy="484632"/>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Abgerundetes Rechteck 21"/>
          <p:cNvSpPr/>
          <p:nvPr/>
        </p:nvSpPr>
        <p:spPr>
          <a:xfrm>
            <a:off x="143312" y="3991222"/>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Oberlandesgericht </a:t>
            </a:r>
            <a:endParaRPr lang="de-DE" dirty="0"/>
          </a:p>
        </p:txBody>
      </p:sp>
      <p:sp>
        <p:nvSpPr>
          <p:cNvPr id="23" name="Abgerundetes Rechteck 22"/>
          <p:cNvSpPr/>
          <p:nvPr/>
        </p:nvSpPr>
        <p:spPr>
          <a:xfrm>
            <a:off x="2335649" y="3991222"/>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Landearbeitsgericht</a:t>
            </a:r>
            <a:endParaRPr lang="de-DE" dirty="0"/>
          </a:p>
        </p:txBody>
      </p:sp>
      <p:sp>
        <p:nvSpPr>
          <p:cNvPr id="24" name="Abgerundetes Rechteck 23"/>
          <p:cNvSpPr/>
          <p:nvPr/>
        </p:nvSpPr>
        <p:spPr>
          <a:xfrm>
            <a:off x="4720492" y="3991221"/>
            <a:ext cx="1997773"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Finanzgericht</a:t>
            </a:r>
            <a:endParaRPr lang="de-DE" dirty="0"/>
          </a:p>
        </p:txBody>
      </p:sp>
      <p:sp>
        <p:nvSpPr>
          <p:cNvPr id="25" name="Abgerundetes Rechteck 24"/>
          <p:cNvSpPr/>
          <p:nvPr/>
        </p:nvSpPr>
        <p:spPr>
          <a:xfrm>
            <a:off x="6825518" y="3982276"/>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p>
          <a:p>
            <a:pPr algn="ctr"/>
            <a:r>
              <a:rPr lang="de-DE" dirty="0" smtClean="0"/>
              <a:t>Oberverwaltungsgericht </a:t>
            </a:r>
            <a:r>
              <a:rPr lang="de-DE" dirty="0"/>
              <a:t>	</a:t>
            </a:r>
          </a:p>
        </p:txBody>
      </p:sp>
      <p:sp>
        <p:nvSpPr>
          <p:cNvPr id="26" name="Abgerundetes Rechteck 25"/>
          <p:cNvSpPr/>
          <p:nvPr/>
        </p:nvSpPr>
        <p:spPr>
          <a:xfrm>
            <a:off x="9778558" y="3973958"/>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r>
              <a:rPr lang="de-DE" dirty="0" smtClean="0"/>
              <a:t>Landessozialgericht </a:t>
            </a:r>
            <a:r>
              <a:rPr lang="de-DE" dirty="0"/>
              <a:t>	</a:t>
            </a:r>
          </a:p>
        </p:txBody>
      </p:sp>
      <p:grpSp>
        <p:nvGrpSpPr>
          <p:cNvPr id="50" name="Gruppieren 49"/>
          <p:cNvGrpSpPr/>
          <p:nvPr/>
        </p:nvGrpSpPr>
        <p:grpSpPr>
          <a:xfrm>
            <a:off x="160823" y="5455082"/>
            <a:ext cx="2045899" cy="906062"/>
            <a:chOff x="143312" y="5493501"/>
            <a:chExt cx="2045899" cy="906062"/>
          </a:xfrm>
        </p:grpSpPr>
        <p:sp>
          <p:nvSpPr>
            <p:cNvPr id="33" name="Pfeil nach rechts 32"/>
            <p:cNvSpPr/>
            <p:nvPr/>
          </p:nvSpPr>
          <p:spPr>
            <a:xfrm rot="16200000">
              <a:off x="966977" y="5555698"/>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Abgerundetes Rechteck 27"/>
            <p:cNvSpPr/>
            <p:nvPr/>
          </p:nvSpPr>
          <p:spPr>
            <a:xfrm>
              <a:off x="143312" y="5841538"/>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Amtsgericht </a:t>
              </a:r>
              <a:endParaRPr lang="de-DE" dirty="0"/>
            </a:p>
          </p:txBody>
        </p:sp>
      </p:grpSp>
      <p:grpSp>
        <p:nvGrpSpPr>
          <p:cNvPr id="46" name="Gruppieren 45"/>
          <p:cNvGrpSpPr/>
          <p:nvPr/>
        </p:nvGrpSpPr>
        <p:grpSpPr>
          <a:xfrm>
            <a:off x="143312" y="4493973"/>
            <a:ext cx="2045899" cy="942649"/>
            <a:chOff x="143312" y="4493973"/>
            <a:chExt cx="2045899" cy="942649"/>
          </a:xfrm>
        </p:grpSpPr>
        <p:sp>
          <p:nvSpPr>
            <p:cNvPr id="27" name="Abgerundetes Rechteck 26"/>
            <p:cNvSpPr/>
            <p:nvPr/>
          </p:nvSpPr>
          <p:spPr>
            <a:xfrm>
              <a:off x="143312" y="4878597"/>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r>
                <a:rPr lang="de-DE" dirty="0" smtClean="0"/>
                <a:t>Landgerichte </a:t>
              </a:r>
              <a:r>
                <a:rPr lang="de-DE" dirty="0"/>
                <a:t>	</a:t>
              </a:r>
            </a:p>
          </p:txBody>
        </p:sp>
        <p:sp>
          <p:nvSpPr>
            <p:cNvPr id="34" name="Pfeil nach rechts 33"/>
            <p:cNvSpPr/>
            <p:nvPr/>
          </p:nvSpPr>
          <p:spPr>
            <a:xfrm rot="16200000">
              <a:off x="962814" y="4556170"/>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p:cNvGrpSpPr/>
          <p:nvPr/>
        </p:nvGrpSpPr>
        <p:grpSpPr>
          <a:xfrm>
            <a:off x="143316" y="2991146"/>
            <a:ext cx="11716331" cy="848867"/>
            <a:chOff x="143316" y="2991146"/>
            <a:chExt cx="11716331" cy="848867"/>
          </a:xfrm>
        </p:grpSpPr>
        <p:sp>
          <p:nvSpPr>
            <p:cNvPr id="36" name="Pfeil nach rechts 35"/>
            <p:cNvSpPr/>
            <p:nvPr/>
          </p:nvSpPr>
          <p:spPr>
            <a:xfrm rot="16200000">
              <a:off x="5515930" y="308672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p:cNvSpPr/>
            <p:nvPr/>
          </p:nvSpPr>
          <p:spPr>
            <a:xfrm>
              <a:off x="143316" y="3404526"/>
              <a:ext cx="11716331" cy="435487"/>
            </a:xfrm>
            <a:prstGeom prst="round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b="1" dirty="0">
                  <a:solidFill>
                    <a:schemeClr val="bg1"/>
                  </a:solidFill>
                </a:rPr>
                <a:t>GERICHTE DER LÄNDER </a:t>
              </a:r>
              <a:r>
                <a:rPr lang="de-DE" dirty="0">
                  <a:solidFill>
                    <a:schemeClr val="bg1"/>
                  </a:solidFill>
                </a:rPr>
                <a:t>	</a:t>
              </a:r>
            </a:p>
          </p:txBody>
        </p:sp>
        <p:sp>
          <p:nvSpPr>
            <p:cNvPr id="8" name="Pfeil nach rechts 7"/>
            <p:cNvSpPr/>
            <p:nvPr/>
          </p:nvSpPr>
          <p:spPr>
            <a:xfrm rot="16200000">
              <a:off x="962814" y="3063126"/>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p:cNvSpPr/>
            <p:nvPr/>
          </p:nvSpPr>
          <p:spPr>
            <a:xfrm rot="16200000">
              <a:off x="3238343" y="3053343"/>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Pfeil nach rechts 36"/>
            <p:cNvSpPr/>
            <p:nvPr/>
          </p:nvSpPr>
          <p:spPr>
            <a:xfrm rot="16200000">
              <a:off x="7991046" y="3059827"/>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Pfeil nach rechts 37"/>
            <p:cNvSpPr/>
            <p:nvPr/>
          </p:nvSpPr>
          <p:spPr>
            <a:xfrm rot="16200000">
              <a:off x="10637642" y="3059827"/>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7" name="Gruppieren 46"/>
          <p:cNvGrpSpPr/>
          <p:nvPr/>
        </p:nvGrpSpPr>
        <p:grpSpPr>
          <a:xfrm>
            <a:off x="2322589" y="4471701"/>
            <a:ext cx="2238405" cy="964920"/>
            <a:chOff x="2322589" y="4471701"/>
            <a:chExt cx="2238405" cy="964920"/>
          </a:xfrm>
        </p:grpSpPr>
        <p:sp>
          <p:nvSpPr>
            <p:cNvPr id="29" name="Abgerundetes Rechteck 28"/>
            <p:cNvSpPr/>
            <p:nvPr/>
          </p:nvSpPr>
          <p:spPr>
            <a:xfrm>
              <a:off x="2322589" y="4878596"/>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Arbeitsgerichte 	</a:t>
              </a:r>
            </a:p>
          </p:txBody>
        </p:sp>
        <p:sp>
          <p:nvSpPr>
            <p:cNvPr id="39" name="Pfeil nach rechts 38"/>
            <p:cNvSpPr/>
            <p:nvPr/>
          </p:nvSpPr>
          <p:spPr>
            <a:xfrm rot="16200000">
              <a:off x="3244848" y="4533898"/>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8" name="Gruppieren 47"/>
          <p:cNvGrpSpPr/>
          <p:nvPr/>
        </p:nvGrpSpPr>
        <p:grpSpPr>
          <a:xfrm>
            <a:off x="6825518" y="4458312"/>
            <a:ext cx="2795602" cy="959790"/>
            <a:chOff x="6825518" y="4458312"/>
            <a:chExt cx="2795602" cy="959790"/>
          </a:xfrm>
        </p:grpSpPr>
        <p:sp>
          <p:nvSpPr>
            <p:cNvPr id="31" name="Abgerundetes Rechteck 30"/>
            <p:cNvSpPr/>
            <p:nvPr/>
          </p:nvSpPr>
          <p:spPr>
            <a:xfrm>
              <a:off x="6825518" y="4860077"/>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smtClean="0"/>
            </a:p>
            <a:p>
              <a:pPr algn="ctr"/>
              <a:r>
                <a:rPr lang="de-DE" dirty="0" smtClean="0"/>
                <a:t>Verwaltungsgericht </a:t>
              </a:r>
              <a:r>
                <a:rPr lang="de-DE" dirty="0"/>
                <a:t>	</a:t>
              </a:r>
            </a:p>
          </p:txBody>
        </p:sp>
        <p:sp>
          <p:nvSpPr>
            <p:cNvPr id="40" name="Pfeil nach rechts 39"/>
            <p:cNvSpPr/>
            <p:nvPr/>
          </p:nvSpPr>
          <p:spPr>
            <a:xfrm rot="16200000">
              <a:off x="7991047" y="452050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9" name="Gruppieren 48"/>
          <p:cNvGrpSpPr/>
          <p:nvPr/>
        </p:nvGrpSpPr>
        <p:grpSpPr>
          <a:xfrm>
            <a:off x="9754495" y="4486542"/>
            <a:ext cx="2094026" cy="931559"/>
            <a:chOff x="9754495" y="4486542"/>
            <a:chExt cx="2094026" cy="931559"/>
          </a:xfrm>
        </p:grpSpPr>
        <p:sp>
          <p:nvSpPr>
            <p:cNvPr id="32" name="Abgerundetes Rechteck 31"/>
            <p:cNvSpPr/>
            <p:nvPr/>
          </p:nvSpPr>
          <p:spPr>
            <a:xfrm>
              <a:off x="9754495" y="4860076"/>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Sozialgericht </a:t>
              </a:r>
              <a:endParaRPr lang="de-DE" dirty="0"/>
            </a:p>
          </p:txBody>
        </p:sp>
        <p:sp>
          <p:nvSpPr>
            <p:cNvPr id="41" name="Pfeil nach rechts 40"/>
            <p:cNvSpPr/>
            <p:nvPr/>
          </p:nvSpPr>
          <p:spPr>
            <a:xfrm rot="16200000">
              <a:off x="10611401" y="4548739"/>
              <a:ext cx="406896" cy="28250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 name="Gruppieren 3"/>
          <p:cNvGrpSpPr/>
          <p:nvPr/>
        </p:nvGrpSpPr>
        <p:grpSpPr>
          <a:xfrm>
            <a:off x="143312" y="2258261"/>
            <a:ext cx="2045903" cy="739368"/>
            <a:chOff x="143312" y="2258261"/>
            <a:chExt cx="2045903" cy="739368"/>
          </a:xfrm>
        </p:grpSpPr>
        <p:sp>
          <p:nvSpPr>
            <p:cNvPr id="15" name="Abgerundetes Rechteck 14"/>
            <p:cNvSpPr/>
            <p:nvPr/>
          </p:nvSpPr>
          <p:spPr>
            <a:xfrm>
              <a:off x="143316" y="2258261"/>
              <a:ext cx="2045899" cy="55802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Bundesgerichtshof </a:t>
              </a:r>
            </a:p>
          </p:txBody>
        </p:sp>
        <p:sp>
          <p:nvSpPr>
            <p:cNvPr id="2" name="Abgerundetes Rechteck 1"/>
            <p:cNvSpPr/>
            <p:nvPr/>
          </p:nvSpPr>
          <p:spPr>
            <a:xfrm>
              <a:off x="143312" y="2795868"/>
              <a:ext cx="2045899" cy="201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Karlsruhe</a:t>
              </a:r>
              <a:endParaRPr lang="de-DE" sz="1600" dirty="0">
                <a:solidFill>
                  <a:schemeClr val="tx1"/>
                </a:solidFill>
              </a:endParaRPr>
            </a:p>
          </p:txBody>
        </p:sp>
      </p:grpSp>
      <p:grpSp>
        <p:nvGrpSpPr>
          <p:cNvPr id="10" name="Gruppieren 9"/>
          <p:cNvGrpSpPr/>
          <p:nvPr/>
        </p:nvGrpSpPr>
        <p:grpSpPr>
          <a:xfrm>
            <a:off x="2322590" y="2285163"/>
            <a:ext cx="2238405" cy="739368"/>
            <a:chOff x="2322590" y="2285163"/>
            <a:chExt cx="2238405" cy="739368"/>
          </a:xfrm>
        </p:grpSpPr>
        <p:sp>
          <p:nvSpPr>
            <p:cNvPr id="16" name="Abgerundetes Rechteck 15"/>
            <p:cNvSpPr/>
            <p:nvPr/>
          </p:nvSpPr>
          <p:spPr>
            <a:xfrm>
              <a:off x="2322590" y="2285163"/>
              <a:ext cx="2238405" cy="5580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Bundesarbeitsgericht</a:t>
              </a:r>
            </a:p>
          </p:txBody>
        </p:sp>
        <p:sp>
          <p:nvSpPr>
            <p:cNvPr id="42" name="Abgerundetes Rechteck 41"/>
            <p:cNvSpPr/>
            <p:nvPr/>
          </p:nvSpPr>
          <p:spPr>
            <a:xfrm>
              <a:off x="2335649" y="2846502"/>
              <a:ext cx="2225345" cy="17802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München</a:t>
              </a:r>
              <a:endParaRPr lang="de-DE" sz="1600" dirty="0">
                <a:solidFill>
                  <a:schemeClr val="tx1"/>
                </a:solidFill>
              </a:endParaRPr>
            </a:p>
          </p:txBody>
        </p:sp>
      </p:grpSp>
      <p:grpSp>
        <p:nvGrpSpPr>
          <p:cNvPr id="13" name="Gruppieren 12"/>
          <p:cNvGrpSpPr/>
          <p:nvPr/>
        </p:nvGrpSpPr>
        <p:grpSpPr>
          <a:xfrm>
            <a:off x="4694370" y="2285163"/>
            <a:ext cx="1997774" cy="739368"/>
            <a:chOff x="4694370" y="2285163"/>
            <a:chExt cx="1997774" cy="739368"/>
          </a:xfrm>
        </p:grpSpPr>
        <p:sp>
          <p:nvSpPr>
            <p:cNvPr id="17" name="Abgerundetes Rechteck 16"/>
            <p:cNvSpPr/>
            <p:nvPr/>
          </p:nvSpPr>
          <p:spPr>
            <a:xfrm>
              <a:off x="4694370" y="2285163"/>
              <a:ext cx="1997773" cy="558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Bundesfinanzhof</a:t>
              </a:r>
            </a:p>
          </p:txBody>
        </p:sp>
        <p:sp>
          <p:nvSpPr>
            <p:cNvPr id="43" name="Abgerundetes Rechteck 42"/>
            <p:cNvSpPr/>
            <p:nvPr/>
          </p:nvSpPr>
          <p:spPr>
            <a:xfrm>
              <a:off x="4720492" y="2855386"/>
              <a:ext cx="1971652" cy="1691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Leipzig</a:t>
              </a:r>
              <a:endParaRPr lang="de-DE" sz="1600" dirty="0">
                <a:solidFill>
                  <a:schemeClr val="tx1"/>
                </a:solidFill>
              </a:endParaRPr>
            </a:p>
          </p:txBody>
        </p:sp>
      </p:grpSp>
      <p:grpSp>
        <p:nvGrpSpPr>
          <p:cNvPr id="14" name="Gruppieren 13"/>
          <p:cNvGrpSpPr/>
          <p:nvPr/>
        </p:nvGrpSpPr>
        <p:grpSpPr>
          <a:xfrm>
            <a:off x="6796693" y="2258260"/>
            <a:ext cx="2795602" cy="739369"/>
            <a:chOff x="6796693" y="2258260"/>
            <a:chExt cx="2795602" cy="739369"/>
          </a:xfrm>
        </p:grpSpPr>
        <p:sp>
          <p:nvSpPr>
            <p:cNvPr id="18" name="Abgerundetes Rechteck 17"/>
            <p:cNvSpPr/>
            <p:nvPr/>
          </p:nvSpPr>
          <p:spPr>
            <a:xfrm>
              <a:off x="6796693" y="2258260"/>
              <a:ext cx="2795602" cy="55802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Bundesverwaltungsgericht </a:t>
              </a:r>
            </a:p>
          </p:txBody>
        </p:sp>
        <p:sp>
          <p:nvSpPr>
            <p:cNvPr id="44" name="Abgerundetes Rechteck 43"/>
            <p:cNvSpPr/>
            <p:nvPr/>
          </p:nvSpPr>
          <p:spPr>
            <a:xfrm>
              <a:off x="6825518" y="2822000"/>
              <a:ext cx="2766777" cy="17562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Erfurt</a:t>
              </a:r>
              <a:endParaRPr lang="de-DE" sz="1600" dirty="0">
                <a:solidFill>
                  <a:schemeClr val="tx1"/>
                </a:solidFill>
              </a:endParaRPr>
            </a:p>
          </p:txBody>
        </p:sp>
      </p:grpSp>
      <p:grpSp>
        <p:nvGrpSpPr>
          <p:cNvPr id="21" name="Gruppieren 20"/>
          <p:cNvGrpSpPr/>
          <p:nvPr/>
        </p:nvGrpSpPr>
        <p:grpSpPr>
          <a:xfrm>
            <a:off x="9765621" y="2258261"/>
            <a:ext cx="2094026" cy="756882"/>
            <a:chOff x="9765621" y="2258261"/>
            <a:chExt cx="2094026" cy="756882"/>
          </a:xfrm>
        </p:grpSpPr>
        <p:sp>
          <p:nvSpPr>
            <p:cNvPr id="19" name="Abgerundetes Rechteck 18"/>
            <p:cNvSpPr/>
            <p:nvPr/>
          </p:nvSpPr>
          <p:spPr>
            <a:xfrm>
              <a:off x="9765621" y="2258261"/>
              <a:ext cx="2094026" cy="55802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Bundessozialgericht</a:t>
              </a:r>
            </a:p>
          </p:txBody>
        </p:sp>
        <p:sp>
          <p:nvSpPr>
            <p:cNvPr id="45" name="Abgerundetes Rechteck 44"/>
            <p:cNvSpPr/>
            <p:nvPr/>
          </p:nvSpPr>
          <p:spPr>
            <a:xfrm>
              <a:off x="9778558" y="2816285"/>
              <a:ext cx="2062801" cy="1988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Kassel</a:t>
              </a:r>
              <a:endParaRPr lang="de-DE" sz="1600" dirty="0">
                <a:solidFill>
                  <a:schemeClr val="tx1"/>
                </a:solidFill>
              </a:endParaRPr>
            </a:p>
          </p:txBody>
        </p:sp>
      </p:grpSp>
    </p:spTree>
    <p:extLst>
      <p:ext uri="{BB962C8B-B14F-4D97-AF65-F5344CB8AC3E}">
        <p14:creationId xmlns:p14="http://schemas.microsoft.com/office/powerpoint/2010/main" val="249401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500" fill="hold"/>
                                        <p:tgtEl>
                                          <p:spTgt spid="26"/>
                                        </p:tgtEl>
                                        <p:attrNameLst>
                                          <p:attrName>ppt_x</p:attrName>
                                        </p:attrNameLst>
                                      </p:cBhvr>
                                      <p:tavLst>
                                        <p:tav tm="0">
                                          <p:val>
                                            <p:strVal val="#ppt_x"/>
                                          </p:val>
                                        </p:tav>
                                        <p:tav tm="100000">
                                          <p:val>
                                            <p:strVal val="#ppt_x"/>
                                          </p:val>
                                        </p:tav>
                                      </p:tavLst>
                                    </p:anim>
                                    <p:anim calcmode="lin" valueType="num">
                                      <p:cBhvr additive="base">
                                        <p:cTn id="8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500" fill="hold"/>
                                        <p:tgtEl>
                                          <p:spTgt spid="46"/>
                                        </p:tgtEl>
                                        <p:attrNameLst>
                                          <p:attrName>ppt_x</p:attrName>
                                        </p:attrNameLst>
                                      </p:cBhvr>
                                      <p:tavLst>
                                        <p:tav tm="0">
                                          <p:val>
                                            <p:strVal val="#ppt_x"/>
                                          </p:val>
                                        </p:tav>
                                        <p:tav tm="100000">
                                          <p:val>
                                            <p:strVal val="#ppt_x"/>
                                          </p:val>
                                        </p:tav>
                                      </p:tavLst>
                                    </p:anim>
                                    <p:anim calcmode="lin" valueType="num">
                                      <p:cBhvr additive="base">
                                        <p:cTn id="8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additive="base">
                                        <p:cTn id="109" dur="500" fill="hold"/>
                                        <p:tgtEl>
                                          <p:spTgt spid="50"/>
                                        </p:tgtEl>
                                        <p:attrNameLst>
                                          <p:attrName>ppt_x</p:attrName>
                                        </p:attrNameLst>
                                      </p:cBhvr>
                                      <p:tavLst>
                                        <p:tav tm="0">
                                          <p:val>
                                            <p:strVal val="#ppt_x"/>
                                          </p:val>
                                        </p:tav>
                                        <p:tav tm="100000">
                                          <p:val>
                                            <p:strVal val="#ppt_x"/>
                                          </p:val>
                                        </p:tav>
                                      </p:tavLst>
                                    </p:anim>
                                    <p:anim calcmode="lin" valueType="num">
                                      <p:cBhvr additive="base">
                                        <p:cTn id="11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2" grpId="0" animBg="1"/>
      <p:bldP spid="23"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3a</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2" name="Abgerundetes Rechteck 1"/>
          <p:cNvSpPr/>
          <p:nvPr/>
        </p:nvSpPr>
        <p:spPr>
          <a:xfrm>
            <a:off x="1343026" y="1000124"/>
            <a:ext cx="9244012" cy="26431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a:t>Damit der Staat seine Macht nicht unkontrolliert einsetzen kann</a:t>
            </a:r>
            <a:r>
              <a:rPr lang="de-DE" sz="2400"/>
              <a:t>, gibt es die sogenannte Gewaltenteilung. Diese Teilung ist eine Grundlage unserer demokratischen Ordnung. Damit soll verhindert werden, dass diejenigen, die die politische Macht haben, ihre Macht missbrauchen.</a:t>
            </a:r>
          </a:p>
        </p:txBody>
      </p:sp>
      <p:sp>
        <p:nvSpPr>
          <p:cNvPr id="11" name="Gefaltete Ecke 10"/>
          <p:cNvSpPr/>
          <p:nvPr/>
        </p:nvSpPr>
        <p:spPr>
          <a:xfrm rot="21389847">
            <a:off x="7570874" y="3454353"/>
            <a:ext cx="1965908" cy="1963553"/>
          </a:xfrm>
          <a:prstGeom prst="foldedCorner">
            <a:avLst/>
          </a:prstGeom>
          <a:solidFill>
            <a:schemeClr val="accent2">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smtClean="0">
                <a:solidFill>
                  <a:schemeClr val="tx1"/>
                </a:solidFill>
                <a:latin typeface="MV Boli" panose="02000500030200090000" pitchFamily="2" charset="0"/>
                <a:cs typeface="MV Boli" panose="02000500030200090000" pitchFamily="2" charset="0"/>
              </a:rPr>
              <a:t>Darum ist die Gewalten-teilung wichtig!</a:t>
            </a:r>
            <a:endParaRPr lang="de-DE" sz="2000" b="1" dirty="0">
              <a:solidFill>
                <a:schemeClr val="tx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431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lumMod val="50000"/>
                  </a:schemeClr>
                </a:solidFill>
              </a:rPr>
              <a:t>4</a:t>
            </a: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pic>
        <p:nvPicPr>
          <p:cNvPr id="4" name="Grafik 3"/>
          <p:cNvPicPr>
            <a:picLocks noChangeAspect="1"/>
          </p:cNvPicPr>
          <p:nvPr/>
        </p:nvPicPr>
        <p:blipFill>
          <a:blip r:embed="rId2"/>
          <a:stretch>
            <a:fillRect/>
          </a:stretch>
        </p:blipFill>
        <p:spPr>
          <a:xfrm>
            <a:off x="3536509" y="136617"/>
            <a:ext cx="5143823" cy="6705341"/>
          </a:xfrm>
          <a:prstGeom prst="rect">
            <a:avLst/>
          </a:prstGeom>
        </p:spPr>
      </p:pic>
      <p:sp>
        <p:nvSpPr>
          <p:cNvPr id="11" name="Gefaltete Ecke 10"/>
          <p:cNvSpPr/>
          <p:nvPr/>
        </p:nvSpPr>
        <p:spPr>
          <a:xfrm rot="21389847">
            <a:off x="1035657" y="811406"/>
            <a:ext cx="1965908" cy="1963553"/>
          </a:xfrm>
          <a:prstGeom prst="foldedCorner">
            <a:avLst/>
          </a:prstGeom>
          <a:solidFill>
            <a:schemeClr val="accent6">
              <a:lumMod val="40000"/>
              <a:lumOff val="6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b="1" dirty="0">
                <a:solidFill>
                  <a:schemeClr val="tx1"/>
                </a:solidFill>
                <a:latin typeface="MV Boli" panose="02000500030200090000" pitchFamily="2" charset="0"/>
                <a:cs typeface="MV Boli" panose="02000500030200090000" pitchFamily="2" charset="0"/>
              </a:rPr>
              <a:t>Das Grundgesetz vom </a:t>
            </a:r>
            <a:endParaRPr lang="de-DE" sz="2000" b="1" dirty="0" smtClean="0">
              <a:solidFill>
                <a:schemeClr val="tx1"/>
              </a:solidFill>
              <a:latin typeface="MV Boli" panose="02000500030200090000" pitchFamily="2" charset="0"/>
              <a:cs typeface="MV Boli" panose="02000500030200090000" pitchFamily="2" charset="0"/>
            </a:endParaRPr>
          </a:p>
          <a:p>
            <a:pPr algn="ctr"/>
            <a:r>
              <a:rPr lang="de-DE" sz="2000" b="1" dirty="0" smtClean="0">
                <a:solidFill>
                  <a:schemeClr val="tx1"/>
                </a:solidFill>
                <a:latin typeface="MV Boli" panose="02000500030200090000" pitchFamily="2" charset="0"/>
                <a:cs typeface="MV Boli" panose="02000500030200090000" pitchFamily="2" charset="0"/>
              </a:rPr>
              <a:t>23</a:t>
            </a:r>
            <a:r>
              <a:rPr lang="de-DE" sz="2000" b="1" dirty="0">
                <a:solidFill>
                  <a:schemeClr val="tx1"/>
                </a:solidFill>
                <a:latin typeface="MV Boli" panose="02000500030200090000" pitchFamily="2" charset="0"/>
                <a:cs typeface="MV Boli" panose="02000500030200090000" pitchFamily="2" charset="0"/>
              </a:rPr>
              <a:t>. Mai 1949</a:t>
            </a:r>
          </a:p>
        </p:txBody>
      </p:sp>
    </p:spTree>
    <p:extLst>
      <p:ext uri="{BB962C8B-B14F-4D97-AF65-F5344CB8AC3E}">
        <p14:creationId xmlns:p14="http://schemas.microsoft.com/office/powerpoint/2010/main" val="104423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6721640" y="2113549"/>
            <a:ext cx="4283244" cy="4102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2400" dirty="0" smtClean="0"/>
          </a:p>
          <a:p>
            <a:endParaRPr lang="de-DE" sz="2400" dirty="0" smtClean="0"/>
          </a:p>
          <a:p>
            <a:pPr marL="342900" indent="-342900">
              <a:buFont typeface="Arial" panose="020B0604020202020204" pitchFamily="34" charset="0"/>
              <a:buChar char="•"/>
            </a:pPr>
            <a:r>
              <a:rPr lang="de-DE" sz="2400" dirty="0" smtClean="0"/>
              <a:t>Briefgeheimnis</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Glaubensfreiheit </a:t>
            </a:r>
            <a:endParaRPr lang="de-DE" sz="2400" dirty="0" smtClean="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smtClean="0"/>
              <a:t>freie </a:t>
            </a:r>
            <a:r>
              <a:rPr lang="de-DE" sz="2400" dirty="0"/>
              <a:t>Meinungsäußerung </a:t>
            </a:r>
            <a:endParaRPr lang="de-DE" sz="2400" dirty="0" smtClean="0"/>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Gleichheit vor dem </a:t>
            </a:r>
            <a:r>
              <a:rPr lang="de-DE" sz="2400" dirty="0" smtClean="0"/>
              <a:t>Gesetz</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a:t>Unverletzlichkeit der Wohnung</a:t>
            </a:r>
            <a:r>
              <a:rPr lang="de-DE" sz="2400" dirty="0" smtClean="0"/>
              <a:t> </a:t>
            </a:r>
            <a:endParaRPr lang="de-DE" sz="2400" dirty="0"/>
          </a:p>
          <a:p>
            <a:endParaRPr lang="de-DE" sz="2400" dirty="0"/>
          </a:p>
          <a:p>
            <a:r>
              <a:rPr lang="de-DE" sz="2400" dirty="0" smtClean="0"/>
              <a:t> </a:t>
            </a:r>
            <a:endParaRPr lang="de-DE" sz="2400" dirty="0"/>
          </a:p>
        </p:txBody>
      </p:sp>
      <p:sp>
        <p:nvSpPr>
          <p:cNvPr id="3" name="Rechteck 2"/>
          <p:cNvSpPr/>
          <p:nvPr/>
        </p:nvSpPr>
        <p:spPr>
          <a:xfrm>
            <a:off x="0" y="6593307"/>
            <a:ext cx="1023710" cy="26469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5</a:t>
            </a:r>
            <a:endParaRPr lang="de-DE" sz="1400" dirty="0">
              <a:solidFill>
                <a:schemeClr val="bg1">
                  <a:lumMod val="50000"/>
                </a:schemeClr>
              </a:solidFill>
            </a:endParaRPr>
          </a:p>
        </p:txBody>
      </p:sp>
      <p:sp>
        <p:nvSpPr>
          <p:cNvPr id="10" name="Rechteck 9"/>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
        <p:nvSpPr>
          <p:cNvPr id="2" name="Abgerundetes Rechteck 1"/>
          <p:cNvSpPr/>
          <p:nvPr/>
        </p:nvSpPr>
        <p:spPr>
          <a:xfrm>
            <a:off x="1636295" y="2113548"/>
            <a:ext cx="4122821" cy="410276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smtClean="0"/>
              <a:t> </a:t>
            </a:r>
            <a:endParaRPr lang="de-DE" sz="2400" dirty="0"/>
          </a:p>
          <a:p>
            <a:pPr marL="342900" indent="-342900">
              <a:buFont typeface="Arial" panose="020B0604020202020204" pitchFamily="34" charset="0"/>
              <a:buChar char="•"/>
            </a:pPr>
            <a:r>
              <a:rPr lang="de-DE" sz="2400" dirty="0"/>
              <a:t>Versammlungsfreiheit </a:t>
            </a:r>
            <a:endParaRPr lang="de-DE" sz="2400" dirty="0" smtClean="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smtClean="0"/>
              <a:t>Wahlrecht</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smtClean="0"/>
              <a:t>Staatsangehörigkeit </a:t>
            </a:r>
          </a:p>
          <a:p>
            <a:pPr marL="342900" indent="-342900">
              <a:buFont typeface="Arial" panose="020B0604020202020204" pitchFamily="34" charset="0"/>
              <a:buChar char="•"/>
            </a:pPr>
            <a:endParaRPr lang="de-DE" sz="2400" dirty="0" smtClean="0"/>
          </a:p>
          <a:p>
            <a:pPr marL="342900" indent="-342900">
              <a:buFont typeface="Arial" panose="020B0604020202020204" pitchFamily="34" charset="0"/>
              <a:buChar char="•"/>
            </a:pPr>
            <a:r>
              <a:rPr lang="de-DE" sz="2400" dirty="0" smtClean="0"/>
              <a:t>freie Berufswahl</a:t>
            </a:r>
            <a:endParaRPr lang="de-DE" sz="2400" dirty="0"/>
          </a:p>
        </p:txBody>
      </p:sp>
      <p:sp>
        <p:nvSpPr>
          <p:cNvPr id="5" name="Abgerundetes Rechteck 4"/>
          <p:cNvSpPr/>
          <p:nvPr/>
        </p:nvSpPr>
        <p:spPr>
          <a:xfrm>
            <a:off x="3010166" y="328863"/>
            <a:ext cx="6139578" cy="9144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smtClean="0"/>
              <a:t>Art. 1 bis 19 Grundgesetz (GG)</a:t>
            </a:r>
            <a:endParaRPr lang="de-DE" sz="2800" b="1" dirty="0"/>
          </a:p>
        </p:txBody>
      </p:sp>
      <p:sp>
        <p:nvSpPr>
          <p:cNvPr id="6" name="Abgerundetes Rechteck 5"/>
          <p:cNvSpPr/>
          <p:nvPr/>
        </p:nvSpPr>
        <p:spPr>
          <a:xfrm>
            <a:off x="3842081" y="1291389"/>
            <a:ext cx="4475747"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t>Grundrechte</a:t>
            </a:r>
          </a:p>
          <a:p>
            <a:pPr algn="ctr"/>
            <a:r>
              <a:rPr lang="de-DE" sz="2400" b="1" dirty="0" smtClean="0"/>
              <a:t>Bürger- und Menschenrechte</a:t>
            </a:r>
            <a:endParaRPr lang="de-DE" sz="2400" b="1" dirty="0"/>
          </a:p>
        </p:txBody>
      </p:sp>
    </p:spTree>
    <p:extLst>
      <p:ext uri="{BB962C8B-B14F-4D97-AF65-F5344CB8AC3E}">
        <p14:creationId xmlns:p14="http://schemas.microsoft.com/office/powerpoint/2010/main" val="20328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25779" y="521368"/>
            <a:ext cx="4740442" cy="16282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sz="2800" dirty="0">
                <a:solidFill>
                  <a:schemeClr val="bg1"/>
                </a:solidFill>
              </a:rPr>
              <a:t>Schutz der Staatsfundamentalnormen</a:t>
            </a:r>
          </a:p>
          <a:p>
            <a:pPr algn="ctr"/>
            <a:r>
              <a:rPr lang="de-DE" sz="2800" dirty="0">
                <a:solidFill>
                  <a:schemeClr val="bg1"/>
                </a:solidFill>
              </a:rPr>
              <a:t> durch</a:t>
            </a:r>
          </a:p>
        </p:txBody>
      </p:sp>
      <p:sp>
        <p:nvSpPr>
          <p:cNvPr id="4" name="Pfeil nach unten 3"/>
          <p:cNvSpPr/>
          <p:nvPr/>
        </p:nvSpPr>
        <p:spPr>
          <a:xfrm>
            <a:off x="5853684" y="2205789"/>
            <a:ext cx="484632" cy="7857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p:nvSpPr>
        <p:spPr>
          <a:xfrm>
            <a:off x="3469105" y="3176176"/>
            <a:ext cx="5253790" cy="68997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2400" dirty="0"/>
              <a:t>Artikel 79 Abs. 3 Grundgesetz</a:t>
            </a:r>
          </a:p>
        </p:txBody>
      </p:sp>
      <p:sp>
        <p:nvSpPr>
          <p:cNvPr id="7" name="Rechteck 6"/>
          <p:cNvSpPr/>
          <p:nvPr/>
        </p:nvSpPr>
        <p:spPr>
          <a:xfrm>
            <a:off x="3469105" y="4050790"/>
            <a:ext cx="5253790" cy="18286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de-DE" dirty="0"/>
              <a:t>…Eine Änderung dieses Grundgesetzes, durch welche die Gliederung des Bundes in Länder, die grundsätzliche Mitwirkung der Länder bei der Gesetzgebung </a:t>
            </a:r>
            <a:r>
              <a:rPr lang="de-DE" b="1" dirty="0">
                <a:solidFill>
                  <a:schemeClr val="tx1"/>
                </a:solidFill>
              </a:rPr>
              <a:t>oder</a:t>
            </a:r>
            <a:r>
              <a:rPr lang="de-DE" dirty="0">
                <a:solidFill>
                  <a:schemeClr val="tx1"/>
                </a:solidFill>
              </a:rPr>
              <a:t> </a:t>
            </a:r>
            <a:r>
              <a:rPr lang="de-DE" b="1" dirty="0">
                <a:solidFill>
                  <a:schemeClr val="tx1"/>
                </a:solidFill>
              </a:rPr>
              <a:t>die in den Artikeln 1 und 20 niedergelegten Grundsätze berührt werden, ist unzulässig.</a:t>
            </a:r>
          </a:p>
        </p:txBody>
      </p:sp>
      <p:sp>
        <p:nvSpPr>
          <p:cNvPr id="2" name="Ellipse 1"/>
          <p:cNvSpPr/>
          <p:nvPr/>
        </p:nvSpPr>
        <p:spPr>
          <a:xfrm>
            <a:off x="8029074" y="4924767"/>
            <a:ext cx="3200399" cy="1411865"/>
          </a:xfrm>
          <a:prstGeom prst="ellipse">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bg1"/>
                </a:solidFill>
              </a:rPr>
              <a:t>Ewigkeitsklausel</a:t>
            </a:r>
          </a:p>
        </p:txBody>
      </p:sp>
      <p:sp>
        <p:nvSpPr>
          <p:cNvPr id="5" name="Rechteck 4"/>
          <p:cNvSpPr/>
          <p:nvPr/>
        </p:nvSpPr>
        <p:spPr>
          <a:xfrm>
            <a:off x="0" y="6551445"/>
            <a:ext cx="1040329" cy="272716"/>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1400" dirty="0" smtClean="0">
                <a:solidFill>
                  <a:schemeClr val="bg1">
                    <a:lumMod val="50000"/>
                  </a:schemeClr>
                </a:solidFill>
              </a:rPr>
              <a:t>6</a:t>
            </a:r>
            <a:endParaRPr lang="de-DE" sz="1400" dirty="0">
              <a:solidFill>
                <a:schemeClr val="bg1">
                  <a:lumMod val="50000"/>
                </a:schemeClr>
              </a:solidFill>
            </a:endParaRPr>
          </a:p>
        </p:txBody>
      </p:sp>
      <p:sp>
        <p:nvSpPr>
          <p:cNvPr id="8" name="Rechteck 7"/>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3862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1042736" y="1406408"/>
            <a:ext cx="10266948" cy="4604085"/>
          </a:xfrm>
          <a:prstGeom prst="round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sz="2800" b="1" dirty="0">
              <a:solidFill>
                <a:schemeClr val="tx1"/>
              </a:solidFill>
            </a:endParaRPr>
          </a:p>
          <a:p>
            <a:pPr algn="ctr"/>
            <a:endParaRPr lang="de-DE" sz="2800" b="1" dirty="0">
              <a:solidFill>
                <a:schemeClr val="tx1"/>
              </a:solidFill>
            </a:endParaRPr>
          </a:p>
          <a:p>
            <a:r>
              <a:rPr lang="de-DE" sz="2000" b="1" dirty="0">
                <a:solidFill>
                  <a:schemeClr val="tx1"/>
                </a:solidFill>
              </a:rPr>
              <a:t>(1) Die </a:t>
            </a:r>
            <a:r>
              <a:rPr lang="de-DE" sz="2000" b="1" u="sng" dirty="0">
                <a:solidFill>
                  <a:schemeClr val="tx1"/>
                </a:solidFill>
              </a:rPr>
              <a:t>Bundesrepublik</a:t>
            </a:r>
            <a:r>
              <a:rPr lang="de-DE" sz="2000" b="1" dirty="0">
                <a:solidFill>
                  <a:schemeClr val="tx1"/>
                </a:solidFill>
              </a:rPr>
              <a:t> Deutschland ist ein </a:t>
            </a:r>
            <a:r>
              <a:rPr lang="de-DE" sz="2000" b="1" u="sng" dirty="0">
                <a:solidFill>
                  <a:schemeClr val="tx1"/>
                </a:solidFill>
              </a:rPr>
              <a:t>demokratischer</a:t>
            </a:r>
            <a:r>
              <a:rPr lang="de-DE" sz="2000" b="1" dirty="0">
                <a:solidFill>
                  <a:schemeClr val="tx1"/>
                </a:solidFill>
              </a:rPr>
              <a:t> und </a:t>
            </a:r>
            <a:r>
              <a:rPr lang="de-DE" sz="2000" b="1" u="sng" dirty="0">
                <a:solidFill>
                  <a:schemeClr val="tx1"/>
                </a:solidFill>
              </a:rPr>
              <a:t>sozialer</a:t>
            </a:r>
            <a:r>
              <a:rPr lang="de-DE" sz="2000" b="1" dirty="0">
                <a:solidFill>
                  <a:schemeClr val="tx1"/>
                </a:solidFill>
              </a:rPr>
              <a:t> </a:t>
            </a:r>
            <a:r>
              <a:rPr lang="de-DE" sz="2000" b="1" u="sng" dirty="0">
                <a:solidFill>
                  <a:schemeClr val="tx1"/>
                </a:solidFill>
              </a:rPr>
              <a:t>Bundesstaat</a:t>
            </a:r>
            <a:r>
              <a:rPr lang="de-DE" sz="2000" b="1" dirty="0">
                <a:solidFill>
                  <a:schemeClr val="tx1"/>
                </a:solidFill>
              </a:rPr>
              <a:t>.</a:t>
            </a:r>
          </a:p>
          <a:p>
            <a:endParaRPr lang="de-DE" sz="2000" b="1" dirty="0">
              <a:solidFill>
                <a:schemeClr val="tx1"/>
              </a:solidFill>
            </a:endParaRPr>
          </a:p>
          <a:p>
            <a:r>
              <a:rPr lang="de-DE" sz="2000" b="1" dirty="0">
                <a:solidFill>
                  <a:schemeClr val="tx1"/>
                </a:solidFill>
              </a:rPr>
              <a:t>(2) Alle Staatsgewalt geht vom Volke aus. Sie wird vom </a:t>
            </a:r>
            <a:r>
              <a:rPr lang="de-DE" sz="2000" b="1" u="sng" dirty="0">
                <a:solidFill>
                  <a:schemeClr val="tx1"/>
                </a:solidFill>
              </a:rPr>
              <a:t>Volke in Wahlen und Abstimmungen </a:t>
            </a:r>
            <a:r>
              <a:rPr lang="de-DE" sz="2000" b="1" dirty="0">
                <a:solidFill>
                  <a:schemeClr val="tx1"/>
                </a:solidFill>
              </a:rPr>
              <a:t>und durch </a:t>
            </a:r>
            <a:r>
              <a:rPr lang="de-DE" sz="2000" b="1" u="sng" dirty="0">
                <a:solidFill>
                  <a:schemeClr val="tx1"/>
                </a:solidFill>
              </a:rPr>
              <a:t>besondere Organe der Gesetzgebung, der vollziehenden Gewalt und der Rechtsprechung ausgeübt.</a:t>
            </a:r>
          </a:p>
          <a:p>
            <a:endParaRPr lang="de-DE" sz="2000" b="1" dirty="0">
              <a:solidFill>
                <a:schemeClr val="tx1"/>
              </a:solidFill>
            </a:endParaRPr>
          </a:p>
          <a:p>
            <a:r>
              <a:rPr lang="de-DE" sz="2000" b="1" dirty="0">
                <a:solidFill>
                  <a:schemeClr val="tx1"/>
                </a:solidFill>
              </a:rPr>
              <a:t>(3) Die Gesetzgebung ist an die verfassungsmäßige Ordnung, die vollziehende Gewalt und die Rechtsprechung sind an Gesetz und Recht gebunden.</a:t>
            </a:r>
          </a:p>
          <a:p>
            <a:endParaRPr lang="de-DE" sz="2000" b="1" dirty="0">
              <a:solidFill>
                <a:schemeClr val="tx1"/>
              </a:solidFill>
            </a:endParaRPr>
          </a:p>
          <a:p>
            <a:r>
              <a:rPr lang="de-DE" sz="2000" b="1" dirty="0">
                <a:solidFill>
                  <a:schemeClr val="tx1"/>
                </a:solidFill>
              </a:rPr>
              <a:t>(4) Gegen jeden, der es unternimmt, diese Ordnung zu beseitigen, haben alle Deutschen das Recht zum Widerstand, wenn andere Abhilfe nicht möglich ist.</a:t>
            </a:r>
          </a:p>
          <a:p>
            <a:pPr algn="ctr"/>
            <a:endParaRPr lang="de-DE" sz="2800" b="1" dirty="0">
              <a:solidFill>
                <a:schemeClr val="tx1"/>
              </a:solidFill>
            </a:endParaRPr>
          </a:p>
          <a:p>
            <a:pPr algn="ctr"/>
            <a:endParaRPr lang="de-DE" sz="2800" b="1" dirty="0">
              <a:solidFill>
                <a:schemeClr val="tx1"/>
              </a:solidFill>
            </a:endParaRPr>
          </a:p>
          <a:p>
            <a:pPr algn="ctr"/>
            <a:endParaRPr lang="de-DE" sz="2800" b="1" dirty="0">
              <a:solidFill>
                <a:schemeClr val="tx1"/>
              </a:solidFill>
            </a:endParaRPr>
          </a:p>
        </p:txBody>
      </p:sp>
      <p:sp>
        <p:nvSpPr>
          <p:cNvPr id="5" name="Abgerundetes Rechteck 4"/>
          <p:cNvSpPr/>
          <p:nvPr/>
        </p:nvSpPr>
        <p:spPr>
          <a:xfrm>
            <a:off x="3364831" y="356256"/>
            <a:ext cx="5622758" cy="914400"/>
          </a:xfrm>
          <a:prstGeom prst="roundRect">
            <a:avLst/>
          </a:prstGeom>
          <a:solidFill>
            <a:schemeClr val="bg1">
              <a:lumMod val="6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400" b="1" dirty="0">
                <a:solidFill>
                  <a:schemeClr val="tx1"/>
                </a:solidFill>
              </a:rPr>
              <a:t>Artikel 20 Grundgesetz</a:t>
            </a:r>
          </a:p>
        </p:txBody>
      </p:sp>
      <p:sp>
        <p:nvSpPr>
          <p:cNvPr id="2" name="Rechteck 1"/>
          <p:cNvSpPr/>
          <p:nvPr/>
        </p:nvSpPr>
        <p:spPr>
          <a:xfrm>
            <a:off x="0" y="6585284"/>
            <a:ext cx="914400" cy="2727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7</a:t>
            </a:r>
            <a:endParaRPr lang="de-DE" sz="1400" dirty="0">
              <a:solidFill>
                <a:schemeClr val="bg1">
                  <a:lumMod val="50000"/>
                </a:schemeClr>
              </a:solidFill>
            </a:endParaRPr>
          </a:p>
        </p:txBody>
      </p:sp>
      <p:sp>
        <p:nvSpPr>
          <p:cNvPr id="6" name="Rechteck 5"/>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165656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nach unten 4"/>
          <p:cNvSpPr/>
          <p:nvPr/>
        </p:nvSpPr>
        <p:spPr>
          <a:xfrm>
            <a:off x="5853681" y="5484224"/>
            <a:ext cx="484632" cy="6082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10" name="Gruppieren 9"/>
          <p:cNvGrpSpPr/>
          <p:nvPr/>
        </p:nvGrpSpPr>
        <p:grpSpPr>
          <a:xfrm>
            <a:off x="2890835" y="3977940"/>
            <a:ext cx="6410325" cy="1409700"/>
            <a:chOff x="3076575" y="919163"/>
            <a:chExt cx="6410325" cy="1409700"/>
          </a:xfrm>
        </p:grpSpPr>
        <p:grpSp>
          <p:nvGrpSpPr>
            <p:cNvPr id="9" name="Gruppieren 8"/>
            <p:cNvGrpSpPr/>
            <p:nvPr/>
          </p:nvGrpSpPr>
          <p:grpSpPr>
            <a:xfrm>
              <a:off x="3076575" y="919163"/>
              <a:ext cx="6410325" cy="1409700"/>
              <a:chOff x="3076575" y="923925"/>
              <a:chExt cx="6410325" cy="1409700"/>
            </a:xfrm>
          </p:grpSpPr>
          <p:sp>
            <p:nvSpPr>
              <p:cNvPr id="4" name="Abgerundetes Rechteck 3"/>
              <p:cNvSpPr/>
              <p:nvPr/>
            </p:nvSpPr>
            <p:spPr>
              <a:xfrm>
                <a:off x="3076575" y="923925"/>
                <a:ext cx="6410325" cy="14097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b="1" dirty="0"/>
                  <a:t>Alle Staatsgewalt geht vom </a:t>
                </a:r>
                <a:r>
                  <a:rPr lang="de-DE" b="1" dirty="0">
                    <a:effectLst>
                      <a:outerShdw blurRad="38100" dist="38100" dir="2700000" algn="tl">
                        <a:srgbClr val="000000">
                          <a:alpha val="43137"/>
                        </a:srgbClr>
                      </a:outerShdw>
                    </a:effectLst>
                  </a:rPr>
                  <a:t>Volke</a:t>
                </a:r>
                <a:r>
                  <a:rPr lang="de-DE" b="1" dirty="0"/>
                  <a:t> aus. Sie wird vom Volke in Wahlen und Abstimmungen </a:t>
                </a:r>
                <a:r>
                  <a:rPr lang="de-DE" dirty="0"/>
                  <a:t>und durch besondere Organe der Gesetzgebung  , der     vollziehenden Gewalt  und der Rechtsprechung    ausgeübt.     </a:t>
                </a:r>
                <a:r>
                  <a:rPr lang="de-DE" sz="1400" i="1" dirty="0"/>
                  <a:t>Artikel 20 Abs. 2 GG</a:t>
                </a:r>
              </a:p>
            </p:txBody>
          </p:sp>
          <p:sp>
            <p:nvSpPr>
              <p:cNvPr id="6" name="Abgerundetes Rechteck 5"/>
              <p:cNvSpPr/>
              <p:nvPr/>
            </p:nvSpPr>
            <p:spPr>
              <a:xfrm>
                <a:off x="3419475" y="1628775"/>
                <a:ext cx="1714500" cy="2762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dirty="0"/>
                  <a:t>Gesetzgebung</a:t>
                </a:r>
              </a:p>
            </p:txBody>
          </p:sp>
        </p:grpSp>
        <p:sp>
          <p:nvSpPr>
            <p:cNvPr id="7" name="Abgerundetes Rechteck 6"/>
            <p:cNvSpPr/>
            <p:nvPr/>
          </p:nvSpPr>
          <p:spPr>
            <a:xfrm>
              <a:off x="5723192" y="1624013"/>
              <a:ext cx="2228850" cy="2762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vollziehenden Gewalt</a:t>
              </a:r>
            </a:p>
          </p:txBody>
        </p:sp>
        <p:sp>
          <p:nvSpPr>
            <p:cNvPr id="8" name="Abgerundetes Rechteck 7"/>
            <p:cNvSpPr/>
            <p:nvPr/>
          </p:nvSpPr>
          <p:spPr>
            <a:xfrm>
              <a:off x="3901248" y="1900237"/>
              <a:ext cx="1763650" cy="2476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Rechtsprechung</a:t>
              </a:r>
            </a:p>
          </p:txBody>
        </p:sp>
      </p:grpSp>
      <p:sp>
        <p:nvSpPr>
          <p:cNvPr id="11" name="Abgerundetes Rechteck 10"/>
          <p:cNvSpPr/>
          <p:nvPr/>
        </p:nvSpPr>
        <p:spPr>
          <a:xfrm>
            <a:off x="3919537" y="491539"/>
            <a:ext cx="4352925" cy="7858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sz="3200" dirty="0"/>
              <a:t>Das Volk</a:t>
            </a:r>
          </a:p>
        </p:txBody>
      </p:sp>
      <p:pic>
        <p:nvPicPr>
          <p:cNvPr id="3" name="Grafik 2"/>
          <p:cNvPicPr>
            <a:picLocks noChangeAspect="1"/>
          </p:cNvPicPr>
          <p:nvPr/>
        </p:nvPicPr>
        <p:blipFill>
          <a:blip r:embed="rId2"/>
          <a:stretch>
            <a:fillRect/>
          </a:stretch>
        </p:blipFill>
        <p:spPr>
          <a:xfrm>
            <a:off x="2941468" y="1484646"/>
            <a:ext cx="6267450" cy="2286000"/>
          </a:xfrm>
          <a:prstGeom prst="rect">
            <a:avLst/>
          </a:prstGeom>
        </p:spPr>
      </p:pic>
      <p:sp>
        <p:nvSpPr>
          <p:cNvPr id="2" name="Rechteck 1"/>
          <p:cNvSpPr/>
          <p:nvPr/>
        </p:nvSpPr>
        <p:spPr>
          <a:xfrm>
            <a:off x="0" y="6529137"/>
            <a:ext cx="914400" cy="32886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lumMod val="50000"/>
                  </a:schemeClr>
                </a:solidFill>
              </a:rPr>
              <a:t>8</a:t>
            </a:r>
            <a:endParaRPr lang="de-DE" sz="1400" dirty="0">
              <a:solidFill>
                <a:schemeClr val="bg1">
                  <a:lumMod val="50000"/>
                </a:schemeClr>
              </a:solidFill>
            </a:endParaRPr>
          </a:p>
        </p:txBody>
      </p:sp>
      <p:sp>
        <p:nvSpPr>
          <p:cNvPr id="12" name="Rechteck 11"/>
          <p:cNvSpPr/>
          <p:nvPr/>
        </p:nvSpPr>
        <p:spPr>
          <a:xfrm>
            <a:off x="10198229" y="6551736"/>
            <a:ext cx="1993771" cy="306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dirty="0" smtClean="0">
                <a:solidFill>
                  <a:schemeClr val="tx1"/>
                </a:solidFill>
              </a:rPr>
              <a:t>KG-Ref.AF Carus</a:t>
            </a:r>
            <a:endParaRPr lang="de-DE" dirty="0">
              <a:solidFill>
                <a:schemeClr val="tx1"/>
              </a:solidFill>
            </a:endParaRPr>
          </a:p>
        </p:txBody>
      </p:sp>
    </p:spTree>
    <p:extLst>
      <p:ext uri="{BB962C8B-B14F-4D97-AF65-F5344CB8AC3E}">
        <p14:creationId xmlns:p14="http://schemas.microsoft.com/office/powerpoint/2010/main" val="15922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1971</Words>
  <Application>Microsoft Office PowerPoint</Application>
  <PresentationFormat>Breitbild</PresentationFormat>
  <Paragraphs>409</Paragraphs>
  <Slides>31</Slides>
  <Notes>0</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31</vt:i4>
      </vt:variant>
    </vt:vector>
  </HeadingPairs>
  <TitlesOfParts>
    <vt:vector size="38" baseType="lpstr">
      <vt:lpstr>Arial</vt:lpstr>
      <vt:lpstr>Calibri</vt:lpstr>
      <vt:lpstr>Calibri Light</vt:lpstr>
      <vt:lpstr>Delius</vt:lpstr>
      <vt:lpstr>MV Boli</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ITDZ-Berlin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Carus, Natascha</dc:creator>
  <cp:lastModifiedBy>Carus, Natascha</cp:lastModifiedBy>
  <cp:revision>64</cp:revision>
  <dcterms:created xsi:type="dcterms:W3CDTF">2023-01-23T14:40:52Z</dcterms:created>
  <dcterms:modified xsi:type="dcterms:W3CDTF">2024-09-06T07:26:12Z</dcterms:modified>
</cp:coreProperties>
</file>