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0" d="100"/>
          <a:sy n="60" d="100"/>
        </p:scale>
        <p:origin x="72" y="12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53A570E0-C210-4EE6-A3BE-ACA9FFE64D58}" type="datetimeFigureOut">
              <a:rPr lang="de-DE" smtClean="0"/>
              <a:t>12.08.2024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7867947-D031-44FD-A963-318FF2B1CFEF}" type="slidenum">
              <a:rPr lang="de-DE" smtClean="0"/>
              <a:t>‹Nr.›</a:t>
            </a:fld>
            <a:endParaRPr lang="de-DE"/>
          </a:p>
        </p:txBody>
      </p:sp>
    </p:spTree>
    <p:extLst>
      <p:ext uri="{BB962C8B-B14F-4D97-AF65-F5344CB8AC3E}">
        <p14:creationId xmlns:p14="http://schemas.microsoft.com/office/powerpoint/2010/main" val="1892698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3A570E0-C210-4EE6-A3BE-ACA9FFE64D58}" type="datetimeFigureOut">
              <a:rPr lang="de-DE" smtClean="0"/>
              <a:t>12.08.2024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7867947-D031-44FD-A963-318FF2B1CFEF}" type="slidenum">
              <a:rPr lang="de-DE" smtClean="0"/>
              <a:t>‹Nr.›</a:t>
            </a:fld>
            <a:endParaRPr lang="de-DE"/>
          </a:p>
        </p:txBody>
      </p:sp>
    </p:spTree>
    <p:extLst>
      <p:ext uri="{BB962C8B-B14F-4D97-AF65-F5344CB8AC3E}">
        <p14:creationId xmlns:p14="http://schemas.microsoft.com/office/powerpoint/2010/main" val="343339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3A570E0-C210-4EE6-A3BE-ACA9FFE64D58}" type="datetimeFigureOut">
              <a:rPr lang="de-DE" smtClean="0"/>
              <a:t>12.08.2024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7867947-D031-44FD-A963-318FF2B1CFEF}" type="slidenum">
              <a:rPr lang="de-DE" smtClean="0"/>
              <a:t>‹Nr.›</a:t>
            </a:fld>
            <a:endParaRPr lang="de-DE"/>
          </a:p>
        </p:txBody>
      </p:sp>
    </p:spTree>
    <p:extLst>
      <p:ext uri="{BB962C8B-B14F-4D97-AF65-F5344CB8AC3E}">
        <p14:creationId xmlns:p14="http://schemas.microsoft.com/office/powerpoint/2010/main" val="113612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3A570E0-C210-4EE6-A3BE-ACA9FFE64D58}" type="datetimeFigureOut">
              <a:rPr lang="de-DE" smtClean="0"/>
              <a:t>12.08.2024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7867947-D031-44FD-A963-318FF2B1CFEF}" type="slidenum">
              <a:rPr lang="de-DE" smtClean="0"/>
              <a:t>‹Nr.›</a:t>
            </a:fld>
            <a:endParaRPr lang="de-DE"/>
          </a:p>
        </p:txBody>
      </p:sp>
    </p:spTree>
    <p:extLst>
      <p:ext uri="{BB962C8B-B14F-4D97-AF65-F5344CB8AC3E}">
        <p14:creationId xmlns:p14="http://schemas.microsoft.com/office/powerpoint/2010/main" val="26663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53A570E0-C210-4EE6-A3BE-ACA9FFE64D58}" type="datetimeFigureOut">
              <a:rPr lang="de-DE" smtClean="0"/>
              <a:t>12.08.2024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7867947-D031-44FD-A963-318FF2B1CFEF}" type="slidenum">
              <a:rPr lang="de-DE" smtClean="0"/>
              <a:t>‹Nr.›</a:t>
            </a:fld>
            <a:endParaRPr lang="de-DE"/>
          </a:p>
        </p:txBody>
      </p:sp>
    </p:spTree>
    <p:extLst>
      <p:ext uri="{BB962C8B-B14F-4D97-AF65-F5344CB8AC3E}">
        <p14:creationId xmlns:p14="http://schemas.microsoft.com/office/powerpoint/2010/main" val="3679383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53A570E0-C210-4EE6-A3BE-ACA9FFE64D58}" type="datetimeFigureOut">
              <a:rPr lang="de-DE" smtClean="0"/>
              <a:t>12.08.2024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7867947-D031-44FD-A963-318FF2B1CFEF}" type="slidenum">
              <a:rPr lang="de-DE" smtClean="0"/>
              <a:t>‹Nr.›</a:t>
            </a:fld>
            <a:endParaRPr lang="de-DE"/>
          </a:p>
        </p:txBody>
      </p:sp>
    </p:spTree>
    <p:extLst>
      <p:ext uri="{BB962C8B-B14F-4D97-AF65-F5344CB8AC3E}">
        <p14:creationId xmlns:p14="http://schemas.microsoft.com/office/powerpoint/2010/main" val="1846062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53A570E0-C210-4EE6-A3BE-ACA9FFE64D58}" type="datetimeFigureOut">
              <a:rPr lang="de-DE" smtClean="0"/>
              <a:t>12.08.2024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87867947-D031-44FD-A963-318FF2B1CFEF}" type="slidenum">
              <a:rPr lang="de-DE" smtClean="0"/>
              <a:t>‹Nr.›</a:t>
            </a:fld>
            <a:endParaRPr lang="de-DE"/>
          </a:p>
        </p:txBody>
      </p:sp>
    </p:spTree>
    <p:extLst>
      <p:ext uri="{BB962C8B-B14F-4D97-AF65-F5344CB8AC3E}">
        <p14:creationId xmlns:p14="http://schemas.microsoft.com/office/powerpoint/2010/main" val="4261030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53A570E0-C210-4EE6-A3BE-ACA9FFE64D58}" type="datetimeFigureOut">
              <a:rPr lang="de-DE" smtClean="0"/>
              <a:t>12.08.2024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87867947-D031-44FD-A963-318FF2B1CFEF}" type="slidenum">
              <a:rPr lang="de-DE" smtClean="0"/>
              <a:t>‹Nr.›</a:t>
            </a:fld>
            <a:endParaRPr lang="de-DE"/>
          </a:p>
        </p:txBody>
      </p:sp>
    </p:spTree>
    <p:extLst>
      <p:ext uri="{BB962C8B-B14F-4D97-AF65-F5344CB8AC3E}">
        <p14:creationId xmlns:p14="http://schemas.microsoft.com/office/powerpoint/2010/main" val="93547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3A570E0-C210-4EE6-A3BE-ACA9FFE64D58}" type="datetimeFigureOut">
              <a:rPr lang="de-DE" smtClean="0"/>
              <a:t>12.08.2024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87867947-D031-44FD-A963-318FF2B1CFEF}" type="slidenum">
              <a:rPr lang="de-DE" smtClean="0"/>
              <a:t>‹Nr.›</a:t>
            </a:fld>
            <a:endParaRPr lang="de-DE"/>
          </a:p>
        </p:txBody>
      </p:sp>
    </p:spTree>
    <p:extLst>
      <p:ext uri="{BB962C8B-B14F-4D97-AF65-F5344CB8AC3E}">
        <p14:creationId xmlns:p14="http://schemas.microsoft.com/office/powerpoint/2010/main" val="604883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53A570E0-C210-4EE6-A3BE-ACA9FFE64D58}" type="datetimeFigureOut">
              <a:rPr lang="de-DE" smtClean="0"/>
              <a:t>12.08.2024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7867947-D031-44FD-A963-318FF2B1CFEF}" type="slidenum">
              <a:rPr lang="de-DE" smtClean="0"/>
              <a:t>‹Nr.›</a:t>
            </a:fld>
            <a:endParaRPr lang="de-DE"/>
          </a:p>
        </p:txBody>
      </p:sp>
    </p:spTree>
    <p:extLst>
      <p:ext uri="{BB962C8B-B14F-4D97-AF65-F5344CB8AC3E}">
        <p14:creationId xmlns:p14="http://schemas.microsoft.com/office/powerpoint/2010/main" val="3185276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53A570E0-C210-4EE6-A3BE-ACA9FFE64D58}" type="datetimeFigureOut">
              <a:rPr lang="de-DE" smtClean="0"/>
              <a:t>12.08.2024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7867947-D031-44FD-A963-318FF2B1CFEF}" type="slidenum">
              <a:rPr lang="de-DE" smtClean="0"/>
              <a:t>‹Nr.›</a:t>
            </a:fld>
            <a:endParaRPr lang="de-DE"/>
          </a:p>
        </p:txBody>
      </p:sp>
    </p:spTree>
    <p:extLst>
      <p:ext uri="{BB962C8B-B14F-4D97-AF65-F5344CB8AC3E}">
        <p14:creationId xmlns:p14="http://schemas.microsoft.com/office/powerpoint/2010/main" val="2992945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570E0-C210-4EE6-A3BE-ACA9FFE64D58}" type="datetimeFigureOut">
              <a:rPr lang="de-DE" smtClean="0"/>
              <a:t>12.08.2024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867947-D031-44FD-A963-318FF2B1CFEF}" type="slidenum">
              <a:rPr lang="de-DE" smtClean="0"/>
              <a:t>‹Nr.›</a:t>
            </a:fld>
            <a:endParaRPr lang="de-DE"/>
          </a:p>
        </p:txBody>
      </p:sp>
    </p:spTree>
    <p:extLst>
      <p:ext uri="{BB962C8B-B14F-4D97-AF65-F5344CB8AC3E}">
        <p14:creationId xmlns:p14="http://schemas.microsoft.com/office/powerpoint/2010/main" val="1538198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FCF3B8-EA0C-4798-88BA-BA34F6672A62}"/>
              </a:ext>
            </a:extLst>
          </p:cNvPr>
          <p:cNvSpPr>
            <a:spLocks noGrp="1"/>
          </p:cNvSpPr>
          <p:nvPr>
            <p:ph type="title"/>
          </p:nvPr>
        </p:nvSpPr>
        <p:spPr>
          <a:xfrm>
            <a:off x="808638" y="386930"/>
            <a:ext cx="9236700" cy="1188950"/>
          </a:xfrm>
        </p:spPr>
        <p:txBody>
          <a:bodyPr anchor="b">
            <a:normAutofit/>
          </a:bodyPr>
          <a:lstStyle/>
          <a:p>
            <a:r>
              <a:rPr lang="de-DE" sz="4600"/>
              <a:t>Grundbuchgeschäfte nach § 12 c GBO</a:t>
            </a:r>
          </a:p>
        </p:txBody>
      </p:sp>
      <p:sp>
        <p:nvSpPr>
          <p:cNvPr id="3" name="Inhaltsplatzhalter 2">
            <a:extLst>
              <a:ext uri="{FF2B5EF4-FFF2-40B4-BE49-F238E27FC236}">
                <a16:creationId xmlns:a16="http://schemas.microsoft.com/office/drawing/2014/main" id="{0EBC8425-3F13-49B0-9B38-438EBCFD9B96}"/>
              </a:ext>
            </a:extLst>
          </p:cNvPr>
          <p:cNvSpPr>
            <a:spLocks noGrp="1"/>
          </p:cNvSpPr>
          <p:nvPr>
            <p:ph idx="1"/>
          </p:nvPr>
        </p:nvSpPr>
        <p:spPr>
          <a:xfrm>
            <a:off x="793660" y="2599509"/>
            <a:ext cx="10143668" cy="3435531"/>
          </a:xfrm>
        </p:spPr>
        <p:txBody>
          <a:bodyPr anchor="ctr">
            <a:normAutofit/>
          </a:bodyPr>
          <a:lstStyle/>
          <a:p>
            <a:r>
              <a:rPr lang="de-DE" sz="2400" dirty="0"/>
              <a:t>Der </a:t>
            </a:r>
            <a:r>
              <a:rPr lang="de-DE" sz="2400" dirty="0" err="1"/>
              <a:t>UdG</a:t>
            </a:r>
            <a:r>
              <a:rPr lang="de-DE" sz="2400" dirty="0"/>
              <a:t> hat gem. § 12 c GBO folgende Aufgaben:</a:t>
            </a:r>
          </a:p>
          <a:p>
            <a:r>
              <a:rPr lang="de-DE" sz="2400" dirty="0"/>
              <a:t>A) Gestattung der Einsicht in das Grundbuch</a:t>
            </a:r>
          </a:p>
          <a:p>
            <a:r>
              <a:rPr lang="de-DE" sz="2400" dirty="0"/>
              <a:t>-&gt; Einsicht kann gewährt werden in das Grundbuch, § 12 Abs.1 Satz 1 GBO</a:t>
            </a:r>
          </a:p>
          <a:p>
            <a:r>
              <a:rPr lang="de-DE" sz="2400" dirty="0"/>
              <a:t>-&gt; in Urkunden § 12 Abs. 1 Satz 2 GBO</a:t>
            </a:r>
          </a:p>
          <a:p>
            <a:r>
              <a:rPr lang="de-DE" sz="2400" dirty="0"/>
              <a:t>-&gt; in die Grundakten § 1 Abs. 4, § 12 Abs. 3 Nr. 1 GBO, § 46 GBV</a:t>
            </a:r>
          </a:p>
        </p:txBody>
      </p:sp>
    </p:spTree>
    <p:extLst>
      <p:ext uri="{BB962C8B-B14F-4D97-AF65-F5344CB8AC3E}">
        <p14:creationId xmlns:p14="http://schemas.microsoft.com/office/powerpoint/2010/main" val="2997771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5425606C-FB7A-4E63-A7D1-070ED563FC12}"/>
              </a:ext>
            </a:extLst>
          </p:cNvPr>
          <p:cNvSpPr>
            <a:spLocks noGrp="1"/>
          </p:cNvSpPr>
          <p:nvPr>
            <p:ph idx="1"/>
          </p:nvPr>
        </p:nvSpPr>
        <p:spPr>
          <a:xfrm>
            <a:off x="1367624" y="2490436"/>
            <a:ext cx="9708995" cy="3567173"/>
          </a:xfrm>
        </p:spPr>
        <p:txBody>
          <a:bodyPr anchor="ctr">
            <a:normAutofit/>
          </a:bodyPr>
          <a:lstStyle/>
          <a:p>
            <a:r>
              <a:rPr lang="de-DE" sz="2000" dirty="0"/>
              <a:t>Gegenstände der Verwahrung § 10 Abs. 1 Satz 1 GBO</a:t>
            </a:r>
          </a:p>
          <a:p>
            <a:r>
              <a:rPr lang="de-DE" sz="2000" dirty="0"/>
              <a:t>Urkunden, auf die sich eine Eintragung begründet. Diese dienen zum Nachweis, dass die Voraussetzungen für eine Eintragung vorgelegen haben.</a:t>
            </a:r>
          </a:p>
          <a:p>
            <a:r>
              <a:rPr lang="de-DE" sz="2000" dirty="0"/>
              <a:t>Die nach § 10 GBO aufzubewahrenden Urkunden werden bei den Grundakten verwahrt. § 24 Abs. 1 GBV</a:t>
            </a:r>
          </a:p>
          <a:p>
            <a:r>
              <a:rPr lang="de-DE" sz="2000" dirty="0"/>
              <a:t>Eine verwahrte Urkunde ist dem Einreichenden auf Wunsch zurückzugeben. Dafür muss eine beglaubigte Abschrift zu den Grundakten gefertigt werden .Dafür fallen Kosten nach dem </a:t>
            </a:r>
            <a:r>
              <a:rPr lang="de-DE" sz="2000" dirty="0" err="1"/>
              <a:t>GNotKG</a:t>
            </a:r>
            <a:r>
              <a:rPr lang="de-DE" sz="2000" dirty="0"/>
              <a:t> an.</a:t>
            </a:r>
          </a:p>
          <a:p>
            <a:r>
              <a:rPr lang="de-DE" sz="2000" dirty="0"/>
              <a:t>Grundakten dürfen nur unter strengen Voraussetzungen versendet werden, z.B. andere Behörde, nicht an Notare</a:t>
            </a:r>
          </a:p>
        </p:txBody>
      </p:sp>
      <p:sp>
        <p:nvSpPr>
          <p:cNvPr id="4" name="Titel 3"/>
          <p:cNvSpPr>
            <a:spLocks noGrp="1"/>
          </p:cNvSpPr>
          <p:nvPr>
            <p:ph type="title"/>
          </p:nvPr>
        </p:nvSpPr>
        <p:spPr/>
        <p:txBody>
          <a:bodyPr>
            <a:normAutofit fontScale="90000"/>
          </a:bodyPr>
          <a:lstStyle/>
          <a:p>
            <a:r>
              <a:rPr lang="de-DE" dirty="0" smtClean="0"/>
              <a:t>Verwahrung und Rückgabe von Urkunden § 12 C Abs.1 Nr. 4 GBO und Versendung von Grundakten</a:t>
            </a:r>
            <a:endParaRPr lang="de-DE" dirty="0"/>
          </a:p>
        </p:txBody>
      </p:sp>
    </p:spTree>
    <p:extLst>
      <p:ext uri="{BB962C8B-B14F-4D97-AF65-F5344CB8AC3E}">
        <p14:creationId xmlns:p14="http://schemas.microsoft.com/office/powerpoint/2010/main" val="10689395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B2956516-9B97-4A29-B9A1-4ACE68419B78}"/>
              </a:ext>
            </a:extLst>
          </p:cNvPr>
          <p:cNvSpPr>
            <a:spLocks noGrp="1"/>
          </p:cNvSpPr>
          <p:nvPr>
            <p:ph idx="1"/>
          </p:nvPr>
        </p:nvSpPr>
        <p:spPr>
          <a:xfrm>
            <a:off x="6090574" y="801866"/>
            <a:ext cx="5306084" cy="5230634"/>
          </a:xfrm>
        </p:spPr>
        <p:txBody>
          <a:bodyPr anchor="ctr">
            <a:normAutofit/>
          </a:bodyPr>
          <a:lstStyle/>
          <a:p>
            <a:r>
              <a:rPr lang="de-DE" sz="2400" dirty="0">
                <a:solidFill>
                  <a:srgbClr val="000000"/>
                </a:solidFill>
              </a:rPr>
              <a:t>Veränderungen in Bestand werden aufgrund von Fortführungsmitteilungen/ Veränderungsanzeigen durchgeführt, da Katasteramt und Grundbuchamt übereinstimmen müssen. </a:t>
            </a:r>
          </a:p>
          <a:p>
            <a:r>
              <a:rPr lang="de-DE" sz="2400" dirty="0">
                <a:solidFill>
                  <a:srgbClr val="000000"/>
                </a:solidFill>
              </a:rPr>
              <a:t>Beider Ämter sind elektronisch vernetzt. Nachrichten des Grundbuchamtes über Veränderungen im Bestand und in Abt. I erfolgen elektronisch (ALB) und in Papierform.</a:t>
            </a:r>
          </a:p>
        </p:txBody>
      </p:sp>
      <p:sp>
        <p:nvSpPr>
          <p:cNvPr id="4" name="Titel 3"/>
          <p:cNvSpPr>
            <a:spLocks noGrp="1"/>
          </p:cNvSpPr>
          <p:nvPr>
            <p:ph type="title"/>
          </p:nvPr>
        </p:nvSpPr>
        <p:spPr>
          <a:xfrm>
            <a:off x="887821" y="333041"/>
            <a:ext cx="5202753" cy="6147970"/>
          </a:xfrm>
        </p:spPr>
        <p:txBody>
          <a:bodyPr/>
          <a:lstStyle/>
          <a:p>
            <a:r>
              <a:rPr lang="de-DE" dirty="0" smtClean="0">
                <a:solidFill>
                  <a:srgbClr val="0070C0"/>
                </a:solidFill>
              </a:rPr>
              <a:t>Erhaltung der Übereinstimmung zwischen Kataster und Grundbuch § 12 C Abs. 2 Satz 2G</a:t>
            </a:r>
            <a:endParaRPr lang="de-DE" dirty="0">
              <a:solidFill>
                <a:srgbClr val="0070C0"/>
              </a:solidFill>
            </a:endParaRPr>
          </a:p>
        </p:txBody>
      </p:sp>
    </p:spTree>
    <p:extLst>
      <p:ext uri="{BB962C8B-B14F-4D97-AF65-F5344CB8AC3E}">
        <p14:creationId xmlns:p14="http://schemas.microsoft.com/office/powerpoint/2010/main" val="12297626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FEA4AA2-0804-4DB1-9835-AF993A5A63C8}"/>
              </a:ext>
            </a:extLst>
          </p:cNvPr>
          <p:cNvSpPr>
            <a:spLocks noGrp="1"/>
          </p:cNvSpPr>
          <p:nvPr>
            <p:ph idx="1"/>
          </p:nvPr>
        </p:nvSpPr>
        <p:spPr>
          <a:xfrm>
            <a:off x="6090574" y="801866"/>
            <a:ext cx="5306084" cy="5230634"/>
          </a:xfrm>
        </p:spPr>
        <p:txBody>
          <a:bodyPr anchor="ctr">
            <a:normAutofit/>
          </a:bodyPr>
          <a:lstStyle/>
          <a:p>
            <a:r>
              <a:rPr lang="de-DE" sz="2400" dirty="0">
                <a:solidFill>
                  <a:srgbClr val="000000"/>
                </a:solidFill>
              </a:rPr>
              <a:t>Die Tätigkeit des </a:t>
            </a:r>
            <a:r>
              <a:rPr lang="de-DE" sz="2400" dirty="0" err="1">
                <a:solidFill>
                  <a:srgbClr val="000000"/>
                </a:solidFill>
              </a:rPr>
              <a:t>UdG</a:t>
            </a:r>
            <a:r>
              <a:rPr lang="de-DE" sz="2400" dirty="0">
                <a:solidFill>
                  <a:srgbClr val="000000"/>
                </a:solidFill>
              </a:rPr>
              <a:t> im Fortführungsverfahren stellt keine Grundbuchberichtigung dar, sondern lediglich ein Richtigstellungsverfahren. Der Fortführungsnachweis ist ein Verwaltungsakt, an den das Grundbuchamt gebunden ist. Siegel und Unterschrift sind deshalb nicht erforderlich.</a:t>
            </a:r>
          </a:p>
          <a:p>
            <a:endParaRPr lang="de-DE" sz="2400" dirty="0">
              <a:solidFill>
                <a:srgbClr val="000000"/>
              </a:solidFill>
            </a:endParaRPr>
          </a:p>
        </p:txBody>
      </p:sp>
      <p:sp>
        <p:nvSpPr>
          <p:cNvPr id="4" name="Titel 3"/>
          <p:cNvSpPr>
            <a:spLocks noGrp="1"/>
          </p:cNvSpPr>
          <p:nvPr>
            <p:ph type="title"/>
          </p:nvPr>
        </p:nvSpPr>
        <p:spPr>
          <a:xfrm>
            <a:off x="838200" y="365125"/>
            <a:ext cx="3878179" cy="4784391"/>
          </a:xfrm>
        </p:spPr>
        <p:txBody>
          <a:bodyPr>
            <a:normAutofit/>
          </a:bodyPr>
          <a:lstStyle/>
          <a:p>
            <a:r>
              <a:rPr lang="de-DE" dirty="0" smtClean="0">
                <a:solidFill>
                  <a:srgbClr val="0070C0"/>
                </a:solidFill>
              </a:rPr>
              <a:t>Zuständigkeit </a:t>
            </a:r>
            <a:r>
              <a:rPr lang="de-DE" dirty="0" err="1" smtClean="0">
                <a:solidFill>
                  <a:srgbClr val="0070C0"/>
                </a:solidFill>
              </a:rPr>
              <a:t>grm</a:t>
            </a:r>
            <a:r>
              <a:rPr lang="de-DE" dirty="0" smtClean="0">
                <a:solidFill>
                  <a:srgbClr val="0070C0"/>
                </a:solidFill>
              </a:rPr>
              <a:t>. § 12 C Abs. 2 Nr.2 GBO</a:t>
            </a:r>
            <a:endParaRPr lang="de-DE" dirty="0">
              <a:solidFill>
                <a:srgbClr val="0070C0"/>
              </a:solidFill>
            </a:endParaRPr>
          </a:p>
        </p:txBody>
      </p:sp>
    </p:spTree>
    <p:extLst>
      <p:ext uri="{BB962C8B-B14F-4D97-AF65-F5344CB8AC3E}">
        <p14:creationId xmlns:p14="http://schemas.microsoft.com/office/powerpoint/2010/main" val="34194433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1470FF-85E4-44CA-85AF-59270C2377ED}"/>
              </a:ext>
            </a:extLst>
          </p:cNvPr>
          <p:cNvSpPr>
            <a:spLocks noGrp="1"/>
          </p:cNvSpPr>
          <p:nvPr>
            <p:ph type="title"/>
          </p:nvPr>
        </p:nvSpPr>
        <p:spPr>
          <a:xfrm>
            <a:off x="640079" y="2053641"/>
            <a:ext cx="3669161" cy="2760098"/>
          </a:xfrm>
        </p:spPr>
        <p:txBody>
          <a:bodyPr>
            <a:normAutofit/>
          </a:bodyPr>
          <a:lstStyle/>
          <a:p>
            <a:r>
              <a:rPr lang="de-DE" sz="3100">
                <a:solidFill>
                  <a:srgbClr val="FFFFFF"/>
                </a:solidFill>
              </a:rPr>
              <a:t>Bestandsberichtigung</a:t>
            </a:r>
          </a:p>
        </p:txBody>
      </p:sp>
      <p:sp>
        <p:nvSpPr>
          <p:cNvPr id="3" name="Inhaltsplatzhalter 2">
            <a:extLst>
              <a:ext uri="{FF2B5EF4-FFF2-40B4-BE49-F238E27FC236}">
                <a16:creationId xmlns:a16="http://schemas.microsoft.com/office/drawing/2014/main" id="{0FADE44A-45C9-4B5D-BED6-34FC328E1627}"/>
              </a:ext>
            </a:extLst>
          </p:cNvPr>
          <p:cNvSpPr>
            <a:spLocks noGrp="1"/>
          </p:cNvSpPr>
          <p:nvPr>
            <p:ph idx="1"/>
          </p:nvPr>
        </p:nvSpPr>
        <p:spPr>
          <a:xfrm>
            <a:off x="6090574" y="801866"/>
            <a:ext cx="5306084" cy="5230634"/>
          </a:xfrm>
        </p:spPr>
        <p:txBody>
          <a:bodyPr anchor="ctr">
            <a:normAutofit fontScale="92500"/>
          </a:bodyPr>
          <a:lstStyle/>
          <a:p>
            <a:r>
              <a:rPr lang="de-DE" sz="2200" dirty="0">
                <a:solidFill>
                  <a:srgbClr val="000000"/>
                </a:solidFill>
              </a:rPr>
              <a:t>Die Bestandsangaben sind in der Weise zu berichtigen, dass die bisherige Angabe rot unterstrichen wird (Rötung) und die neue Angabe an geeigneter Stelle eingetragen wird.</a:t>
            </a:r>
          </a:p>
          <a:p>
            <a:r>
              <a:rPr lang="de-DE" sz="2200" dirty="0">
                <a:solidFill>
                  <a:srgbClr val="000000"/>
                </a:solidFill>
              </a:rPr>
              <a:t>Der </a:t>
            </a:r>
            <a:r>
              <a:rPr lang="de-DE" sz="2200" dirty="0" err="1">
                <a:solidFill>
                  <a:srgbClr val="000000"/>
                </a:solidFill>
              </a:rPr>
              <a:t>Udg</a:t>
            </a:r>
            <a:r>
              <a:rPr lang="de-DE" sz="2200" dirty="0">
                <a:solidFill>
                  <a:srgbClr val="000000"/>
                </a:solidFill>
              </a:rPr>
              <a:t> ist zuständig für Veränderungen in der Grundbuchbeschreibung, Gemarkung, Flurnummer, Flurstücknummer, Lagebezeichnung und tatsächlicher Nutzung, Flurstückfläche und Änderungen nach Zerlegung oder Verschmelzung von Flurstücken. </a:t>
            </a:r>
          </a:p>
          <a:p>
            <a:r>
              <a:rPr lang="de-DE" sz="2200" dirty="0">
                <a:solidFill>
                  <a:srgbClr val="000000"/>
                </a:solidFill>
              </a:rPr>
              <a:t>Achtung: Sollen Flurstücke verschmolzen werden und sind diese unterschiedlich belastet, ist immer der Rechtspfleger zuständig.</a:t>
            </a:r>
          </a:p>
          <a:p>
            <a:r>
              <a:rPr lang="de-DE" sz="2200" dirty="0">
                <a:solidFill>
                  <a:srgbClr val="000000"/>
                </a:solidFill>
              </a:rPr>
              <a:t>Das sind alles keine Veränderungen rechtlicher Art</a:t>
            </a:r>
          </a:p>
        </p:txBody>
      </p:sp>
      <p:sp>
        <p:nvSpPr>
          <p:cNvPr id="4" name="Textfeld 3"/>
          <p:cNvSpPr txBox="1"/>
          <p:nvPr/>
        </p:nvSpPr>
        <p:spPr>
          <a:xfrm>
            <a:off x="912795" y="2770852"/>
            <a:ext cx="4637774" cy="646331"/>
          </a:xfrm>
          <a:prstGeom prst="rect">
            <a:avLst/>
          </a:prstGeom>
          <a:noFill/>
        </p:spPr>
        <p:txBody>
          <a:bodyPr wrap="square" rtlCol="0">
            <a:spAutoFit/>
          </a:bodyPr>
          <a:lstStyle/>
          <a:p>
            <a:r>
              <a:rPr lang="de-DE" sz="3600" dirty="0" smtClean="0">
                <a:solidFill>
                  <a:srgbClr val="0070C0"/>
                </a:solidFill>
              </a:rPr>
              <a:t>Bestandsberichtigung</a:t>
            </a:r>
            <a:endParaRPr lang="de-DE" sz="3600" dirty="0">
              <a:solidFill>
                <a:srgbClr val="0070C0"/>
              </a:solidFill>
            </a:endParaRPr>
          </a:p>
        </p:txBody>
      </p:sp>
    </p:spTree>
    <p:extLst>
      <p:ext uri="{BB962C8B-B14F-4D97-AF65-F5344CB8AC3E}">
        <p14:creationId xmlns:p14="http://schemas.microsoft.com/office/powerpoint/2010/main" val="39880477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D87915-FAA8-4163-AF0F-154F04369FBF}"/>
              </a:ext>
            </a:extLst>
          </p:cNvPr>
          <p:cNvSpPr>
            <a:spLocks noGrp="1"/>
          </p:cNvSpPr>
          <p:nvPr>
            <p:ph type="title"/>
          </p:nvPr>
        </p:nvSpPr>
        <p:spPr>
          <a:xfrm>
            <a:off x="640080" y="1243013"/>
            <a:ext cx="3855720" cy="4371974"/>
          </a:xfrm>
        </p:spPr>
        <p:txBody>
          <a:bodyPr>
            <a:normAutofit/>
          </a:bodyPr>
          <a:lstStyle/>
          <a:p>
            <a:r>
              <a:rPr lang="de-DE" sz="3100">
                <a:solidFill>
                  <a:srgbClr val="FFFFFF"/>
                </a:solidFill>
              </a:rPr>
              <a:t>Bestandsberichtigung</a:t>
            </a:r>
          </a:p>
        </p:txBody>
      </p:sp>
      <p:sp>
        <p:nvSpPr>
          <p:cNvPr id="3" name="Inhaltsplatzhalter 2">
            <a:extLst>
              <a:ext uri="{FF2B5EF4-FFF2-40B4-BE49-F238E27FC236}">
                <a16:creationId xmlns:a16="http://schemas.microsoft.com/office/drawing/2014/main" id="{216866E2-35C1-4B85-8EAA-7587E4F9401E}"/>
              </a:ext>
            </a:extLst>
          </p:cNvPr>
          <p:cNvSpPr>
            <a:spLocks noGrp="1"/>
          </p:cNvSpPr>
          <p:nvPr>
            <p:ph idx="1"/>
          </p:nvPr>
        </p:nvSpPr>
        <p:spPr>
          <a:xfrm>
            <a:off x="6172200" y="804672"/>
            <a:ext cx="5221224" cy="5230368"/>
          </a:xfrm>
        </p:spPr>
        <p:txBody>
          <a:bodyPr anchor="ctr">
            <a:normAutofit/>
          </a:bodyPr>
          <a:lstStyle/>
          <a:p>
            <a:r>
              <a:rPr lang="de-DE" sz="2400" dirty="0">
                <a:solidFill>
                  <a:srgbClr val="000000"/>
                </a:solidFill>
              </a:rPr>
              <a:t>Der Rechtspfleger ist zuständig:</a:t>
            </a:r>
          </a:p>
          <a:p>
            <a:r>
              <a:rPr lang="de-DE" sz="2400" dirty="0">
                <a:solidFill>
                  <a:srgbClr val="000000"/>
                </a:solidFill>
              </a:rPr>
              <a:t>Vereinigung von Grundstücken § 5 GBO</a:t>
            </a:r>
          </a:p>
          <a:p>
            <a:r>
              <a:rPr lang="de-DE" sz="2400" dirty="0">
                <a:solidFill>
                  <a:srgbClr val="000000"/>
                </a:solidFill>
              </a:rPr>
              <a:t>Zuschreibung eines Grundstücks</a:t>
            </a:r>
          </a:p>
          <a:p>
            <a:r>
              <a:rPr lang="de-DE" sz="2400" dirty="0">
                <a:solidFill>
                  <a:srgbClr val="000000"/>
                </a:solidFill>
              </a:rPr>
              <a:t>Verschmelzung von Flurstücken ( wenn sie unterschiedlich belastet sind)</a:t>
            </a:r>
          </a:p>
        </p:txBody>
      </p:sp>
      <p:sp>
        <p:nvSpPr>
          <p:cNvPr id="4" name="Textfeld 3"/>
          <p:cNvSpPr txBox="1"/>
          <p:nvPr/>
        </p:nvSpPr>
        <p:spPr>
          <a:xfrm>
            <a:off x="1074821" y="2839453"/>
            <a:ext cx="4106779" cy="584775"/>
          </a:xfrm>
          <a:prstGeom prst="rect">
            <a:avLst/>
          </a:prstGeom>
          <a:noFill/>
        </p:spPr>
        <p:txBody>
          <a:bodyPr wrap="square" rtlCol="0">
            <a:spAutoFit/>
          </a:bodyPr>
          <a:lstStyle/>
          <a:p>
            <a:r>
              <a:rPr lang="de-DE" sz="3200" dirty="0">
                <a:solidFill>
                  <a:srgbClr val="0070C0"/>
                </a:solidFill>
              </a:rPr>
              <a:t>Bestandsberichtigung</a:t>
            </a:r>
            <a:endParaRPr lang="de-DE" sz="3200" dirty="0">
              <a:solidFill>
                <a:srgbClr val="0070C0"/>
              </a:solidFill>
            </a:endParaRPr>
          </a:p>
        </p:txBody>
      </p:sp>
    </p:spTree>
    <p:extLst>
      <p:ext uri="{BB962C8B-B14F-4D97-AF65-F5344CB8AC3E}">
        <p14:creationId xmlns:p14="http://schemas.microsoft.com/office/powerpoint/2010/main" val="16127952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536A93-8121-4817-9646-B7BA78B494FF}"/>
              </a:ext>
            </a:extLst>
          </p:cNvPr>
          <p:cNvSpPr>
            <a:spLocks noGrp="1"/>
          </p:cNvSpPr>
          <p:nvPr>
            <p:ph type="title"/>
          </p:nvPr>
        </p:nvSpPr>
        <p:spPr>
          <a:xfrm>
            <a:off x="838200" y="963877"/>
            <a:ext cx="3494362" cy="4930246"/>
          </a:xfrm>
        </p:spPr>
        <p:txBody>
          <a:bodyPr>
            <a:normAutofit/>
          </a:bodyPr>
          <a:lstStyle/>
          <a:p>
            <a:pPr algn="r"/>
            <a:r>
              <a:rPr lang="de-DE" sz="3100">
                <a:solidFill>
                  <a:schemeClr val="accent1"/>
                </a:solidFill>
              </a:rPr>
              <a:t>Eröffnung des Insolvenzverfahrens § 12 C Abs. 2 Nr. 3 GBO</a:t>
            </a:r>
          </a:p>
        </p:txBody>
      </p:sp>
      <p:sp>
        <p:nvSpPr>
          <p:cNvPr id="3" name="Inhaltsplatzhalter 2">
            <a:extLst>
              <a:ext uri="{FF2B5EF4-FFF2-40B4-BE49-F238E27FC236}">
                <a16:creationId xmlns:a16="http://schemas.microsoft.com/office/drawing/2014/main" id="{18F7B4CA-F226-4106-AC9D-21561C96B4EF}"/>
              </a:ext>
            </a:extLst>
          </p:cNvPr>
          <p:cNvSpPr>
            <a:spLocks noGrp="1"/>
          </p:cNvSpPr>
          <p:nvPr>
            <p:ph idx="1"/>
          </p:nvPr>
        </p:nvSpPr>
        <p:spPr>
          <a:xfrm>
            <a:off x="4976031" y="963877"/>
            <a:ext cx="6377769" cy="4930246"/>
          </a:xfrm>
        </p:spPr>
        <p:txBody>
          <a:bodyPr anchor="ctr">
            <a:normAutofit/>
          </a:bodyPr>
          <a:lstStyle/>
          <a:p>
            <a:r>
              <a:rPr lang="de-DE" sz="2400"/>
              <a:t>Das Insolvenzverfahren ist ein Verfahren der Zwangsvollstreckung, aber keine Einzelvollstreckung, sondern eine Gesamtvermögensvollstreckung über das gesamte Vermögen.</a:t>
            </a:r>
          </a:p>
          <a:p>
            <a:r>
              <a:rPr lang="de-DE" sz="2400"/>
              <a:t>Der Gläubiger benötigt keinen Titel, sondern die Forderungen sind beim Insolvenzverwalter anzumelden.</a:t>
            </a:r>
          </a:p>
          <a:p>
            <a:r>
              <a:rPr lang="de-DE" sz="2400"/>
              <a:t>Sie werden in der sog. Tabelle verzeichnet und in einem gerichtlichen Termin überprüft.</a:t>
            </a:r>
          </a:p>
          <a:p>
            <a:r>
              <a:rPr lang="de-DE" sz="2400"/>
              <a:t>Der Auszug der Insolvenztabelle stellt den Vollstreckungstitel dar.</a:t>
            </a:r>
          </a:p>
          <a:p>
            <a:endParaRPr lang="de-DE" sz="2400"/>
          </a:p>
        </p:txBody>
      </p:sp>
    </p:spTree>
    <p:extLst>
      <p:ext uri="{BB962C8B-B14F-4D97-AF65-F5344CB8AC3E}">
        <p14:creationId xmlns:p14="http://schemas.microsoft.com/office/powerpoint/2010/main" val="35675916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3E2B02-B97C-48FE-BF7D-C35922C48E7D}"/>
              </a:ext>
            </a:extLst>
          </p:cNvPr>
          <p:cNvSpPr>
            <a:spLocks noGrp="1"/>
          </p:cNvSpPr>
          <p:nvPr>
            <p:ph type="title"/>
          </p:nvPr>
        </p:nvSpPr>
        <p:spPr>
          <a:xfrm>
            <a:off x="838200" y="963877"/>
            <a:ext cx="3494362" cy="4930246"/>
          </a:xfrm>
        </p:spPr>
        <p:txBody>
          <a:bodyPr>
            <a:normAutofit/>
          </a:bodyPr>
          <a:lstStyle/>
          <a:p>
            <a:pPr algn="r"/>
            <a:r>
              <a:rPr lang="de-DE">
                <a:solidFill>
                  <a:schemeClr val="accent1"/>
                </a:solidFill>
              </a:rPr>
              <a:t>Zuständigkeit § 21, 22 InsO</a:t>
            </a:r>
          </a:p>
        </p:txBody>
      </p:sp>
      <p:sp>
        <p:nvSpPr>
          <p:cNvPr id="3" name="Inhaltsplatzhalter 2">
            <a:extLst>
              <a:ext uri="{FF2B5EF4-FFF2-40B4-BE49-F238E27FC236}">
                <a16:creationId xmlns:a16="http://schemas.microsoft.com/office/drawing/2014/main" id="{34185BB4-55F6-46F4-A842-46512DA42E3E}"/>
              </a:ext>
            </a:extLst>
          </p:cNvPr>
          <p:cNvSpPr>
            <a:spLocks noGrp="1"/>
          </p:cNvSpPr>
          <p:nvPr>
            <p:ph idx="1"/>
          </p:nvPr>
        </p:nvSpPr>
        <p:spPr>
          <a:xfrm>
            <a:off x="4976031" y="963877"/>
            <a:ext cx="6377769" cy="4930246"/>
          </a:xfrm>
        </p:spPr>
        <p:txBody>
          <a:bodyPr anchor="ctr">
            <a:normAutofit/>
          </a:bodyPr>
          <a:lstStyle/>
          <a:p>
            <a:r>
              <a:rPr lang="de-DE" sz="2400" dirty="0"/>
              <a:t>Zuständig für die Eintragung des Vermerks über die Eröffnung des Insolvenzverfahrens und deren Löschung ist der </a:t>
            </a:r>
            <a:r>
              <a:rPr lang="de-DE" sz="2400" dirty="0" err="1"/>
              <a:t>UdG</a:t>
            </a:r>
            <a:r>
              <a:rPr lang="de-DE" sz="2400" dirty="0"/>
              <a:t>, wenn das Ersuchen vom Insolvenzgericht kommt.</a:t>
            </a:r>
          </a:p>
          <a:p>
            <a:r>
              <a:rPr lang="de-DE" sz="2400" dirty="0"/>
              <a:t>Stellt der Insolvenzverwalter den Antrag, so ist der Rechtspfleger zuständig- auch bei der Löschung</a:t>
            </a:r>
          </a:p>
          <a:p>
            <a:endParaRPr lang="de-DE" sz="2400" dirty="0"/>
          </a:p>
        </p:txBody>
      </p:sp>
    </p:spTree>
    <p:extLst>
      <p:ext uri="{BB962C8B-B14F-4D97-AF65-F5344CB8AC3E}">
        <p14:creationId xmlns:p14="http://schemas.microsoft.com/office/powerpoint/2010/main" val="1360937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17D9AB-2C00-403F-93D8-7A910AC7B9D0}"/>
              </a:ext>
            </a:extLst>
          </p:cNvPr>
          <p:cNvSpPr>
            <a:spLocks noGrp="1"/>
          </p:cNvSpPr>
          <p:nvPr>
            <p:ph type="title"/>
          </p:nvPr>
        </p:nvSpPr>
        <p:spPr>
          <a:xfrm>
            <a:off x="838200" y="963877"/>
            <a:ext cx="3494362" cy="4930246"/>
          </a:xfrm>
        </p:spPr>
        <p:txBody>
          <a:bodyPr>
            <a:normAutofit/>
          </a:bodyPr>
          <a:lstStyle/>
          <a:p>
            <a:pPr algn="r"/>
            <a:r>
              <a:rPr lang="de-DE">
                <a:solidFill>
                  <a:schemeClr val="accent1"/>
                </a:solidFill>
              </a:rPr>
              <a:t>Wirkung der Eintragung</a:t>
            </a:r>
          </a:p>
        </p:txBody>
      </p:sp>
      <p:sp>
        <p:nvSpPr>
          <p:cNvPr id="3" name="Inhaltsplatzhalter 2">
            <a:extLst>
              <a:ext uri="{FF2B5EF4-FFF2-40B4-BE49-F238E27FC236}">
                <a16:creationId xmlns:a16="http://schemas.microsoft.com/office/drawing/2014/main" id="{95289910-AE46-4DC2-B75D-5FA98F6B4D9A}"/>
              </a:ext>
            </a:extLst>
          </p:cNvPr>
          <p:cNvSpPr>
            <a:spLocks noGrp="1"/>
          </p:cNvSpPr>
          <p:nvPr>
            <p:ph idx="1"/>
          </p:nvPr>
        </p:nvSpPr>
        <p:spPr>
          <a:xfrm>
            <a:off x="4976031" y="963877"/>
            <a:ext cx="6377769" cy="4930246"/>
          </a:xfrm>
        </p:spPr>
        <p:txBody>
          <a:bodyPr anchor="ctr">
            <a:normAutofit/>
          </a:bodyPr>
          <a:lstStyle/>
          <a:p>
            <a:r>
              <a:rPr lang="de-DE" sz="2200" dirty="0"/>
              <a:t>Durch die Eintragung des Insolvenzvermerks tritt eine Sperre des Grundbuchs derart ein, dass nach der Eröffnung des Insolvenzverfahrens getroffene oder beim Grundbuchamt eingereichte Verfügungen nicht vollzogen werden dürfen, daher auch die Angabe der Uhrzeit über die Eröffnung des Insolvenz im Beschluss.</a:t>
            </a:r>
          </a:p>
          <a:p>
            <a:r>
              <a:rPr lang="de-DE" sz="2200" dirty="0"/>
              <a:t>Wenn vor dem Ersuchen der Insolvenzeröffnung noch unerledigte Anträge vorliegen, ist das weitere Verfahren mit dem zuständigen Rechtspfleger abzusprechen</a:t>
            </a:r>
          </a:p>
          <a:p>
            <a:r>
              <a:rPr lang="de-DE" sz="2200" dirty="0"/>
              <a:t>Das Ersuchen ist umgehend dem Rechtspfleger vorzulegen.</a:t>
            </a:r>
          </a:p>
        </p:txBody>
      </p:sp>
    </p:spTree>
    <p:extLst>
      <p:ext uri="{BB962C8B-B14F-4D97-AF65-F5344CB8AC3E}">
        <p14:creationId xmlns:p14="http://schemas.microsoft.com/office/powerpoint/2010/main" val="42263082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4BC137-A7AA-4E71-85B6-7325857C9193}"/>
              </a:ext>
            </a:extLst>
          </p:cNvPr>
          <p:cNvSpPr>
            <a:spLocks noGrp="1"/>
          </p:cNvSpPr>
          <p:nvPr>
            <p:ph type="title"/>
          </p:nvPr>
        </p:nvSpPr>
        <p:spPr>
          <a:xfrm>
            <a:off x="838200" y="963877"/>
            <a:ext cx="3494362" cy="4930246"/>
          </a:xfrm>
        </p:spPr>
        <p:txBody>
          <a:bodyPr>
            <a:normAutofit/>
          </a:bodyPr>
          <a:lstStyle/>
          <a:p>
            <a:pPr algn="r"/>
            <a:r>
              <a:rPr lang="de-DE">
                <a:solidFill>
                  <a:schemeClr val="accent1"/>
                </a:solidFill>
              </a:rPr>
              <a:t>Prüfung des Ersuchens</a:t>
            </a:r>
          </a:p>
        </p:txBody>
      </p:sp>
      <p:sp>
        <p:nvSpPr>
          <p:cNvPr id="3" name="Inhaltsplatzhalter 2">
            <a:extLst>
              <a:ext uri="{FF2B5EF4-FFF2-40B4-BE49-F238E27FC236}">
                <a16:creationId xmlns:a16="http://schemas.microsoft.com/office/drawing/2014/main" id="{DE1C9901-35DA-4CF6-AA13-DCAB79C64D45}"/>
              </a:ext>
            </a:extLst>
          </p:cNvPr>
          <p:cNvSpPr>
            <a:spLocks noGrp="1"/>
          </p:cNvSpPr>
          <p:nvPr>
            <p:ph idx="1"/>
          </p:nvPr>
        </p:nvSpPr>
        <p:spPr>
          <a:xfrm>
            <a:off x="4976031" y="963877"/>
            <a:ext cx="6377769" cy="4930246"/>
          </a:xfrm>
        </p:spPr>
        <p:txBody>
          <a:bodyPr anchor="ctr">
            <a:normAutofit/>
          </a:bodyPr>
          <a:lstStyle/>
          <a:p>
            <a:r>
              <a:rPr lang="de-DE" sz="2400" dirty="0"/>
              <a:t>Das Ersuchen muss geprüft werden: </a:t>
            </a:r>
          </a:p>
          <a:p>
            <a:r>
              <a:rPr lang="de-DE" sz="2400" dirty="0"/>
              <a:t>Unterschrift, Siegel und ob das Grundstück richtig bezeichnet ist.</a:t>
            </a:r>
          </a:p>
          <a:p>
            <a:r>
              <a:rPr lang="de-DE" sz="2400" dirty="0"/>
              <a:t>Allerdings muss hier zusätzlich geprüft werden, ob der eingetragene Eigentümer oder Berechtigte mit dem Schuldner übereinstimmt.</a:t>
            </a:r>
          </a:p>
          <a:p>
            <a:r>
              <a:rPr lang="de-DE" sz="2400" dirty="0"/>
              <a:t>Liegt keine Übereinstimmung vor, ist das Ersuchen zurückzuweisen.</a:t>
            </a:r>
          </a:p>
        </p:txBody>
      </p:sp>
    </p:spTree>
    <p:extLst>
      <p:ext uri="{BB962C8B-B14F-4D97-AF65-F5344CB8AC3E}">
        <p14:creationId xmlns:p14="http://schemas.microsoft.com/office/powerpoint/2010/main" val="3032014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746911-F32E-4D2A-B11A-0574092D3BB9}"/>
              </a:ext>
            </a:extLst>
          </p:cNvPr>
          <p:cNvSpPr>
            <a:spLocks noGrp="1"/>
          </p:cNvSpPr>
          <p:nvPr>
            <p:ph type="title"/>
          </p:nvPr>
        </p:nvSpPr>
        <p:spPr>
          <a:xfrm>
            <a:off x="838200" y="963877"/>
            <a:ext cx="3494362" cy="4930246"/>
          </a:xfrm>
        </p:spPr>
        <p:txBody>
          <a:bodyPr>
            <a:normAutofit/>
          </a:bodyPr>
          <a:lstStyle/>
          <a:p>
            <a:pPr algn="r"/>
            <a:r>
              <a:rPr lang="de-DE">
                <a:solidFill>
                  <a:schemeClr val="accent1"/>
                </a:solidFill>
              </a:rPr>
              <a:t>Eintragung</a:t>
            </a:r>
          </a:p>
        </p:txBody>
      </p:sp>
      <p:sp>
        <p:nvSpPr>
          <p:cNvPr id="3" name="Inhaltsplatzhalter 2">
            <a:extLst>
              <a:ext uri="{FF2B5EF4-FFF2-40B4-BE49-F238E27FC236}">
                <a16:creationId xmlns:a16="http://schemas.microsoft.com/office/drawing/2014/main" id="{9D3EB817-62FE-446B-BF98-A78809BBF726}"/>
              </a:ext>
            </a:extLst>
          </p:cNvPr>
          <p:cNvSpPr>
            <a:spLocks noGrp="1"/>
          </p:cNvSpPr>
          <p:nvPr>
            <p:ph idx="1"/>
          </p:nvPr>
        </p:nvSpPr>
        <p:spPr>
          <a:xfrm>
            <a:off x="4976031" y="963877"/>
            <a:ext cx="6377769" cy="4930246"/>
          </a:xfrm>
        </p:spPr>
        <p:txBody>
          <a:bodyPr anchor="ctr">
            <a:normAutofit/>
          </a:bodyPr>
          <a:lstStyle/>
          <a:p>
            <a:r>
              <a:rPr lang="de-DE" sz="2400" dirty="0"/>
              <a:t>Der </a:t>
            </a:r>
            <a:r>
              <a:rPr lang="de-DE" sz="2400" dirty="0" smtClean="0"/>
              <a:t>Insolvenzvermerk kann </a:t>
            </a:r>
            <a:r>
              <a:rPr lang="de-DE" sz="2400" dirty="0"/>
              <a:t>sowohl in Abt. II als auch in Abt. III eingetragen werden.</a:t>
            </a:r>
          </a:p>
          <a:p>
            <a:r>
              <a:rPr lang="de-DE" sz="2400" dirty="0"/>
              <a:t>In Abt. II wenn der Gesamtschuldner der Eigentümer des Grundstücks ist.</a:t>
            </a:r>
          </a:p>
          <a:p>
            <a:r>
              <a:rPr lang="de-DE" sz="2400" dirty="0"/>
              <a:t>Ist das Verfahren über einen Berechtigten aus Abt. II einzutragen, dann in Abt. II aber in die Veränderungsspalte.</a:t>
            </a:r>
          </a:p>
          <a:p>
            <a:r>
              <a:rPr lang="de-DE" sz="2400" dirty="0"/>
              <a:t>In Abt. III, wenn der Gemeinschuldner der Gläubiger ist. Dort dann auch in der Veränderungsspalte</a:t>
            </a:r>
          </a:p>
        </p:txBody>
      </p:sp>
    </p:spTree>
    <p:extLst>
      <p:ext uri="{BB962C8B-B14F-4D97-AF65-F5344CB8AC3E}">
        <p14:creationId xmlns:p14="http://schemas.microsoft.com/office/powerpoint/2010/main" val="40382263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2E8521-EAB8-4715-A1D7-5326858C57BC}"/>
              </a:ext>
            </a:extLst>
          </p:cNvPr>
          <p:cNvSpPr>
            <a:spLocks noGrp="1"/>
          </p:cNvSpPr>
          <p:nvPr>
            <p:ph type="title"/>
          </p:nvPr>
        </p:nvSpPr>
        <p:spPr>
          <a:xfrm>
            <a:off x="808638" y="386930"/>
            <a:ext cx="9236700" cy="1188950"/>
          </a:xfrm>
        </p:spPr>
        <p:txBody>
          <a:bodyPr anchor="b">
            <a:normAutofit/>
          </a:bodyPr>
          <a:lstStyle/>
          <a:p>
            <a:r>
              <a:rPr lang="de-DE" sz="5400"/>
              <a:t>Voraussetzungen der Einsicht</a:t>
            </a:r>
          </a:p>
        </p:txBody>
      </p:sp>
      <p:sp>
        <p:nvSpPr>
          <p:cNvPr id="3" name="Inhaltsplatzhalter 2">
            <a:extLst>
              <a:ext uri="{FF2B5EF4-FFF2-40B4-BE49-F238E27FC236}">
                <a16:creationId xmlns:a16="http://schemas.microsoft.com/office/drawing/2014/main" id="{136CDA84-2A39-4DBC-9C27-3EAC3DB696F8}"/>
              </a:ext>
            </a:extLst>
          </p:cNvPr>
          <p:cNvSpPr>
            <a:spLocks noGrp="1"/>
          </p:cNvSpPr>
          <p:nvPr>
            <p:ph idx="1"/>
          </p:nvPr>
        </p:nvSpPr>
        <p:spPr>
          <a:xfrm>
            <a:off x="793660" y="2599509"/>
            <a:ext cx="10143668" cy="3435531"/>
          </a:xfrm>
        </p:spPr>
        <p:txBody>
          <a:bodyPr anchor="ctr">
            <a:normAutofit/>
          </a:bodyPr>
          <a:lstStyle/>
          <a:p>
            <a:r>
              <a:rPr lang="de-DE" sz="2400" dirty="0"/>
              <a:t>Das Grundbuch ist ein öffentliches Register aber einsehen darf nur, wer ein berechtigtes Interesse hat.</a:t>
            </a:r>
          </a:p>
          <a:p>
            <a:r>
              <a:rPr lang="de-DE" sz="2400" dirty="0"/>
              <a:t>Wegen des öffentlichen Glaubens des Grundbuchs (Vermutungswirkung § 891 BGB, </a:t>
            </a:r>
            <a:r>
              <a:rPr lang="de-DE" sz="2400" dirty="0" err="1"/>
              <a:t>Gutglaubenwirkung</a:t>
            </a:r>
            <a:r>
              <a:rPr lang="de-DE" sz="2400" dirty="0"/>
              <a:t> § 892 BGB) muss sich die Öffentlichkeit aber über den Grundbuchstand informieren können und zumindest unter bestimmten Voraussetzungen das Recht auf Grundbucheinsicht haben.</a:t>
            </a:r>
          </a:p>
          <a:p>
            <a:r>
              <a:rPr lang="de-DE" sz="2400" dirty="0"/>
              <a:t>Der </a:t>
            </a:r>
            <a:r>
              <a:rPr lang="de-DE" sz="2400" dirty="0" err="1"/>
              <a:t>UdG</a:t>
            </a:r>
            <a:r>
              <a:rPr lang="de-DE" sz="2400" dirty="0"/>
              <a:t> hat bei der Gestattung der Einsicht folgende Interessenabwägung vorzunehmen.</a:t>
            </a:r>
          </a:p>
        </p:txBody>
      </p:sp>
    </p:spTree>
    <p:extLst>
      <p:ext uri="{BB962C8B-B14F-4D97-AF65-F5344CB8AC3E}">
        <p14:creationId xmlns:p14="http://schemas.microsoft.com/office/powerpoint/2010/main" val="22337548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8B8406-1FCC-4806-8273-604C439379AC}"/>
              </a:ext>
            </a:extLst>
          </p:cNvPr>
          <p:cNvSpPr>
            <a:spLocks noGrp="1"/>
          </p:cNvSpPr>
          <p:nvPr>
            <p:ph type="title"/>
          </p:nvPr>
        </p:nvSpPr>
        <p:spPr>
          <a:xfrm>
            <a:off x="838200" y="963877"/>
            <a:ext cx="3494362" cy="4930246"/>
          </a:xfrm>
        </p:spPr>
        <p:txBody>
          <a:bodyPr>
            <a:normAutofit/>
          </a:bodyPr>
          <a:lstStyle/>
          <a:p>
            <a:pPr algn="r"/>
            <a:r>
              <a:rPr lang="de-DE" sz="4100">
                <a:solidFill>
                  <a:schemeClr val="accent1"/>
                </a:solidFill>
              </a:rPr>
              <a:t>Eintragungstext</a:t>
            </a:r>
          </a:p>
        </p:txBody>
      </p:sp>
      <p:sp>
        <p:nvSpPr>
          <p:cNvPr id="3" name="Inhaltsplatzhalter 2">
            <a:extLst>
              <a:ext uri="{FF2B5EF4-FFF2-40B4-BE49-F238E27FC236}">
                <a16:creationId xmlns:a16="http://schemas.microsoft.com/office/drawing/2014/main" id="{E2AA0A15-CF10-48F6-AEDE-268938DEA576}"/>
              </a:ext>
            </a:extLst>
          </p:cNvPr>
          <p:cNvSpPr>
            <a:spLocks noGrp="1"/>
          </p:cNvSpPr>
          <p:nvPr>
            <p:ph idx="1"/>
          </p:nvPr>
        </p:nvSpPr>
        <p:spPr>
          <a:xfrm>
            <a:off x="4976031" y="963877"/>
            <a:ext cx="6377769" cy="4930246"/>
          </a:xfrm>
        </p:spPr>
        <p:txBody>
          <a:bodyPr anchor="ctr">
            <a:normAutofit/>
          </a:bodyPr>
          <a:lstStyle/>
          <a:p>
            <a:r>
              <a:rPr lang="de-DE" sz="1900" dirty="0"/>
              <a:t>Der Text lautet dann:</a:t>
            </a:r>
          </a:p>
          <a:p>
            <a:r>
              <a:rPr lang="de-DE" sz="1900" dirty="0"/>
              <a:t>„Hinsichtlich des Vermögens des /der…..ist das Insolvenzverfahren eröffnet. Amtsgericht….., Aktenzeichen. </a:t>
            </a:r>
            <a:r>
              <a:rPr lang="de-DE" sz="1900" dirty="0" smtClean="0"/>
              <a:t>Eingetragen am… </a:t>
            </a:r>
            <a:r>
              <a:rPr lang="de-DE" sz="1900" dirty="0"/>
              <a:t>und Unterschrift</a:t>
            </a:r>
          </a:p>
          <a:p>
            <a:r>
              <a:rPr lang="de-DE" sz="1900" dirty="0"/>
              <a:t>Im Eröffnungsverfahren kann das Insolvenzgericht dem Schuldner ein allgemeines Verfügungsverbot auferlegen oder anordnen, das Verfügungen des Schuldners nur mit Zustimmung des vorläufigen Insolvenzverwalters wirksam sind.</a:t>
            </a:r>
          </a:p>
          <a:p>
            <a:r>
              <a:rPr lang="de-DE" sz="1900" dirty="0"/>
              <a:t>„ Hinsichtlich des Vermögens des/der…..: Es besteht ein allgemeines Verfügungsverbot“</a:t>
            </a:r>
          </a:p>
          <a:p>
            <a:r>
              <a:rPr lang="de-DE" sz="1900" dirty="0"/>
              <a:t>Oder</a:t>
            </a:r>
          </a:p>
          <a:p>
            <a:r>
              <a:rPr lang="de-DE" sz="1900" dirty="0"/>
              <a:t>„Hinsichtlich des Vermögens des/der….: Verfügungen sind nur mit Zustimmung des vorläufigen Insolvenzverwalters wirksam gem. § 21 Abs. 2 Nr. 2 InsO, Amtsgericht, Aktenzeichen</a:t>
            </a:r>
          </a:p>
        </p:txBody>
      </p:sp>
    </p:spTree>
    <p:extLst>
      <p:ext uri="{BB962C8B-B14F-4D97-AF65-F5344CB8AC3E}">
        <p14:creationId xmlns:p14="http://schemas.microsoft.com/office/powerpoint/2010/main" val="14477664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3191F5-10E2-44B1-B947-10F48B688FE8}"/>
              </a:ext>
            </a:extLst>
          </p:cNvPr>
          <p:cNvSpPr>
            <a:spLocks noGrp="1"/>
          </p:cNvSpPr>
          <p:nvPr>
            <p:ph type="title"/>
          </p:nvPr>
        </p:nvSpPr>
        <p:spPr>
          <a:xfrm>
            <a:off x="838200" y="963877"/>
            <a:ext cx="3494362" cy="4930246"/>
          </a:xfrm>
        </p:spPr>
        <p:txBody>
          <a:bodyPr>
            <a:normAutofit/>
          </a:bodyPr>
          <a:lstStyle/>
          <a:p>
            <a:pPr algn="r"/>
            <a:r>
              <a:rPr lang="de-DE">
                <a:solidFill>
                  <a:schemeClr val="accent1"/>
                </a:solidFill>
              </a:rPr>
              <a:t>Eintragung</a:t>
            </a:r>
          </a:p>
        </p:txBody>
      </p:sp>
      <p:sp>
        <p:nvSpPr>
          <p:cNvPr id="3" name="Inhaltsplatzhalter 2">
            <a:extLst>
              <a:ext uri="{FF2B5EF4-FFF2-40B4-BE49-F238E27FC236}">
                <a16:creationId xmlns:a16="http://schemas.microsoft.com/office/drawing/2014/main" id="{68BDCB24-3E8A-45D8-8968-9452EB65EEA3}"/>
              </a:ext>
            </a:extLst>
          </p:cNvPr>
          <p:cNvSpPr>
            <a:spLocks noGrp="1"/>
          </p:cNvSpPr>
          <p:nvPr>
            <p:ph idx="1"/>
          </p:nvPr>
        </p:nvSpPr>
        <p:spPr>
          <a:xfrm>
            <a:off x="4976031" y="963877"/>
            <a:ext cx="6377769" cy="4930246"/>
          </a:xfrm>
        </p:spPr>
        <p:txBody>
          <a:bodyPr anchor="ctr">
            <a:normAutofit/>
          </a:bodyPr>
          <a:lstStyle/>
          <a:p>
            <a:r>
              <a:rPr lang="de-DE" sz="2200" dirty="0"/>
              <a:t>Das Ersuchen ist also sehr genau daraufhin zu prüfen, welcher Vermerk im Grundbuch eingetragen werden soll.</a:t>
            </a:r>
          </a:p>
          <a:p>
            <a:r>
              <a:rPr lang="de-DE" sz="2200" dirty="0"/>
              <a:t>Oft steht im Ersuchen, das um Ermittlung gebeten wird, ob noch weitere Grundstücke im Eigentum des Schuldners stehen. Es wird gebeten, auch dort die Eintragung vorzunehmen. Dies ist zulässig.</a:t>
            </a:r>
          </a:p>
          <a:p>
            <a:r>
              <a:rPr lang="de-DE" sz="2200" dirty="0"/>
              <a:t>Informiert über die Eintragungen werden die ersuchende Behörde, der Eigentümer und ist im Grundbuch schon eine Zwangsversteigerungsvermerk oder Verwaltung eingetragen, dann unbedingt die Abteilung zum dortigen Aktenzeichen</a:t>
            </a:r>
          </a:p>
        </p:txBody>
      </p:sp>
    </p:spTree>
    <p:extLst>
      <p:ext uri="{BB962C8B-B14F-4D97-AF65-F5344CB8AC3E}">
        <p14:creationId xmlns:p14="http://schemas.microsoft.com/office/powerpoint/2010/main" val="40967134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681155-FC43-4D74-9B2D-FE548E78CCD7}"/>
              </a:ext>
            </a:extLst>
          </p:cNvPr>
          <p:cNvSpPr>
            <a:spLocks noGrp="1"/>
          </p:cNvSpPr>
          <p:nvPr>
            <p:ph type="title"/>
          </p:nvPr>
        </p:nvSpPr>
        <p:spPr>
          <a:xfrm>
            <a:off x="808638" y="386930"/>
            <a:ext cx="9236700" cy="1188950"/>
          </a:xfrm>
        </p:spPr>
        <p:txBody>
          <a:bodyPr anchor="b">
            <a:normAutofit/>
          </a:bodyPr>
          <a:lstStyle/>
          <a:p>
            <a:r>
              <a:rPr lang="de-DE" sz="5400" dirty="0"/>
              <a:t>Einsicht</a:t>
            </a:r>
          </a:p>
        </p:txBody>
      </p:sp>
      <p:sp>
        <p:nvSpPr>
          <p:cNvPr id="3" name="Inhaltsplatzhalter 2">
            <a:extLst>
              <a:ext uri="{FF2B5EF4-FFF2-40B4-BE49-F238E27FC236}">
                <a16:creationId xmlns:a16="http://schemas.microsoft.com/office/drawing/2014/main" id="{7A97B36E-3324-4940-9046-62D2A9045592}"/>
              </a:ext>
            </a:extLst>
          </p:cNvPr>
          <p:cNvSpPr>
            <a:spLocks noGrp="1"/>
          </p:cNvSpPr>
          <p:nvPr>
            <p:ph idx="1"/>
          </p:nvPr>
        </p:nvSpPr>
        <p:spPr>
          <a:xfrm>
            <a:off x="793660" y="2599509"/>
            <a:ext cx="10143668" cy="3435531"/>
          </a:xfrm>
        </p:spPr>
        <p:txBody>
          <a:bodyPr anchor="ctr">
            <a:normAutofit/>
          </a:bodyPr>
          <a:lstStyle/>
          <a:p>
            <a:r>
              <a:rPr lang="de-DE" sz="2400" dirty="0"/>
              <a:t>Interesse der eingetragenen Berechtigten</a:t>
            </a:r>
          </a:p>
          <a:p>
            <a:r>
              <a:rPr lang="de-DE" sz="2400" dirty="0"/>
              <a:t>Interesse der Öffentlichkeit</a:t>
            </a:r>
          </a:p>
          <a:p>
            <a:r>
              <a:rPr lang="de-DE" sz="2400" dirty="0"/>
              <a:t>Jeder der Einsicht in das Grundbuch haben möchte, muss also sein berechtigtes Interesse darlegen.</a:t>
            </a:r>
          </a:p>
          <a:p>
            <a:r>
              <a:rPr lang="de-DE" sz="2400" b="1" dirty="0"/>
              <a:t>Miet-, Pacht- und Kaufinteresse ist kein berechtigtes Interesse.</a:t>
            </a:r>
            <a:endParaRPr lang="de-DE" sz="2400" dirty="0"/>
          </a:p>
          <a:p>
            <a:r>
              <a:rPr lang="de-DE" sz="2400" dirty="0"/>
              <a:t>Es liegt ein rechtliches Interesse vor, wenn der Einsichtsberechtigte einen materiell-rechtlichen Anspruch gegen den Eigentümer oder einen eingetragenen Berechtigten hat.</a:t>
            </a:r>
          </a:p>
          <a:p>
            <a:endParaRPr lang="de-DE" sz="2400" dirty="0"/>
          </a:p>
        </p:txBody>
      </p:sp>
    </p:spTree>
    <p:extLst>
      <p:ext uri="{BB962C8B-B14F-4D97-AF65-F5344CB8AC3E}">
        <p14:creationId xmlns:p14="http://schemas.microsoft.com/office/powerpoint/2010/main" val="2194925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09DBDD-A01F-4519-BE45-C22D3DDF51DF}"/>
              </a:ext>
            </a:extLst>
          </p:cNvPr>
          <p:cNvSpPr>
            <a:spLocks noGrp="1"/>
          </p:cNvSpPr>
          <p:nvPr>
            <p:ph type="title"/>
          </p:nvPr>
        </p:nvSpPr>
        <p:spPr>
          <a:xfrm>
            <a:off x="808638" y="386930"/>
            <a:ext cx="9236700" cy="1188950"/>
          </a:xfrm>
        </p:spPr>
        <p:txBody>
          <a:bodyPr anchor="b">
            <a:normAutofit/>
          </a:bodyPr>
          <a:lstStyle/>
          <a:p>
            <a:r>
              <a:rPr lang="de-DE" sz="5400"/>
              <a:t>Einsicht § 27 Allge…</a:t>
            </a:r>
          </a:p>
        </p:txBody>
      </p:sp>
      <p:sp>
        <p:nvSpPr>
          <p:cNvPr id="3" name="Inhaltsplatzhalter 2">
            <a:extLst>
              <a:ext uri="{FF2B5EF4-FFF2-40B4-BE49-F238E27FC236}">
                <a16:creationId xmlns:a16="http://schemas.microsoft.com/office/drawing/2014/main" id="{AD846E44-A2B0-46FD-B1DF-D714443695A3}"/>
              </a:ext>
            </a:extLst>
          </p:cNvPr>
          <p:cNvSpPr>
            <a:spLocks noGrp="1"/>
          </p:cNvSpPr>
          <p:nvPr>
            <p:ph idx="1"/>
          </p:nvPr>
        </p:nvSpPr>
        <p:spPr>
          <a:xfrm>
            <a:off x="793660" y="2599509"/>
            <a:ext cx="10143668" cy="3435531"/>
          </a:xfrm>
        </p:spPr>
        <p:txBody>
          <a:bodyPr anchor="ctr">
            <a:normAutofit/>
          </a:bodyPr>
          <a:lstStyle/>
          <a:p>
            <a:r>
              <a:rPr lang="de-DE" sz="2400" dirty="0"/>
              <a:t>Ein wirtschaftliches Interesse hat jeder, der sich über die Vermögensverhältnisse informieren möchte, weil er einen konkret bevorstehenden Vertragsabschluss mit ihm bzw. die Zwangsvollstreckung gegen ihn beabsichtigt.</a:t>
            </a:r>
          </a:p>
          <a:p>
            <a:r>
              <a:rPr lang="de-DE" sz="2400" dirty="0"/>
              <a:t>Ein öffentliches Interesse liegt vor, wenn die Presse glaubhaft macht, dass diese Grundstück und ihre Informationen wichtig für die Öffentlichkeit ist.</a:t>
            </a:r>
          </a:p>
          <a:p>
            <a:endParaRPr lang="de-DE" sz="2400" dirty="0"/>
          </a:p>
          <a:p>
            <a:endParaRPr lang="de-DE" sz="2400" dirty="0"/>
          </a:p>
          <a:p>
            <a:endParaRPr lang="de-DE" sz="2400" dirty="0"/>
          </a:p>
        </p:txBody>
      </p:sp>
    </p:spTree>
    <p:extLst>
      <p:ext uri="{BB962C8B-B14F-4D97-AF65-F5344CB8AC3E}">
        <p14:creationId xmlns:p14="http://schemas.microsoft.com/office/powerpoint/2010/main" val="2693204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F20491-41DC-426B-B196-9F17742A9A36}"/>
              </a:ext>
            </a:extLst>
          </p:cNvPr>
          <p:cNvSpPr>
            <a:spLocks noGrp="1"/>
          </p:cNvSpPr>
          <p:nvPr>
            <p:ph type="title"/>
          </p:nvPr>
        </p:nvSpPr>
        <p:spPr>
          <a:xfrm>
            <a:off x="808638" y="386930"/>
            <a:ext cx="9236700" cy="1188950"/>
          </a:xfrm>
        </p:spPr>
        <p:txBody>
          <a:bodyPr anchor="b">
            <a:normAutofit/>
          </a:bodyPr>
          <a:lstStyle/>
          <a:p>
            <a:r>
              <a:rPr lang="de-DE" sz="5400"/>
              <a:t>Einsicht</a:t>
            </a:r>
          </a:p>
        </p:txBody>
      </p:sp>
      <p:sp>
        <p:nvSpPr>
          <p:cNvPr id="3" name="Inhaltsplatzhalter 2">
            <a:extLst>
              <a:ext uri="{FF2B5EF4-FFF2-40B4-BE49-F238E27FC236}">
                <a16:creationId xmlns:a16="http://schemas.microsoft.com/office/drawing/2014/main" id="{551832CE-109B-4E00-80CE-C681B7BFF7C5}"/>
              </a:ext>
            </a:extLst>
          </p:cNvPr>
          <p:cNvSpPr>
            <a:spLocks noGrp="1"/>
          </p:cNvSpPr>
          <p:nvPr>
            <p:ph idx="1"/>
          </p:nvPr>
        </p:nvSpPr>
        <p:spPr>
          <a:xfrm>
            <a:off x="793660" y="2599509"/>
            <a:ext cx="10143668" cy="3435531"/>
          </a:xfrm>
        </p:spPr>
        <p:txBody>
          <a:bodyPr anchor="ctr">
            <a:normAutofit lnSpcReduction="10000"/>
          </a:bodyPr>
          <a:lstStyle/>
          <a:p>
            <a:r>
              <a:rPr lang="de-DE" sz="2400" dirty="0"/>
              <a:t>Sein berechtigtes Interesse muss der Einsehende darlegen und gem. §12 c Abs. 1 Satz 1 GBO entscheidet der </a:t>
            </a:r>
            <a:r>
              <a:rPr lang="de-DE" sz="2400" dirty="0" err="1"/>
              <a:t>Udg</a:t>
            </a:r>
            <a:r>
              <a:rPr lang="de-DE" sz="2400" dirty="0"/>
              <a:t> dann über die Einsicht.</a:t>
            </a:r>
          </a:p>
          <a:p>
            <a:r>
              <a:rPr lang="de-DE" sz="2400" dirty="0"/>
              <a:t> Keine Darlegung des berechtigten Interesse ist nötig:</a:t>
            </a:r>
          </a:p>
          <a:p>
            <a:r>
              <a:rPr lang="de-DE" sz="2400" dirty="0"/>
              <a:t>+ beim Vorliegen einer Vollmacht des Eigentümers/ Berechtigten § 43 Abs. 2 Satz 2 GBV</a:t>
            </a:r>
          </a:p>
          <a:p>
            <a:r>
              <a:rPr lang="de-DE" sz="2400" dirty="0"/>
              <a:t>+ Notar (Person des öffentlichen Glaubens) § 43 Abs. 1 GBV</a:t>
            </a:r>
          </a:p>
          <a:p>
            <a:r>
              <a:rPr lang="de-DE" sz="2400" dirty="0"/>
              <a:t>+ Beauftrage inländischer Behörden § 43 Abs. 1 GBV, Art. 35 GG</a:t>
            </a:r>
          </a:p>
          <a:p>
            <a:r>
              <a:rPr lang="de-DE" sz="2400" dirty="0"/>
              <a:t>Mieter haben unter Vorlage ihres Mietvertrages und dem Personalausweises ein berechtigtes Interesse aus dem BV und Abt I zu erfahren</a:t>
            </a:r>
          </a:p>
        </p:txBody>
      </p:sp>
    </p:spTree>
    <p:extLst>
      <p:ext uri="{BB962C8B-B14F-4D97-AF65-F5344CB8AC3E}">
        <p14:creationId xmlns:p14="http://schemas.microsoft.com/office/powerpoint/2010/main" val="11792011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7A2A75-9993-41FE-95BB-9CB3CA739D4C}"/>
              </a:ext>
            </a:extLst>
          </p:cNvPr>
          <p:cNvSpPr>
            <a:spLocks noGrp="1"/>
          </p:cNvSpPr>
          <p:nvPr>
            <p:ph type="title"/>
          </p:nvPr>
        </p:nvSpPr>
        <p:spPr>
          <a:xfrm>
            <a:off x="808638" y="386930"/>
            <a:ext cx="9236700" cy="1188950"/>
          </a:xfrm>
        </p:spPr>
        <p:txBody>
          <a:bodyPr anchor="b">
            <a:normAutofit/>
          </a:bodyPr>
          <a:lstStyle/>
          <a:p>
            <a:r>
              <a:rPr lang="de-DE" sz="5400"/>
              <a:t>Einsicht</a:t>
            </a:r>
          </a:p>
        </p:txBody>
      </p:sp>
      <p:sp>
        <p:nvSpPr>
          <p:cNvPr id="3" name="Inhaltsplatzhalter 2">
            <a:extLst>
              <a:ext uri="{FF2B5EF4-FFF2-40B4-BE49-F238E27FC236}">
                <a16:creationId xmlns:a16="http://schemas.microsoft.com/office/drawing/2014/main" id="{29BD77C2-2B6C-4C19-94DE-D5F60A14F0C5}"/>
              </a:ext>
            </a:extLst>
          </p:cNvPr>
          <p:cNvSpPr>
            <a:spLocks noGrp="1"/>
          </p:cNvSpPr>
          <p:nvPr>
            <p:ph idx="1"/>
          </p:nvPr>
        </p:nvSpPr>
        <p:spPr>
          <a:xfrm>
            <a:off x="793660" y="2599509"/>
            <a:ext cx="10143668" cy="3435531"/>
          </a:xfrm>
        </p:spPr>
        <p:txBody>
          <a:bodyPr anchor="ctr">
            <a:normAutofit/>
          </a:bodyPr>
          <a:lstStyle/>
          <a:p>
            <a:r>
              <a:rPr lang="de-DE" sz="2400" dirty="0"/>
              <a:t>Verfahren bei Einsicht</a:t>
            </a:r>
          </a:p>
          <a:p>
            <a:r>
              <a:rPr lang="de-DE" sz="2400" dirty="0"/>
              <a:t>Der Antrag kann formlos gestellt werden. Einsicht darf nur in den Diensträumen des Grundbuchamtes und unter Aufsicht eines Bediensteten erfolgen.</a:t>
            </a:r>
          </a:p>
          <a:p>
            <a:r>
              <a:rPr lang="de-DE" sz="2400" dirty="0"/>
              <a:t>Seit 2014 ist über jede Einsichtnahme ein Protokoll zu führen. § 12 Abs. 4 Satz 1 GBO. Einzelheiten regelt § 46a GBV</a:t>
            </a:r>
          </a:p>
          <a:p>
            <a:endParaRPr lang="de-DE" sz="2400" dirty="0"/>
          </a:p>
          <a:p>
            <a:r>
              <a:rPr lang="de-DE" sz="2400" b="1" dirty="0"/>
              <a:t>Grundakten zu versenden ist </a:t>
            </a:r>
            <a:r>
              <a:rPr lang="de-DE" sz="2400" b="1" dirty="0" err="1"/>
              <a:t>grds</a:t>
            </a:r>
            <a:r>
              <a:rPr lang="de-DE" sz="2400" b="1" dirty="0"/>
              <a:t>. unzulässig.</a:t>
            </a:r>
          </a:p>
        </p:txBody>
      </p:sp>
    </p:spTree>
    <p:extLst>
      <p:ext uri="{BB962C8B-B14F-4D97-AF65-F5344CB8AC3E}">
        <p14:creationId xmlns:p14="http://schemas.microsoft.com/office/powerpoint/2010/main" val="36248813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727F08-E887-4F1D-AA49-7777C883811D}"/>
              </a:ext>
            </a:extLst>
          </p:cNvPr>
          <p:cNvSpPr>
            <a:spLocks noGrp="1"/>
          </p:cNvSpPr>
          <p:nvPr>
            <p:ph type="title"/>
          </p:nvPr>
        </p:nvSpPr>
        <p:spPr>
          <a:xfrm>
            <a:off x="808638" y="386930"/>
            <a:ext cx="9236700" cy="1188950"/>
          </a:xfrm>
        </p:spPr>
        <p:txBody>
          <a:bodyPr anchor="b">
            <a:normAutofit/>
          </a:bodyPr>
          <a:lstStyle/>
          <a:p>
            <a:r>
              <a:rPr lang="de-DE" sz="5400"/>
              <a:t>Zuständigkeit </a:t>
            </a:r>
          </a:p>
        </p:txBody>
      </p:sp>
      <p:sp>
        <p:nvSpPr>
          <p:cNvPr id="3" name="Inhaltsplatzhalter 2">
            <a:extLst>
              <a:ext uri="{FF2B5EF4-FFF2-40B4-BE49-F238E27FC236}">
                <a16:creationId xmlns:a16="http://schemas.microsoft.com/office/drawing/2014/main" id="{0410F743-6EAB-4792-8C85-970A7C568B49}"/>
              </a:ext>
            </a:extLst>
          </p:cNvPr>
          <p:cNvSpPr>
            <a:spLocks noGrp="1"/>
          </p:cNvSpPr>
          <p:nvPr>
            <p:ph idx="1"/>
          </p:nvPr>
        </p:nvSpPr>
        <p:spPr>
          <a:xfrm>
            <a:off x="793660" y="2599509"/>
            <a:ext cx="10143668" cy="3435531"/>
          </a:xfrm>
        </p:spPr>
        <p:txBody>
          <a:bodyPr anchor="ctr">
            <a:normAutofit/>
          </a:bodyPr>
          <a:lstStyle/>
          <a:p>
            <a:r>
              <a:rPr lang="de-DE" sz="2400"/>
              <a:t>Der UdG entscheidet in eigener Zuständigkeit, d.h. sachlich unabhängig § 12 c Abs. 1 Nr. 1 GBO</a:t>
            </a:r>
          </a:p>
          <a:p>
            <a:r>
              <a:rPr lang="de-DE" sz="2400"/>
              <a:t>Kosten: Die Grundbucheinsicht ist gebührenfrei</a:t>
            </a:r>
          </a:p>
          <a:p>
            <a:r>
              <a:rPr lang="de-DE" sz="2400"/>
              <a:t>Wenn der UdG eine Einsicht verweigert, kann der Einsehende eine Erinnerung stellen, darüber entscheidet der zuständige Rechtspfleger. Gegen diese Entscheidung ist Beschwerde möglich, die beim Kammergericht entschieden wird.</a:t>
            </a:r>
          </a:p>
        </p:txBody>
      </p:sp>
    </p:spTree>
    <p:extLst>
      <p:ext uri="{BB962C8B-B14F-4D97-AF65-F5344CB8AC3E}">
        <p14:creationId xmlns:p14="http://schemas.microsoft.com/office/powerpoint/2010/main" val="40252410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7AA240-67AB-44E5-93F8-17F6B3FF033E}"/>
              </a:ext>
            </a:extLst>
          </p:cNvPr>
          <p:cNvSpPr>
            <a:spLocks noGrp="1"/>
          </p:cNvSpPr>
          <p:nvPr>
            <p:ph type="title"/>
          </p:nvPr>
        </p:nvSpPr>
        <p:spPr>
          <a:xfrm>
            <a:off x="1282963" y="1238080"/>
            <a:ext cx="9849751" cy="1349671"/>
          </a:xfrm>
        </p:spPr>
        <p:txBody>
          <a:bodyPr anchor="b">
            <a:normAutofit/>
          </a:bodyPr>
          <a:lstStyle/>
          <a:p>
            <a:r>
              <a:rPr lang="de-DE" sz="4200"/>
              <a:t>Erteilung von Abschriften/Ausdrucken § 12 c Abs 1 Nr. 1 GBO</a:t>
            </a:r>
          </a:p>
        </p:txBody>
      </p:sp>
      <p:sp>
        <p:nvSpPr>
          <p:cNvPr id="3" name="Inhaltsplatzhalter 2">
            <a:extLst>
              <a:ext uri="{FF2B5EF4-FFF2-40B4-BE49-F238E27FC236}">
                <a16:creationId xmlns:a16="http://schemas.microsoft.com/office/drawing/2014/main" id="{835665E3-167F-41B3-A92F-ED12039487F8}"/>
              </a:ext>
            </a:extLst>
          </p:cNvPr>
          <p:cNvSpPr>
            <a:spLocks noGrp="1"/>
          </p:cNvSpPr>
          <p:nvPr>
            <p:ph idx="1"/>
          </p:nvPr>
        </p:nvSpPr>
        <p:spPr>
          <a:xfrm>
            <a:off x="1289304" y="2902913"/>
            <a:ext cx="9849751" cy="3032168"/>
          </a:xfrm>
        </p:spPr>
        <p:txBody>
          <a:bodyPr anchor="ctr">
            <a:normAutofit/>
          </a:bodyPr>
          <a:lstStyle/>
          <a:p>
            <a:r>
              <a:rPr lang="de-DE" sz="2000" dirty="0"/>
              <a:t>Soweit das Recht auf Einsicht reicht, können auch Abschriften bzw. Ausdrucke erteilt werden.</a:t>
            </a:r>
          </a:p>
          <a:p>
            <a:r>
              <a:rPr lang="de-DE" sz="2000" dirty="0"/>
              <a:t>Diese sind nicht gebührenfrei. Die Kosten richten sich nach dem </a:t>
            </a:r>
            <a:r>
              <a:rPr lang="de-DE" sz="2000" dirty="0" err="1"/>
              <a:t>GNotKG</a:t>
            </a:r>
            <a:r>
              <a:rPr lang="de-DE" sz="2000" dirty="0"/>
              <a:t>. Ein einfacher Grundbuchauszug kostete 10€, ein amtlicher/ beglaubigter 20€. Es können Kopien aus der Akte erfordert werden, welche auf Antrag zu beglaubigen sind. Die sog. Dokumentenpauschale beträgt je Seite 0,50€, ab der 51. Seite 0,15 €.</a:t>
            </a:r>
          </a:p>
          <a:p>
            <a:endParaRPr lang="de-DE" sz="2000" dirty="0"/>
          </a:p>
        </p:txBody>
      </p:sp>
    </p:spTree>
    <p:extLst>
      <p:ext uri="{BB962C8B-B14F-4D97-AF65-F5344CB8AC3E}">
        <p14:creationId xmlns:p14="http://schemas.microsoft.com/office/powerpoint/2010/main" val="35433284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C241DA-C55A-4FF5-8B24-E6A372932AFD}"/>
              </a:ext>
            </a:extLst>
          </p:cNvPr>
          <p:cNvSpPr>
            <a:spLocks noGrp="1"/>
          </p:cNvSpPr>
          <p:nvPr>
            <p:ph type="title"/>
          </p:nvPr>
        </p:nvSpPr>
        <p:spPr>
          <a:xfrm>
            <a:off x="1282963" y="1238080"/>
            <a:ext cx="9849751" cy="1349671"/>
          </a:xfrm>
        </p:spPr>
        <p:txBody>
          <a:bodyPr anchor="b">
            <a:normAutofit/>
          </a:bodyPr>
          <a:lstStyle/>
          <a:p>
            <a:r>
              <a:rPr lang="de-DE" sz="5400"/>
              <a:t>Erteilung von Auskünften</a:t>
            </a:r>
          </a:p>
        </p:txBody>
      </p:sp>
      <p:sp>
        <p:nvSpPr>
          <p:cNvPr id="3" name="Inhaltsplatzhalter 2">
            <a:extLst>
              <a:ext uri="{FF2B5EF4-FFF2-40B4-BE49-F238E27FC236}">
                <a16:creationId xmlns:a16="http://schemas.microsoft.com/office/drawing/2014/main" id="{CD40E093-BC6E-418E-A755-C6C43507F0F4}"/>
              </a:ext>
            </a:extLst>
          </p:cNvPr>
          <p:cNvSpPr>
            <a:spLocks noGrp="1"/>
          </p:cNvSpPr>
          <p:nvPr>
            <p:ph idx="1"/>
          </p:nvPr>
        </p:nvSpPr>
        <p:spPr>
          <a:xfrm>
            <a:off x="1289304" y="2902913"/>
            <a:ext cx="9849751" cy="3032168"/>
          </a:xfrm>
        </p:spPr>
        <p:txBody>
          <a:bodyPr anchor="ctr">
            <a:normAutofit/>
          </a:bodyPr>
          <a:lstStyle/>
          <a:p>
            <a:r>
              <a:rPr lang="de-DE" sz="2000" dirty="0"/>
              <a:t>Die Erteilung von Auskünften nach § 12 a GBO (Eigentümer- und Flurstückverzeichnis)</a:t>
            </a:r>
          </a:p>
          <a:p>
            <a:r>
              <a:rPr lang="de-DE" sz="2000" dirty="0"/>
              <a:t>Wichtig: Verzeichnisse nach § 12 a GBO nehmen nicht am öffentlichen Glauben teil.</a:t>
            </a:r>
          </a:p>
          <a:p>
            <a:r>
              <a:rPr lang="de-DE" sz="2000" dirty="0"/>
              <a:t>Die Erteilung von Auskünften in den sonstigen gesetzlich vorgesehenen Fällen.</a:t>
            </a:r>
          </a:p>
          <a:p>
            <a:r>
              <a:rPr lang="de-DE" sz="2000" dirty="0"/>
              <a:t>§§ 17, 19,  146 ZVG = Auskünfte gegenüber dem Vollstreckungsgericht</a:t>
            </a:r>
          </a:p>
        </p:txBody>
      </p:sp>
    </p:spTree>
    <p:extLst>
      <p:ext uri="{BB962C8B-B14F-4D97-AF65-F5344CB8AC3E}">
        <p14:creationId xmlns:p14="http://schemas.microsoft.com/office/powerpoint/2010/main" val="10047987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1456</Words>
  <Application>Microsoft Office PowerPoint</Application>
  <PresentationFormat>Breitbild</PresentationFormat>
  <Paragraphs>101</Paragraphs>
  <Slides>21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21</vt:i4>
      </vt:variant>
    </vt:vector>
  </HeadingPairs>
  <TitlesOfParts>
    <vt:vector size="25" baseType="lpstr">
      <vt:lpstr>Arial</vt:lpstr>
      <vt:lpstr>Calibri</vt:lpstr>
      <vt:lpstr>Calibri Light</vt:lpstr>
      <vt:lpstr>Office</vt:lpstr>
      <vt:lpstr>Grundbuchgeschäfte nach § 12 c GBO</vt:lpstr>
      <vt:lpstr>Voraussetzungen der Einsicht</vt:lpstr>
      <vt:lpstr>Einsicht</vt:lpstr>
      <vt:lpstr>Einsicht § 27 Allge…</vt:lpstr>
      <vt:lpstr>Einsicht</vt:lpstr>
      <vt:lpstr>Einsicht</vt:lpstr>
      <vt:lpstr>Zuständigkeit </vt:lpstr>
      <vt:lpstr>Erteilung von Abschriften/Ausdrucken § 12 c Abs 1 Nr. 1 GBO</vt:lpstr>
      <vt:lpstr>Erteilung von Auskünften</vt:lpstr>
      <vt:lpstr>Verwahrung und Rückgabe von Urkunden § 12 C Abs.1 Nr. 4 GBO und Versendung von Grundakten</vt:lpstr>
      <vt:lpstr>Erhaltung der Übereinstimmung zwischen Kataster und Grundbuch § 12 C Abs. 2 Satz 2G</vt:lpstr>
      <vt:lpstr>Zuständigkeit grm. § 12 C Abs. 2 Nr.2 GBO</vt:lpstr>
      <vt:lpstr>Bestandsberichtigung</vt:lpstr>
      <vt:lpstr>Bestandsberichtigung</vt:lpstr>
      <vt:lpstr>Eröffnung des Insolvenzverfahrens § 12 C Abs. 2 Nr. 3 GBO</vt:lpstr>
      <vt:lpstr>Zuständigkeit § 21, 22 InsO</vt:lpstr>
      <vt:lpstr>Wirkung der Eintragung</vt:lpstr>
      <vt:lpstr>Prüfung des Ersuchens</vt:lpstr>
      <vt:lpstr>Eintragung</vt:lpstr>
      <vt:lpstr>Eintragungstext</vt:lpstr>
      <vt:lpstr>Eintragung</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Grundbuchgeschäfte nach § 12 c GBO</dc:title>
  <dc:creator>Simmerl-Hübner, Susanne</dc:creator>
  <cp:lastModifiedBy>Simmerl-Hübner, Susanne</cp:lastModifiedBy>
  <cp:revision>3</cp:revision>
  <dcterms:created xsi:type="dcterms:W3CDTF">2024-08-12T11:53:24Z</dcterms:created>
  <dcterms:modified xsi:type="dcterms:W3CDTF">2024-08-12T12:02:57Z</dcterms:modified>
</cp:coreProperties>
</file>