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4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28F99-BB81-4AA6-9247-BEF0BAC01071}" type="datetimeFigureOut">
              <a:rPr lang="de-DE" smtClean="0"/>
              <a:t>31.07.2023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184F2-52C9-4AFE-A220-872BD6B0779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124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28F99-BB81-4AA6-9247-BEF0BAC01071}" type="datetimeFigureOut">
              <a:rPr lang="de-DE" smtClean="0"/>
              <a:t>31.07.2023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184F2-52C9-4AFE-A220-872BD6B0779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7835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28F99-BB81-4AA6-9247-BEF0BAC01071}" type="datetimeFigureOut">
              <a:rPr lang="de-DE" smtClean="0"/>
              <a:t>31.07.2023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184F2-52C9-4AFE-A220-872BD6B0779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7453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28F99-BB81-4AA6-9247-BEF0BAC01071}" type="datetimeFigureOut">
              <a:rPr lang="de-DE" smtClean="0"/>
              <a:t>31.07.2023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184F2-52C9-4AFE-A220-872BD6B0779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6495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28F99-BB81-4AA6-9247-BEF0BAC01071}" type="datetimeFigureOut">
              <a:rPr lang="de-DE" smtClean="0"/>
              <a:t>31.07.2023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184F2-52C9-4AFE-A220-872BD6B0779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9554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28F99-BB81-4AA6-9247-BEF0BAC01071}" type="datetimeFigureOut">
              <a:rPr lang="de-DE" smtClean="0"/>
              <a:t>31.07.2023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184F2-52C9-4AFE-A220-872BD6B0779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3541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28F99-BB81-4AA6-9247-BEF0BAC01071}" type="datetimeFigureOut">
              <a:rPr lang="de-DE" smtClean="0"/>
              <a:t>31.07.2023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184F2-52C9-4AFE-A220-872BD6B0779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6107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28F99-BB81-4AA6-9247-BEF0BAC01071}" type="datetimeFigureOut">
              <a:rPr lang="de-DE" smtClean="0"/>
              <a:t>31.07.2023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184F2-52C9-4AFE-A220-872BD6B0779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3785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28F99-BB81-4AA6-9247-BEF0BAC01071}" type="datetimeFigureOut">
              <a:rPr lang="de-DE" smtClean="0"/>
              <a:t>31.07.2023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184F2-52C9-4AFE-A220-872BD6B0779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5231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28F99-BB81-4AA6-9247-BEF0BAC01071}" type="datetimeFigureOut">
              <a:rPr lang="de-DE" smtClean="0"/>
              <a:t>31.07.2023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184F2-52C9-4AFE-A220-872BD6B0779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0917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28F99-BB81-4AA6-9247-BEF0BAC01071}" type="datetimeFigureOut">
              <a:rPr lang="de-DE" smtClean="0"/>
              <a:t>31.07.2023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184F2-52C9-4AFE-A220-872BD6B0779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1513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28F99-BB81-4AA6-9247-BEF0BAC01071}" type="datetimeFigureOut">
              <a:rPr lang="de-DE" smtClean="0"/>
              <a:t>31.07.2023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184F2-52C9-4AFE-A220-872BD6B0779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7973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0" y="6561222"/>
            <a:ext cx="914400" cy="2967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solidFill>
                  <a:schemeClr val="bg1">
                    <a:lumMod val="50000"/>
                  </a:schemeClr>
                </a:solidFill>
              </a:rPr>
              <a:t>1</a:t>
            </a:r>
            <a:endParaRPr lang="de-DE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0" name="Abgerundetes Rechteck 19"/>
          <p:cNvSpPr/>
          <p:nvPr/>
        </p:nvSpPr>
        <p:spPr>
          <a:xfrm>
            <a:off x="2784328" y="136779"/>
            <a:ext cx="5972175" cy="60007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/>
              <a:t>Der Rechtsstaat</a:t>
            </a:r>
            <a:endParaRPr lang="de-DE" sz="3200" dirty="0"/>
          </a:p>
        </p:txBody>
      </p:sp>
      <p:sp>
        <p:nvSpPr>
          <p:cNvPr id="8" name="Gefaltete Ecke 7"/>
          <p:cNvSpPr/>
          <p:nvPr/>
        </p:nvSpPr>
        <p:spPr>
          <a:xfrm rot="21260758">
            <a:off x="347842" y="202856"/>
            <a:ext cx="1408303" cy="135591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 Ü001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1585913" y="1071563"/>
            <a:ext cx="9229725" cy="520065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>
                <a:solidFill>
                  <a:schemeClr val="tx1"/>
                </a:solidFill>
              </a:rPr>
              <a:t>Ein Rechtsstaat ist ein Land, in dem der ________________ sich an das Recht hält. Mit Recht sind vor allem die Regeln gemeint, die in der ________________________ und in den Gesetzen stehen. Dazu gehören auch </a:t>
            </a:r>
            <a:endParaRPr lang="de-DE" sz="2000" dirty="0" smtClean="0">
              <a:solidFill>
                <a:schemeClr val="tx1"/>
              </a:solidFill>
            </a:endParaRPr>
          </a:p>
          <a:p>
            <a:r>
              <a:rPr lang="de-DE" sz="2000" dirty="0" smtClean="0">
                <a:solidFill>
                  <a:schemeClr val="tx1"/>
                </a:solidFill>
              </a:rPr>
              <a:t>Rechte,, die der Staat mit anderen __________abgemacht hat,  </a:t>
            </a:r>
            <a:r>
              <a:rPr lang="de-DE" sz="2000" dirty="0">
                <a:solidFill>
                  <a:schemeClr val="tx1"/>
                </a:solidFill>
              </a:rPr>
              <a:t>die </a:t>
            </a:r>
            <a:r>
              <a:rPr lang="de-DE" sz="2000" dirty="0" smtClean="0">
                <a:solidFill>
                  <a:schemeClr val="tx1"/>
                </a:solidFill>
              </a:rPr>
              <a:t>z. B. Menschenrechte</a:t>
            </a:r>
            <a:r>
              <a:rPr lang="de-DE" sz="2000" dirty="0">
                <a:solidFill>
                  <a:schemeClr val="tx1"/>
                </a:solidFill>
              </a:rPr>
              <a:t>.</a:t>
            </a:r>
          </a:p>
          <a:p>
            <a:r>
              <a:rPr lang="de-DE" sz="2000" dirty="0">
                <a:solidFill>
                  <a:schemeClr val="tx1"/>
                </a:solidFill>
              </a:rPr>
              <a:t>Im Rechtsstaat soll die ________________________ also nicht einfach tun dürfen, was ihr gefällt, sondern nur, was ihnen die Verfassung und die _______________ erlauben.</a:t>
            </a:r>
          </a:p>
          <a:p>
            <a:r>
              <a:rPr lang="de-DE" sz="2000" dirty="0">
                <a:solidFill>
                  <a:schemeClr val="tx1"/>
                </a:solidFill>
              </a:rPr>
              <a:t>Es darf somit keine Willkür geben. Notfalls können betroffene Bürger ihre Rechte vor _______________ einklagen.</a:t>
            </a:r>
          </a:p>
          <a:p>
            <a:r>
              <a:rPr lang="de-DE" sz="2000" dirty="0">
                <a:solidFill>
                  <a:schemeClr val="tx1"/>
                </a:solidFill>
              </a:rPr>
              <a:t>Bei uns gehört zum Rechtsstaat eine Gewaltentrennung. Das bedeutet, dass Regierung, das _____________________ und die Gerichte unabhängig voneinander arbeiten dürfen und sich nicht gegenseitig ______________________ sollen.</a:t>
            </a:r>
          </a:p>
        </p:txBody>
      </p:sp>
      <p:sp>
        <p:nvSpPr>
          <p:cNvPr id="7" name="Abgerundetes Rechteck 6"/>
          <p:cNvSpPr/>
          <p:nvPr/>
        </p:nvSpPr>
        <p:spPr>
          <a:xfrm>
            <a:off x="6429375" y="1504150"/>
            <a:ext cx="1243014" cy="277691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</a:rPr>
              <a:t>Staat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2652713" y="2143126"/>
            <a:ext cx="1433512" cy="27146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</a:rPr>
              <a:t>Verfassung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13" name="Abgerundetes Rechteck 12"/>
          <p:cNvSpPr/>
          <p:nvPr/>
        </p:nvSpPr>
        <p:spPr>
          <a:xfrm>
            <a:off x="4995863" y="3012699"/>
            <a:ext cx="1433512" cy="27146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</a:rPr>
              <a:t>Regierung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5474493" y="2455485"/>
            <a:ext cx="1243014" cy="277691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</a:rPr>
              <a:t>Staaten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8577263" y="3341311"/>
            <a:ext cx="1433512" cy="330577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</a:rPr>
              <a:t>Gesetze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2447926" y="4336674"/>
            <a:ext cx="1433512" cy="27146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</a:rPr>
              <a:t>Gericht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17" name="Abgerundetes Rechteck 16"/>
          <p:cNvSpPr/>
          <p:nvPr/>
        </p:nvSpPr>
        <p:spPr>
          <a:xfrm>
            <a:off x="4086225" y="4953835"/>
            <a:ext cx="1433512" cy="27146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</a:rPr>
              <a:t>Parlament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2524125" y="5560006"/>
            <a:ext cx="1562100" cy="29377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</a:rPr>
              <a:t>beeinflussen</a:t>
            </a:r>
            <a:endParaRPr lang="de-DE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23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0" y="6561222"/>
            <a:ext cx="914400" cy="2967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solidFill>
                  <a:schemeClr val="bg1">
                    <a:lumMod val="50000"/>
                  </a:schemeClr>
                </a:solidFill>
              </a:rPr>
              <a:t>2</a:t>
            </a:r>
            <a:endParaRPr lang="de-DE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0" name="Abgerundetes Rechteck 19"/>
          <p:cNvSpPr/>
          <p:nvPr/>
        </p:nvSpPr>
        <p:spPr>
          <a:xfrm>
            <a:off x="2784328" y="136779"/>
            <a:ext cx="5972175" cy="60007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/>
              <a:t>Der Rechtsstaat</a:t>
            </a:r>
            <a:endParaRPr lang="de-DE" sz="3200" dirty="0"/>
          </a:p>
        </p:txBody>
      </p:sp>
      <p:sp>
        <p:nvSpPr>
          <p:cNvPr id="8" name="Gefaltete Ecke 7"/>
          <p:cNvSpPr/>
          <p:nvPr/>
        </p:nvSpPr>
        <p:spPr>
          <a:xfrm rot="21260758">
            <a:off x="347842" y="202856"/>
            <a:ext cx="1408303" cy="135591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 Ü001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1612752" y="1406271"/>
            <a:ext cx="9229725" cy="3271837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>
                <a:solidFill>
                  <a:schemeClr val="tx1"/>
                </a:solidFill>
              </a:rPr>
              <a:t>Wichtig ist auch, dass die Menschen ihre Meinung frei sagen dürfen. Wer________________ ist und mindestens 18 Jahre alt ist, darf wählen.</a:t>
            </a:r>
          </a:p>
          <a:p>
            <a:r>
              <a:rPr lang="de-DE" sz="2000" dirty="0">
                <a:solidFill>
                  <a:schemeClr val="tx1"/>
                </a:solidFill>
              </a:rPr>
              <a:t>Alle Menschen müssen gleich behandelt ________________. Es darf also zum Beispiel keine Adeligen geben, die mehr zu ____________ haben als andere Bürger.</a:t>
            </a:r>
          </a:p>
        </p:txBody>
      </p:sp>
      <p:sp>
        <p:nvSpPr>
          <p:cNvPr id="13" name="Abgerundetes Rechteck 12"/>
          <p:cNvSpPr/>
          <p:nvPr/>
        </p:nvSpPr>
        <p:spPr>
          <a:xfrm>
            <a:off x="6384778" y="3429000"/>
            <a:ext cx="1433512" cy="27146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</a:rPr>
              <a:t>sagen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17" name="Abgerundetes Rechteck 16"/>
          <p:cNvSpPr/>
          <p:nvPr/>
        </p:nvSpPr>
        <p:spPr>
          <a:xfrm>
            <a:off x="6384778" y="3042189"/>
            <a:ext cx="1433512" cy="27146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</a:rPr>
              <a:t>werden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2429521" y="2748413"/>
            <a:ext cx="1562100" cy="29377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</a:rPr>
              <a:t>Bürger</a:t>
            </a:r>
            <a:endParaRPr lang="de-DE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857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 animBg="1"/>
      <p:bldP spid="17" grpId="0" animBg="1"/>
      <p:bldP spid="18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205</Words>
  <Application>Microsoft Office PowerPoint</Application>
  <PresentationFormat>Breitbild</PresentationFormat>
  <Paragraphs>28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MV Boli</vt:lpstr>
      <vt:lpstr>Office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3</cp:revision>
  <dcterms:created xsi:type="dcterms:W3CDTF">2023-07-31T09:51:32Z</dcterms:created>
  <dcterms:modified xsi:type="dcterms:W3CDTF">2023-07-31T10:06:20Z</dcterms:modified>
</cp:coreProperties>
</file>