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66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962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5350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992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9621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7272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7375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0420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31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83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413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0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06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425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877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29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265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BADC501-B233-4B63-B97A-79C7232FD8F7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EA53F77-EF7E-42E5-A99E-B81E9BF473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873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Organe der Rechtsprechung und die ordentliche Gerichtsbarkeit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5320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                    Organe </a:t>
            </a:r>
            <a:r>
              <a:rPr lang="de-DE" b="1" dirty="0"/>
              <a:t>der Rechtsprechung</a:t>
            </a:r>
          </a:p>
          <a:p>
            <a:r>
              <a:rPr lang="de-DE" dirty="0"/>
              <a:t>Art. 92 ff GG </a:t>
            </a:r>
            <a:endParaRPr lang="de-DE" dirty="0" smtClean="0"/>
          </a:p>
          <a:p>
            <a:r>
              <a:rPr lang="de-DE" dirty="0" smtClean="0"/>
              <a:t>-&gt; Die rechtsprechende Gewalt ist den Richtern anvertraut; sie wird durch das </a:t>
            </a:r>
            <a:r>
              <a:rPr lang="de-DE" b="1" i="1" dirty="0" smtClean="0"/>
              <a:t>Bundesverfassungsgericht, </a:t>
            </a:r>
            <a:r>
              <a:rPr lang="de-DE" dirty="0" smtClean="0"/>
              <a:t>durch die in diesem Grundgesetz vorgesehenen </a:t>
            </a:r>
            <a:r>
              <a:rPr lang="de-DE" b="1" i="1" dirty="0" smtClean="0"/>
              <a:t>Bundesgerichte</a:t>
            </a:r>
            <a:r>
              <a:rPr lang="de-DE" dirty="0" smtClean="0"/>
              <a:t> und durch die </a:t>
            </a:r>
            <a:r>
              <a:rPr lang="de-DE" b="1" i="1" dirty="0" smtClean="0"/>
              <a:t>Gerichte der Länder </a:t>
            </a:r>
            <a:r>
              <a:rPr lang="de-DE" dirty="0" smtClean="0"/>
              <a:t>ausgeübt</a:t>
            </a:r>
            <a:endParaRPr lang="de-DE" dirty="0"/>
          </a:p>
          <a:p>
            <a:r>
              <a:rPr lang="de-DE" dirty="0" smtClean="0"/>
              <a:t>Für </a:t>
            </a:r>
            <a:r>
              <a:rPr lang="de-DE" dirty="0"/>
              <a:t>die Einhaltung und Durchsetzung sind Richter und Gerichte zuständig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571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509" y="276226"/>
            <a:ext cx="489293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555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09800" y="476674"/>
            <a:ext cx="7772400" cy="1008111"/>
          </a:xfrm>
        </p:spPr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45142" y="1484784"/>
            <a:ext cx="7737058" cy="4752528"/>
          </a:xfrm>
        </p:spPr>
        <p:txBody>
          <a:bodyPr>
            <a:normAutofit/>
          </a:bodyPr>
          <a:lstStyle/>
          <a:p>
            <a:pPr algn="just"/>
            <a:r>
              <a:rPr lang="de-DE" sz="2400" b="1" dirty="0" smtClean="0">
                <a:solidFill>
                  <a:schemeClr val="tx1"/>
                </a:solidFill>
              </a:rPr>
              <a:t>Das Bundesverfassungsgericht (Sitz in </a:t>
            </a:r>
            <a:r>
              <a:rPr lang="de-DE" sz="2400" b="1" dirty="0">
                <a:solidFill>
                  <a:schemeClr val="tx1"/>
                </a:solidFill>
              </a:rPr>
              <a:t>Karlsruhe)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-&gt; Verfassungsgericht des Bundes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-&gt; Hüter der deutschen Verfassung (des Grundgesetzes)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-&gt; Doppelrolle: unabhängiges Verfassungsorgan, Teil der Judikativen Staatsgewalt auf dem speziellen Gebiet des Staats- und Völkerrechts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-&gt; kontrolliert Entscheidungen anderer Gerichte ( …stehen getroffene Entscheidungen im Einklang mit dem GG)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-&gt; kein Instanzenzug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1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09775" y="1304925"/>
            <a:ext cx="8233351" cy="3533775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2711624" y="1417639"/>
            <a:ext cx="67687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Gem. § 13 GVG besteht die </a:t>
            </a:r>
            <a:r>
              <a:rPr lang="de-DE" sz="2800" b="1" dirty="0"/>
              <a:t>ordentliche Gerichtsbarkeit </a:t>
            </a:r>
            <a:r>
              <a:rPr lang="de-DE" sz="2800" dirty="0"/>
              <a:t>aus allen Gerichten, vor </a:t>
            </a:r>
            <a:r>
              <a:rPr lang="de-DE" sz="2800"/>
              <a:t>die </a:t>
            </a:r>
            <a:r>
              <a:rPr lang="de-DE" sz="2800" smtClean="0"/>
              <a:t>Zivilsachen, </a:t>
            </a:r>
            <a:r>
              <a:rPr lang="de-DE" sz="2800" dirty="0"/>
              <a:t>als auch Strafsachen gehören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Zivilgerichtsbarkeit gliedert sich darüber hinaus in die streitige und freiwillige   Gerichtsbarkeit</a:t>
            </a:r>
          </a:p>
        </p:txBody>
      </p:sp>
    </p:spTree>
    <p:extLst>
      <p:ext uri="{BB962C8B-B14F-4D97-AF65-F5344CB8AC3E}">
        <p14:creationId xmlns:p14="http://schemas.microsoft.com/office/powerpoint/2010/main" val="324739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Geschäftsgang</a:t>
            </a:r>
            <a:br>
              <a:rPr lang="de-DE" dirty="0"/>
            </a:br>
            <a:r>
              <a:rPr lang="de-DE" sz="1400" dirty="0"/>
              <a:t>Übersicht der ordentlichen Gerichtsbarkeit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171950"/>
          </a:xfrm>
          <a:noFill/>
        </p:spPr>
        <p:txBody>
          <a:bodyPr>
            <a:normAutofit/>
          </a:bodyPr>
          <a:lstStyle/>
          <a:p>
            <a:pPr marL="2286000" lvl="5" indent="0">
              <a:buNone/>
            </a:pPr>
            <a:endParaRPr lang="de-DE" dirty="0"/>
          </a:p>
          <a:p>
            <a:pPr marL="2286000" lvl="5" indent="0">
              <a:buNone/>
            </a:pPr>
            <a:endParaRPr lang="de-DE" dirty="0"/>
          </a:p>
          <a:p>
            <a:pPr marL="2286000" lvl="5" indent="0">
              <a:buNone/>
            </a:pPr>
            <a:endParaRPr lang="de-DE" dirty="0"/>
          </a:p>
          <a:p>
            <a:pPr marL="2286000" lvl="5" indent="0">
              <a:buNone/>
            </a:pPr>
            <a:endParaRPr lang="de-DE" dirty="0"/>
          </a:p>
          <a:p>
            <a:pPr marL="2286000" lvl="5" indent="0">
              <a:buNone/>
            </a:pPr>
            <a:endParaRPr lang="de-DE" dirty="0"/>
          </a:p>
          <a:p>
            <a:pPr marL="2286000" lvl="5" indent="0">
              <a:buNone/>
            </a:pPr>
            <a:endParaRPr lang="de-DE" dirty="0"/>
          </a:p>
          <a:p>
            <a:pPr marL="2286000" lvl="5" indent="0">
              <a:buNone/>
            </a:pPr>
            <a:endParaRPr lang="de-DE" dirty="0"/>
          </a:p>
          <a:p>
            <a:pPr marL="2286000" lvl="5" indent="0">
              <a:buNone/>
            </a:pPr>
            <a:endParaRPr lang="de-DE" dirty="0"/>
          </a:p>
          <a:p>
            <a:pPr marL="2286000" lvl="5" indent="0">
              <a:buNone/>
            </a:pPr>
            <a:endParaRPr lang="de-DE" dirty="0"/>
          </a:p>
          <a:p>
            <a:pPr marL="2286000" lvl="5" indent="0">
              <a:buNone/>
            </a:pPr>
            <a:endParaRPr lang="de-DE" dirty="0"/>
          </a:p>
          <a:p>
            <a:pPr marL="2286000" lvl="5" indent="0">
              <a:buNone/>
            </a:pPr>
            <a:endParaRPr lang="de-DE" dirty="0"/>
          </a:p>
          <a:p>
            <a:pPr marL="2286000" lvl="5" indent="0">
              <a:buNone/>
            </a:pP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672880" y="1179069"/>
            <a:ext cx="3384376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278217" y="2616265"/>
            <a:ext cx="208823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Zivilgerichtsbarkeit</a:t>
            </a:r>
            <a:endParaRPr lang="de-DE" sz="1600" dirty="0"/>
          </a:p>
        </p:txBody>
      </p:sp>
      <p:sp>
        <p:nvSpPr>
          <p:cNvPr id="6" name="Rechteck 5"/>
          <p:cNvSpPr/>
          <p:nvPr/>
        </p:nvSpPr>
        <p:spPr>
          <a:xfrm>
            <a:off x="6377424" y="2561747"/>
            <a:ext cx="1998520" cy="4248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4028907" y="3022139"/>
            <a:ext cx="337542" cy="408377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5960453" y="1951880"/>
            <a:ext cx="783619" cy="634793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/>
        </p:nvSpPr>
        <p:spPr>
          <a:xfrm>
            <a:off x="1232189" y="3445707"/>
            <a:ext cx="1620180" cy="14079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3551964" y="3434333"/>
            <a:ext cx="1741413" cy="14272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16"/>
          <p:cNvCxnSpPr/>
          <p:nvPr/>
        </p:nvCxnSpPr>
        <p:spPr>
          <a:xfrm flipH="1">
            <a:off x="4500966" y="3489960"/>
            <a:ext cx="306034" cy="389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1"/>
          <p:cNvCxnSpPr>
            <a:stCxn id="5" idx="0"/>
          </p:cNvCxnSpPr>
          <p:nvPr/>
        </p:nvCxnSpPr>
        <p:spPr>
          <a:xfrm flipV="1">
            <a:off x="3322333" y="1946416"/>
            <a:ext cx="706574" cy="669849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9"/>
          <p:cNvCxnSpPr/>
          <p:nvPr/>
        </p:nvCxnSpPr>
        <p:spPr>
          <a:xfrm flipH="1" flipV="1">
            <a:off x="7451650" y="3189076"/>
            <a:ext cx="426548" cy="42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3672881" y="1356429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Ordentliche Gerichtsbarkeit</a:t>
            </a:r>
          </a:p>
          <a:p>
            <a:r>
              <a:rPr lang="de-DE" dirty="0" smtClean="0"/>
              <a:t>§12 GVG/§13 GVG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6377424" y="2550494"/>
            <a:ext cx="1998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Strafgerichtsbarkeit</a:t>
            </a:r>
            <a:endParaRPr lang="de-DE" sz="1400" dirty="0"/>
          </a:p>
        </p:txBody>
      </p:sp>
      <p:sp>
        <p:nvSpPr>
          <p:cNvPr id="32" name="Textfeld 31"/>
          <p:cNvSpPr txBox="1"/>
          <p:nvPr/>
        </p:nvSpPr>
        <p:spPr>
          <a:xfrm>
            <a:off x="1174525" y="3410581"/>
            <a:ext cx="21862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Streitige Gerichtsbarkeit</a:t>
            </a:r>
          </a:p>
          <a:p>
            <a:r>
              <a:rPr lang="de-DE" sz="1200" dirty="0" smtClean="0"/>
              <a:t>-Zivilprozess</a:t>
            </a:r>
          </a:p>
          <a:p>
            <a:r>
              <a:rPr lang="de-DE" sz="1200" dirty="0" smtClean="0"/>
              <a:t>-Insolvenzverfahren</a:t>
            </a:r>
          </a:p>
          <a:p>
            <a:r>
              <a:rPr lang="de-DE" sz="1200" dirty="0" smtClean="0"/>
              <a:t>-Familiensachen (Scheidung)</a:t>
            </a:r>
          </a:p>
          <a:p>
            <a:r>
              <a:rPr lang="de-DE" sz="1200" dirty="0" smtClean="0"/>
              <a:t>-Zwangsvollstreckung</a:t>
            </a:r>
            <a:endParaRPr lang="de-DE" sz="1200" dirty="0"/>
          </a:p>
        </p:txBody>
      </p:sp>
      <p:sp>
        <p:nvSpPr>
          <p:cNvPr id="35" name="Textfeld 34"/>
          <p:cNvSpPr txBox="1"/>
          <p:nvPr/>
        </p:nvSpPr>
        <p:spPr>
          <a:xfrm>
            <a:off x="3551964" y="3383612"/>
            <a:ext cx="20603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Freiwillige Gerichtsbarkeit</a:t>
            </a:r>
          </a:p>
          <a:p>
            <a:r>
              <a:rPr lang="de-DE" sz="1200" dirty="0" smtClean="0"/>
              <a:t>-Nachlass</a:t>
            </a:r>
          </a:p>
          <a:p>
            <a:r>
              <a:rPr lang="de-DE" sz="1200" dirty="0" smtClean="0"/>
              <a:t>-Betreuung</a:t>
            </a:r>
          </a:p>
          <a:p>
            <a:r>
              <a:rPr lang="de-DE" sz="1200" dirty="0" smtClean="0"/>
              <a:t>-Grundbuch</a:t>
            </a:r>
          </a:p>
          <a:p>
            <a:r>
              <a:rPr lang="de-DE" sz="1200" dirty="0" smtClean="0"/>
              <a:t>-Registersachen</a:t>
            </a:r>
          </a:p>
          <a:p>
            <a:r>
              <a:rPr lang="de-DE" sz="1200" dirty="0" smtClean="0"/>
              <a:t>-Familiensachen</a:t>
            </a:r>
            <a:endParaRPr lang="de-DE" sz="1200" dirty="0"/>
          </a:p>
        </p:txBody>
      </p:sp>
      <p:pic>
        <p:nvPicPr>
          <p:cNvPr id="38" name="Grafik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921819" y="2986557"/>
            <a:ext cx="557464" cy="45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4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3215" y="0"/>
            <a:ext cx="8534400" cy="1507067"/>
          </a:xfrm>
        </p:spPr>
        <p:txBody>
          <a:bodyPr/>
          <a:lstStyle/>
          <a:p>
            <a:r>
              <a:rPr lang="de-DE" dirty="0" smtClean="0"/>
              <a:t>Ordentliche Gerichtsbarkeit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/>
          </p:nvPr>
        </p:nvGraphicFramePr>
        <p:xfrm>
          <a:off x="1847528" y="1685924"/>
          <a:ext cx="7506023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836">
                  <a:extLst>
                    <a:ext uri="{9D8B030D-6E8A-4147-A177-3AD203B41FA5}">
                      <a16:colId xmlns:a16="http://schemas.microsoft.com/office/drawing/2014/main" val="3952473889"/>
                    </a:ext>
                  </a:extLst>
                </a:gridCol>
                <a:gridCol w="2002397">
                  <a:extLst>
                    <a:ext uri="{9D8B030D-6E8A-4147-A177-3AD203B41FA5}">
                      <a16:colId xmlns:a16="http://schemas.microsoft.com/office/drawing/2014/main" val="1485920749"/>
                    </a:ext>
                  </a:extLst>
                </a:gridCol>
                <a:gridCol w="385739">
                  <a:extLst>
                    <a:ext uri="{9D8B030D-6E8A-4147-A177-3AD203B41FA5}">
                      <a16:colId xmlns:a16="http://schemas.microsoft.com/office/drawing/2014/main" val="107550805"/>
                    </a:ext>
                  </a:extLst>
                </a:gridCol>
                <a:gridCol w="2001846">
                  <a:extLst>
                    <a:ext uri="{9D8B030D-6E8A-4147-A177-3AD203B41FA5}">
                      <a16:colId xmlns:a16="http://schemas.microsoft.com/office/drawing/2014/main" val="3766887355"/>
                    </a:ext>
                  </a:extLst>
                </a:gridCol>
                <a:gridCol w="1501205">
                  <a:extLst>
                    <a:ext uri="{9D8B030D-6E8A-4147-A177-3AD203B41FA5}">
                      <a16:colId xmlns:a16="http://schemas.microsoft.com/office/drawing/2014/main" val="3840886422"/>
                    </a:ext>
                  </a:extLst>
                </a:gridCol>
              </a:tblGrid>
              <a:tr h="573805">
                <a:tc>
                  <a:txBody>
                    <a:bodyPr/>
                    <a:lstStyle/>
                    <a:p>
                      <a:r>
                        <a:rPr lang="de-DE" dirty="0" smtClean="0"/>
                        <a:t>Zivilgerichtsbar-</a:t>
                      </a:r>
                      <a:r>
                        <a:rPr lang="de-DE" dirty="0" err="1" smtClean="0"/>
                        <a:t>keit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Strafgerichtsbarkeit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958840"/>
                  </a:ext>
                </a:extLst>
              </a:tr>
              <a:tr h="3661424">
                <a:tc>
                  <a:txBody>
                    <a:bodyPr/>
                    <a:lstStyle/>
                    <a:p>
                      <a:r>
                        <a:rPr lang="de-DE" u="sng" dirty="0" smtClean="0"/>
                        <a:t>Bürgerliche Streitigkeiten</a:t>
                      </a:r>
                    </a:p>
                    <a:p>
                      <a:endParaRPr lang="de-DE" u="sng" dirty="0" smtClean="0"/>
                    </a:p>
                    <a:p>
                      <a:r>
                        <a:rPr lang="de-DE" sz="1600" b="1" u="none" dirty="0" smtClean="0"/>
                        <a:t>Amtsgerichte</a:t>
                      </a:r>
                    </a:p>
                    <a:p>
                      <a:r>
                        <a:rPr lang="de-DE" sz="1600" b="1" u="none" dirty="0" smtClean="0"/>
                        <a:t>Landgerichte</a:t>
                      </a:r>
                    </a:p>
                    <a:p>
                      <a:r>
                        <a:rPr lang="de-DE" sz="1600" b="1" u="none" dirty="0" smtClean="0"/>
                        <a:t>Oberlandes-gerichte</a:t>
                      </a:r>
                    </a:p>
                    <a:p>
                      <a:r>
                        <a:rPr lang="de-DE" sz="1600" b="1" u="none" dirty="0" smtClean="0"/>
                        <a:t>Bundesgerichtshof</a:t>
                      </a:r>
                    </a:p>
                    <a:p>
                      <a:r>
                        <a:rPr lang="de-DE" sz="1400" i="1" u="none" dirty="0" smtClean="0"/>
                        <a:t>(Entscheidet über bürgerlich</a:t>
                      </a:r>
                      <a:r>
                        <a:rPr lang="de-DE" sz="1400" i="1" u="none" baseline="0" dirty="0" smtClean="0"/>
                        <a:t> rechtliche Ansprüche, z.B. Kaufpreisanspruch oder Schadenersatz-ansprüche)</a:t>
                      </a:r>
                      <a:endParaRPr lang="de-DE" sz="140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u="sng" dirty="0" smtClean="0"/>
                        <a:t>Freiwillige</a:t>
                      </a:r>
                      <a:r>
                        <a:rPr lang="de-DE" u="sng" baseline="0" dirty="0" smtClean="0"/>
                        <a:t> Gerichtsbarkeit</a:t>
                      </a:r>
                    </a:p>
                    <a:p>
                      <a:endParaRPr lang="de-DE" u="sng" dirty="0" smtClean="0"/>
                    </a:p>
                    <a:p>
                      <a:r>
                        <a:rPr lang="de-DE" sz="1600" b="1" u="none" dirty="0" smtClean="0"/>
                        <a:t>Amtsgerichte</a:t>
                      </a:r>
                    </a:p>
                    <a:p>
                      <a:r>
                        <a:rPr lang="de-DE" sz="1600" b="1" u="none" dirty="0" smtClean="0"/>
                        <a:t>Landgerichte</a:t>
                      </a:r>
                    </a:p>
                    <a:p>
                      <a:r>
                        <a:rPr lang="de-DE" sz="1600" b="1" u="none" dirty="0" smtClean="0"/>
                        <a:t>Oberlandesgerichte</a:t>
                      </a:r>
                    </a:p>
                    <a:p>
                      <a:r>
                        <a:rPr lang="de-DE" sz="1600" b="1" u="none" dirty="0" smtClean="0"/>
                        <a:t>Bundesgerichtshof</a:t>
                      </a:r>
                    </a:p>
                    <a:p>
                      <a:r>
                        <a:rPr lang="de-DE" sz="1400" i="1" u="none" dirty="0" smtClean="0"/>
                        <a:t>(Regelt privatrechtliche Rechtsangelegenheiten,</a:t>
                      </a:r>
                      <a:r>
                        <a:rPr lang="de-DE" sz="1400" i="1" u="none" baseline="0" dirty="0" smtClean="0"/>
                        <a:t> z.B. Grundbuchsachen, Nachlass-, Betreuungssachen)</a:t>
                      </a:r>
                      <a:endParaRPr lang="de-DE" sz="1400" i="1" u="none" dirty="0" smtClean="0"/>
                    </a:p>
                    <a:p>
                      <a:endParaRPr lang="de-DE" sz="1400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r>
                        <a:rPr lang="de-DE" sz="1600" b="1" u="none" dirty="0" smtClean="0"/>
                        <a:t>Amtsgerichte</a:t>
                      </a:r>
                    </a:p>
                    <a:p>
                      <a:r>
                        <a:rPr lang="de-DE" sz="1600" b="1" u="none" dirty="0" smtClean="0"/>
                        <a:t>Landgerichte</a:t>
                      </a:r>
                    </a:p>
                    <a:p>
                      <a:r>
                        <a:rPr lang="de-DE" sz="1600" b="1" u="none" dirty="0" smtClean="0"/>
                        <a:t>Oberlandesgerichte</a:t>
                      </a:r>
                    </a:p>
                    <a:p>
                      <a:r>
                        <a:rPr lang="de-DE" sz="1600" b="1" u="none" dirty="0" smtClean="0"/>
                        <a:t>Bundesgerichtshof</a:t>
                      </a:r>
                    </a:p>
                    <a:p>
                      <a:r>
                        <a:rPr lang="de-DE" sz="1400" b="0" i="1" dirty="0" smtClean="0"/>
                        <a:t>(Dient der Verurteilung mit </a:t>
                      </a:r>
                    </a:p>
                    <a:p>
                      <a:r>
                        <a:rPr lang="de-DE" sz="1400" b="0" i="1" dirty="0" smtClean="0"/>
                        <a:t>Strafe bedrohter Handlungen, z.B. Diebstahl, Rauschgifthandel, Einbruch)</a:t>
                      </a:r>
                      <a:endParaRPr lang="de-DE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264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78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253</Words>
  <Application>Microsoft Office PowerPoint</Application>
  <PresentationFormat>Breitbild</PresentationFormat>
  <Paragraphs>71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Segment</vt:lpstr>
      <vt:lpstr>Organe der Rechtsprechung und die ordentliche Gerichtsbarkeit</vt:lpstr>
      <vt:lpstr>Geschäftsgang</vt:lpstr>
      <vt:lpstr>Geschäftsgang</vt:lpstr>
      <vt:lpstr>Geschäftsgang</vt:lpstr>
      <vt:lpstr>Geschäftsgang</vt:lpstr>
      <vt:lpstr>Geschäftsgang Übersicht der ordentlichen Gerichtsbarkeit</vt:lpstr>
      <vt:lpstr>Ordentliche Gerichtsbarkeit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Organe der Rechtsprechung und die ordentliche Gerichtsbarkeit</dc:title>
  <dc:creator>Neuendorf-Schulz, Simone</dc:creator>
  <cp:lastModifiedBy>Neuendorf-Schulz, Simone</cp:lastModifiedBy>
  <cp:revision>3</cp:revision>
  <dcterms:created xsi:type="dcterms:W3CDTF">2024-10-02T10:23:16Z</dcterms:created>
  <dcterms:modified xsi:type="dcterms:W3CDTF">2024-10-02T10:33:12Z</dcterms:modified>
</cp:coreProperties>
</file>