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4"/>
  </p:notesMasterIdLst>
  <p:sldIdLst>
    <p:sldId id="339" r:id="rId3"/>
    <p:sldId id="341" r:id="rId4"/>
    <p:sldId id="342" r:id="rId5"/>
    <p:sldId id="343" r:id="rId6"/>
    <p:sldId id="340" r:id="rId7"/>
    <p:sldId id="400" r:id="rId8"/>
    <p:sldId id="428" r:id="rId9"/>
    <p:sldId id="429" r:id="rId10"/>
    <p:sldId id="344" r:id="rId11"/>
    <p:sldId id="347" r:id="rId12"/>
    <p:sldId id="431" r:id="rId13"/>
    <p:sldId id="433" r:id="rId14"/>
    <p:sldId id="435" r:id="rId15"/>
    <p:sldId id="345" r:id="rId16"/>
    <p:sldId id="346" r:id="rId17"/>
    <p:sldId id="401" r:id="rId18"/>
    <p:sldId id="348" r:id="rId19"/>
    <p:sldId id="398" r:id="rId20"/>
    <p:sldId id="399" r:id="rId21"/>
    <p:sldId id="349" r:id="rId22"/>
    <p:sldId id="350" r:id="rId2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58" d="100"/>
          <a:sy n="58" d="100"/>
        </p:scale>
        <p:origin x="78" y="13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B81CC6-48E8-4500-9167-25F547E29EDC}" type="datetimeFigureOut">
              <a:rPr lang="de-DE" smtClean="0"/>
              <a:t>20.11.2024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74359E-183C-4509-8048-BC423E0639BE}" type="slidenum">
              <a:rPr lang="de-DE" smtClean="0"/>
              <a:t>‹Nr.›</a:t>
            </a:fld>
            <a:endParaRPr lang="de-DE"/>
          </a:p>
        </p:txBody>
      </p:sp>
    </p:spTree>
    <p:extLst>
      <p:ext uri="{BB962C8B-B14F-4D97-AF65-F5344CB8AC3E}">
        <p14:creationId xmlns:p14="http://schemas.microsoft.com/office/powerpoint/2010/main" val="5716136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9B486EE-AD52-4864-917F-1D34A1352EB9}"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926120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473E3C-EB1F-4DC5-BFF7-77CF2CEFBCA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C823377B-6B9C-4A81-8C55-8523FD7B51DD}"/>
              </a:ext>
            </a:extLst>
          </p:cNvPr>
          <p:cNvSpPr>
            <a:spLocks noGrp="1"/>
          </p:cNvSpPr>
          <p:nvPr>
            <p:ph type="subTitle" idx="1"/>
          </p:nvPr>
        </p:nvSpPr>
        <p:spPr>
          <a:xfrm>
            <a:off x="1524000" y="3602038"/>
            <a:ext cx="9144000" cy="1655762"/>
          </a:xfrm>
        </p:spPr>
        <p:txBody>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p>
        </p:txBody>
      </p:sp>
      <p:sp>
        <p:nvSpPr>
          <p:cNvPr id="4" name="Datumsplatzhalter 3">
            <a:extLst>
              <a:ext uri="{FF2B5EF4-FFF2-40B4-BE49-F238E27FC236}">
                <a16:creationId xmlns:a16="http://schemas.microsoft.com/office/drawing/2014/main" id="{900E21F8-D73F-40EC-9954-42108751F17C}"/>
              </a:ext>
            </a:extLst>
          </p:cNvPr>
          <p:cNvSpPr>
            <a:spLocks noGrp="1"/>
          </p:cNvSpPr>
          <p:nvPr>
            <p:ph type="dt" sz="half" idx="10"/>
          </p:nvPr>
        </p:nvSpPr>
        <p:spPr/>
        <p:txBody>
          <a:bodyPr/>
          <a:lstStyle/>
          <a:p>
            <a:fld id="{F6FA2B21-3FCD-4721-B95C-427943F61125}" type="datetime1">
              <a:rPr lang="en-US" smtClean="0"/>
              <a:t>11/20/2024</a:t>
            </a:fld>
            <a:endParaRPr lang="en-US"/>
          </a:p>
        </p:txBody>
      </p:sp>
      <p:sp>
        <p:nvSpPr>
          <p:cNvPr id="5" name="Fußzeilenplatzhalter 4">
            <a:extLst>
              <a:ext uri="{FF2B5EF4-FFF2-40B4-BE49-F238E27FC236}">
                <a16:creationId xmlns:a16="http://schemas.microsoft.com/office/drawing/2014/main" id="{3DC6526A-17B4-4A03-BBB1-39C74DDB0B92}"/>
              </a:ext>
            </a:extLst>
          </p:cNvPr>
          <p:cNvSpPr>
            <a:spLocks noGrp="1"/>
          </p:cNvSpPr>
          <p:nvPr>
            <p:ph type="ftr" sz="quarter" idx="11"/>
          </p:nvPr>
        </p:nvSpPr>
        <p:spPr/>
        <p:txBody>
          <a:bodyPr/>
          <a:lstStyle/>
          <a:p>
            <a:endParaRPr lang="en-US" dirty="0"/>
          </a:p>
        </p:txBody>
      </p:sp>
      <p:sp>
        <p:nvSpPr>
          <p:cNvPr id="6" name="Foliennummernplatzhalter 5">
            <a:extLst>
              <a:ext uri="{FF2B5EF4-FFF2-40B4-BE49-F238E27FC236}">
                <a16:creationId xmlns:a16="http://schemas.microsoft.com/office/drawing/2014/main" id="{9D3F3A3F-C02E-493C-A558-EF2FE309CC9F}"/>
              </a:ext>
            </a:extLst>
          </p:cNvPr>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1271649941"/>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640AB3-4CC0-4811-A0BB-40B165D9C6C2}"/>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02290604-99EE-47DC-B2BC-6093D5FDB77B}"/>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F7108994-85D4-48FF-81A4-C2B09072B5DA}"/>
              </a:ext>
            </a:extLst>
          </p:cNvPr>
          <p:cNvSpPr>
            <a:spLocks noGrp="1"/>
          </p:cNvSpPr>
          <p:nvPr>
            <p:ph type="dt" sz="half" idx="10"/>
          </p:nvPr>
        </p:nvSpPr>
        <p:spPr/>
        <p:txBody>
          <a:bodyPr/>
          <a:lstStyle/>
          <a:p>
            <a:fld id="{F6FA2B21-3FCD-4721-B95C-427943F61125}" type="datetime1">
              <a:rPr lang="en-US" smtClean="0"/>
              <a:t>11/20/2024</a:t>
            </a:fld>
            <a:endParaRPr lang="en-US"/>
          </a:p>
        </p:txBody>
      </p:sp>
      <p:sp>
        <p:nvSpPr>
          <p:cNvPr id="5" name="Fußzeilenplatzhalter 4">
            <a:extLst>
              <a:ext uri="{FF2B5EF4-FFF2-40B4-BE49-F238E27FC236}">
                <a16:creationId xmlns:a16="http://schemas.microsoft.com/office/drawing/2014/main" id="{6730BE7F-4208-4B62-AC5F-D2B81019686F}"/>
              </a:ext>
            </a:extLst>
          </p:cNvPr>
          <p:cNvSpPr>
            <a:spLocks noGrp="1"/>
          </p:cNvSpPr>
          <p:nvPr>
            <p:ph type="ftr" sz="quarter" idx="11"/>
          </p:nvPr>
        </p:nvSpPr>
        <p:spPr/>
        <p:txBody>
          <a:bodyPr/>
          <a:lstStyle/>
          <a:p>
            <a:endParaRPr lang="en-US" dirty="0"/>
          </a:p>
        </p:txBody>
      </p:sp>
      <p:sp>
        <p:nvSpPr>
          <p:cNvPr id="6" name="Foliennummernplatzhalter 5">
            <a:extLst>
              <a:ext uri="{FF2B5EF4-FFF2-40B4-BE49-F238E27FC236}">
                <a16:creationId xmlns:a16="http://schemas.microsoft.com/office/drawing/2014/main" id="{5087B5A8-4F3F-4450-8B84-661E814EF241}"/>
              </a:ext>
            </a:extLst>
          </p:cNvPr>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976964511"/>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EE48FCD1-DD7C-48DB-9E08-F229395ED4CA}"/>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1EE495B-B9CB-414B-B3F3-034D76F16F8E}"/>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13CCA31-5C93-4F99-AD6D-6E62CD646392}"/>
              </a:ext>
            </a:extLst>
          </p:cNvPr>
          <p:cNvSpPr>
            <a:spLocks noGrp="1"/>
          </p:cNvSpPr>
          <p:nvPr>
            <p:ph type="dt" sz="half" idx="10"/>
          </p:nvPr>
        </p:nvSpPr>
        <p:spPr/>
        <p:txBody>
          <a:bodyPr/>
          <a:lstStyle/>
          <a:p>
            <a:fld id="{F6FA2B21-3FCD-4721-B95C-427943F61125}" type="datetime1">
              <a:rPr lang="en-US" smtClean="0"/>
              <a:t>11/20/2024</a:t>
            </a:fld>
            <a:endParaRPr lang="en-US"/>
          </a:p>
        </p:txBody>
      </p:sp>
      <p:sp>
        <p:nvSpPr>
          <p:cNvPr id="5" name="Fußzeilenplatzhalter 4">
            <a:extLst>
              <a:ext uri="{FF2B5EF4-FFF2-40B4-BE49-F238E27FC236}">
                <a16:creationId xmlns:a16="http://schemas.microsoft.com/office/drawing/2014/main" id="{5D5C567B-95B7-4776-AF11-ED60A341E9D9}"/>
              </a:ext>
            </a:extLst>
          </p:cNvPr>
          <p:cNvSpPr>
            <a:spLocks noGrp="1"/>
          </p:cNvSpPr>
          <p:nvPr>
            <p:ph type="ftr" sz="quarter" idx="11"/>
          </p:nvPr>
        </p:nvSpPr>
        <p:spPr/>
        <p:txBody>
          <a:bodyPr/>
          <a:lstStyle/>
          <a:p>
            <a:endParaRPr lang="en-US" dirty="0"/>
          </a:p>
        </p:txBody>
      </p:sp>
      <p:sp>
        <p:nvSpPr>
          <p:cNvPr id="6" name="Foliennummernplatzhalter 5">
            <a:extLst>
              <a:ext uri="{FF2B5EF4-FFF2-40B4-BE49-F238E27FC236}">
                <a16:creationId xmlns:a16="http://schemas.microsoft.com/office/drawing/2014/main" id="{93D3DC23-FFD2-4774-BCE9-5B095555AF9B}"/>
              </a:ext>
            </a:extLst>
          </p:cNvPr>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2285203785"/>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965B00D6-7CB0-46C2-9C60-6DA4339066E8}" type="datetimeFigureOut">
              <a:rPr lang="de-DE" smtClean="0"/>
              <a:t>20.11.2024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21B484D-D242-415A-9D4D-19A486F385CC}" type="slidenum">
              <a:rPr lang="de-DE" smtClean="0"/>
              <a:t>‹Nr.›</a:t>
            </a:fld>
            <a:endParaRPr lang="de-DE"/>
          </a:p>
        </p:txBody>
      </p:sp>
    </p:spTree>
    <p:extLst>
      <p:ext uri="{BB962C8B-B14F-4D97-AF65-F5344CB8AC3E}">
        <p14:creationId xmlns:p14="http://schemas.microsoft.com/office/powerpoint/2010/main" val="30678274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965B00D6-7CB0-46C2-9C60-6DA4339066E8}" type="datetimeFigureOut">
              <a:rPr lang="de-DE" smtClean="0"/>
              <a:t>20.11.2024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21B484D-D242-415A-9D4D-19A486F385CC}" type="slidenum">
              <a:rPr lang="de-DE" smtClean="0"/>
              <a:t>‹Nr.›</a:t>
            </a:fld>
            <a:endParaRPr lang="de-DE"/>
          </a:p>
        </p:txBody>
      </p:sp>
    </p:spTree>
    <p:extLst>
      <p:ext uri="{BB962C8B-B14F-4D97-AF65-F5344CB8AC3E}">
        <p14:creationId xmlns:p14="http://schemas.microsoft.com/office/powerpoint/2010/main" val="7415187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p>
            <a:fld id="{965B00D6-7CB0-46C2-9C60-6DA4339066E8}" type="datetimeFigureOut">
              <a:rPr lang="de-DE" smtClean="0"/>
              <a:t>20.11.2024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21B484D-D242-415A-9D4D-19A486F385CC}" type="slidenum">
              <a:rPr lang="de-DE" smtClean="0"/>
              <a:t>‹Nr.›</a:t>
            </a:fld>
            <a:endParaRPr lang="de-DE"/>
          </a:p>
        </p:txBody>
      </p:sp>
    </p:spTree>
    <p:extLst>
      <p:ext uri="{BB962C8B-B14F-4D97-AF65-F5344CB8AC3E}">
        <p14:creationId xmlns:p14="http://schemas.microsoft.com/office/powerpoint/2010/main" val="33045011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965B00D6-7CB0-46C2-9C60-6DA4339066E8}" type="datetimeFigureOut">
              <a:rPr lang="de-DE" smtClean="0"/>
              <a:t>20.11.2024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21B484D-D242-415A-9D4D-19A486F385CC}" type="slidenum">
              <a:rPr lang="de-DE" smtClean="0"/>
              <a:t>‹Nr.›</a:t>
            </a:fld>
            <a:endParaRPr lang="de-DE"/>
          </a:p>
        </p:txBody>
      </p:sp>
    </p:spTree>
    <p:extLst>
      <p:ext uri="{BB962C8B-B14F-4D97-AF65-F5344CB8AC3E}">
        <p14:creationId xmlns:p14="http://schemas.microsoft.com/office/powerpoint/2010/main" val="31299993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965B00D6-7CB0-46C2-9C60-6DA4339066E8}" type="datetimeFigureOut">
              <a:rPr lang="de-DE" smtClean="0"/>
              <a:t>20.11.2024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B21B484D-D242-415A-9D4D-19A486F385CC}" type="slidenum">
              <a:rPr lang="de-DE" smtClean="0"/>
              <a:t>‹Nr.›</a:t>
            </a:fld>
            <a:endParaRPr lang="de-DE"/>
          </a:p>
        </p:txBody>
      </p:sp>
    </p:spTree>
    <p:extLst>
      <p:ext uri="{BB962C8B-B14F-4D97-AF65-F5344CB8AC3E}">
        <p14:creationId xmlns:p14="http://schemas.microsoft.com/office/powerpoint/2010/main" val="17763554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965B00D6-7CB0-46C2-9C60-6DA4339066E8}" type="datetimeFigureOut">
              <a:rPr lang="de-DE" smtClean="0"/>
              <a:t>20.11.2024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B21B484D-D242-415A-9D4D-19A486F385CC}" type="slidenum">
              <a:rPr lang="de-DE" smtClean="0"/>
              <a:t>‹Nr.›</a:t>
            </a:fld>
            <a:endParaRPr lang="de-DE"/>
          </a:p>
        </p:txBody>
      </p:sp>
    </p:spTree>
    <p:extLst>
      <p:ext uri="{BB962C8B-B14F-4D97-AF65-F5344CB8AC3E}">
        <p14:creationId xmlns:p14="http://schemas.microsoft.com/office/powerpoint/2010/main" val="8217138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965B00D6-7CB0-46C2-9C60-6DA4339066E8}" type="datetimeFigureOut">
              <a:rPr lang="de-DE" smtClean="0"/>
              <a:t>20.11.2024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B21B484D-D242-415A-9D4D-19A486F385CC}" type="slidenum">
              <a:rPr lang="de-DE" smtClean="0"/>
              <a:t>‹Nr.›</a:t>
            </a:fld>
            <a:endParaRPr lang="de-DE"/>
          </a:p>
        </p:txBody>
      </p:sp>
    </p:spTree>
    <p:extLst>
      <p:ext uri="{BB962C8B-B14F-4D97-AF65-F5344CB8AC3E}">
        <p14:creationId xmlns:p14="http://schemas.microsoft.com/office/powerpoint/2010/main" val="58678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965B00D6-7CB0-46C2-9C60-6DA4339066E8}" type="datetimeFigureOut">
              <a:rPr lang="de-DE" smtClean="0"/>
              <a:t>20.11.2024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21B484D-D242-415A-9D4D-19A486F385CC}" type="slidenum">
              <a:rPr lang="de-DE" smtClean="0"/>
              <a:t>‹Nr.›</a:t>
            </a:fld>
            <a:endParaRPr lang="de-DE"/>
          </a:p>
        </p:txBody>
      </p:sp>
    </p:spTree>
    <p:extLst>
      <p:ext uri="{BB962C8B-B14F-4D97-AF65-F5344CB8AC3E}">
        <p14:creationId xmlns:p14="http://schemas.microsoft.com/office/powerpoint/2010/main" val="1465198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55062E-391F-419B-A3E9-C91FCFA891A2}"/>
              </a:ext>
            </a:extLst>
          </p:cNvPr>
          <p:cNvSpPr>
            <a:spLocks noGrp="1"/>
          </p:cNvSpPr>
          <p:nvPr>
            <p:ph type="title"/>
          </p:nvPr>
        </p:nvSpPr>
        <p:spPr/>
        <p:txBody>
          <a:bodyPr/>
          <a:lstStyle>
            <a:lvl1pPr>
              <a:defRPr sz="3600" b="1">
                <a:latin typeface="+mn-lt"/>
              </a:defRPr>
            </a:lvl1pPr>
          </a:lstStyle>
          <a:p>
            <a:r>
              <a:rPr lang="de-DE" dirty="0"/>
              <a:t>Mastertitelformat bearbeiten</a:t>
            </a:r>
          </a:p>
        </p:txBody>
      </p:sp>
      <p:sp>
        <p:nvSpPr>
          <p:cNvPr id="3" name="Inhaltsplatzhalter 2">
            <a:extLst>
              <a:ext uri="{FF2B5EF4-FFF2-40B4-BE49-F238E27FC236}">
                <a16:creationId xmlns:a16="http://schemas.microsoft.com/office/drawing/2014/main" id="{A8A110E7-F04B-4C04-980F-353695FA8FAD}"/>
              </a:ext>
            </a:extLst>
          </p:cNvPr>
          <p:cNvSpPr>
            <a:spLocks noGrp="1"/>
          </p:cNvSpPr>
          <p:nvPr>
            <p:ph idx="1"/>
          </p:nvPr>
        </p:nvSpPr>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903542A4-3A39-4D48-BB56-014392E3A50D}"/>
              </a:ext>
            </a:extLst>
          </p:cNvPr>
          <p:cNvSpPr>
            <a:spLocks noGrp="1"/>
          </p:cNvSpPr>
          <p:nvPr>
            <p:ph type="dt" sz="half" idx="10"/>
          </p:nvPr>
        </p:nvSpPr>
        <p:spPr/>
        <p:txBody>
          <a:bodyPr/>
          <a:lstStyle/>
          <a:p>
            <a:fld id="{F6FA2B21-3FCD-4721-B95C-427943F61125}" type="datetime1">
              <a:rPr lang="en-US" smtClean="0"/>
              <a:t>11/20/2024</a:t>
            </a:fld>
            <a:endParaRPr lang="en-US"/>
          </a:p>
        </p:txBody>
      </p:sp>
      <p:sp>
        <p:nvSpPr>
          <p:cNvPr id="5" name="Fußzeilenplatzhalter 4">
            <a:extLst>
              <a:ext uri="{FF2B5EF4-FFF2-40B4-BE49-F238E27FC236}">
                <a16:creationId xmlns:a16="http://schemas.microsoft.com/office/drawing/2014/main" id="{AF07E67F-63F9-4EC0-8B0B-E87C359CA52D}"/>
              </a:ext>
            </a:extLst>
          </p:cNvPr>
          <p:cNvSpPr>
            <a:spLocks noGrp="1"/>
          </p:cNvSpPr>
          <p:nvPr>
            <p:ph type="ftr" sz="quarter" idx="11"/>
          </p:nvPr>
        </p:nvSpPr>
        <p:spPr/>
        <p:txBody>
          <a:bodyPr/>
          <a:lstStyle/>
          <a:p>
            <a:endParaRPr lang="en-US" dirty="0"/>
          </a:p>
        </p:txBody>
      </p:sp>
      <p:sp>
        <p:nvSpPr>
          <p:cNvPr id="6" name="Foliennummernplatzhalter 5">
            <a:extLst>
              <a:ext uri="{FF2B5EF4-FFF2-40B4-BE49-F238E27FC236}">
                <a16:creationId xmlns:a16="http://schemas.microsoft.com/office/drawing/2014/main" id="{952D7110-C0CA-4709-BC65-1518572667FE}"/>
              </a:ext>
            </a:extLst>
          </p:cNvPr>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2678504294"/>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965B00D6-7CB0-46C2-9C60-6DA4339066E8}" type="datetimeFigureOut">
              <a:rPr lang="de-DE" smtClean="0"/>
              <a:t>20.11.2024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21B484D-D242-415A-9D4D-19A486F385CC}" type="slidenum">
              <a:rPr lang="de-DE" smtClean="0"/>
              <a:t>‹Nr.›</a:t>
            </a:fld>
            <a:endParaRPr lang="de-DE"/>
          </a:p>
        </p:txBody>
      </p:sp>
    </p:spTree>
    <p:extLst>
      <p:ext uri="{BB962C8B-B14F-4D97-AF65-F5344CB8AC3E}">
        <p14:creationId xmlns:p14="http://schemas.microsoft.com/office/powerpoint/2010/main" val="18034054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965B00D6-7CB0-46C2-9C60-6DA4339066E8}" type="datetimeFigureOut">
              <a:rPr lang="de-DE" smtClean="0"/>
              <a:t>20.11.2024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21B484D-D242-415A-9D4D-19A486F385CC}" type="slidenum">
              <a:rPr lang="de-DE" smtClean="0"/>
              <a:t>‹Nr.›</a:t>
            </a:fld>
            <a:endParaRPr lang="de-DE"/>
          </a:p>
        </p:txBody>
      </p:sp>
    </p:spTree>
    <p:extLst>
      <p:ext uri="{BB962C8B-B14F-4D97-AF65-F5344CB8AC3E}">
        <p14:creationId xmlns:p14="http://schemas.microsoft.com/office/powerpoint/2010/main" val="2086617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965B00D6-7CB0-46C2-9C60-6DA4339066E8}" type="datetimeFigureOut">
              <a:rPr lang="de-DE" smtClean="0"/>
              <a:t>20.11.2024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21B484D-D242-415A-9D4D-19A486F385CC}" type="slidenum">
              <a:rPr lang="de-DE" smtClean="0"/>
              <a:t>‹Nr.›</a:t>
            </a:fld>
            <a:endParaRPr lang="de-DE"/>
          </a:p>
        </p:txBody>
      </p:sp>
    </p:spTree>
    <p:extLst>
      <p:ext uri="{BB962C8B-B14F-4D97-AF65-F5344CB8AC3E}">
        <p14:creationId xmlns:p14="http://schemas.microsoft.com/office/powerpoint/2010/main" val="3216815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B73113B-0448-4E65-B57D-6422A722795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497FBCFC-67DB-403F-A5DA-509C981A33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71C31A31-3306-4F6B-B390-27C89385108B}"/>
              </a:ext>
            </a:extLst>
          </p:cNvPr>
          <p:cNvSpPr>
            <a:spLocks noGrp="1"/>
          </p:cNvSpPr>
          <p:nvPr>
            <p:ph type="dt" sz="half" idx="10"/>
          </p:nvPr>
        </p:nvSpPr>
        <p:spPr/>
        <p:txBody>
          <a:bodyPr/>
          <a:lstStyle/>
          <a:p>
            <a:fld id="{F6FA2B21-3FCD-4721-B95C-427943F61125}" type="datetime1">
              <a:rPr lang="en-US" smtClean="0"/>
              <a:t>11/20/2024</a:t>
            </a:fld>
            <a:endParaRPr lang="en-US"/>
          </a:p>
        </p:txBody>
      </p:sp>
      <p:sp>
        <p:nvSpPr>
          <p:cNvPr id="5" name="Fußzeilenplatzhalter 4">
            <a:extLst>
              <a:ext uri="{FF2B5EF4-FFF2-40B4-BE49-F238E27FC236}">
                <a16:creationId xmlns:a16="http://schemas.microsoft.com/office/drawing/2014/main" id="{E63D815C-FE45-4342-9CF4-DA2B027C8FB1}"/>
              </a:ext>
            </a:extLst>
          </p:cNvPr>
          <p:cNvSpPr>
            <a:spLocks noGrp="1"/>
          </p:cNvSpPr>
          <p:nvPr>
            <p:ph type="ftr" sz="quarter" idx="11"/>
          </p:nvPr>
        </p:nvSpPr>
        <p:spPr/>
        <p:txBody>
          <a:bodyPr/>
          <a:lstStyle/>
          <a:p>
            <a:endParaRPr lang="en-US" dirty="0"/>
          </a:p>
        </p:txBody>
      </p:sp>
      <p:sp>
        <p:nvSpPr>
          <p:cNvPr id="6" name="Foliennummernplatzhalter 5">
            <a:extLst>
              <a:ext uri="{FF2B5EF4-FFF2-40B4-BE49-F238E27FC236}">
                <a16:creationId xmlns:a16="http://schemas.microsoft.com/office/drawing/2014/main" id="{6E714A0E-34D2-4A7D-9B8A-80637139524B}"/>
              </a:ext>
            </a:extLst>
          </p:cNvPr>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2869313434"/>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DACEB8-5678-4E0B-A33D-19C3EB81365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130CF32D-1816-45D1-9CE2-274045972345}"/>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8A6DA055-7506-4391-A656-35C24574C70A}"/>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86634CE8-69BF-4AA5-8B49-76C8FA0190F4}"/>
              </a:ext>
            </a:extLst>
          </p:cNvPr>
          <p:cNvSpPr>
            <a:spLocks noGrp="1"/>
          </p:cNvSpPr>
          <p:nvPr>
            <p:ph type="dt" sz="half" idx="10"/>
          </p:nvPr>
        </p:nvSpPr>
        <p:spPr/>
        <p:txBody>
          <a:bodyPr/>
          <a:lstStyle/>
          <a:p>
            <a:fld id="{F6FA2B21-3FCD-4721-B95C-427943F61125}" type="datetime1">
              <a:rPr lang="en-US" smtClean="0"/>
              <a:t>11/20/2024</a:t>
            </a:fld>
            <a:endParaRPr lang="en-US"/>
          </a:p>
        </p:txBody>
      </p:sp>
      <p:sp>
        <p:nvSpPr>
          <p:cNvPr id="6" name="Fußzeilenplatzhalter 5">
            <a:extLst>
              <a:ext uri="{FF2B5EF4-FFF2-40B4-BE49-F238E27FC236}">
                <a16:creationId xmlns:a16="http://schemas.microsoft.com/office/drawing/2014/main" id="{F858A37A-B43E-4919-A78F-757126F4FB0D}"/>
              </a:ext>
            </a:extLst>
          </p:cNvPr>
          <p:cNvSpPr>
            <a:spLocks noGrp="1"/>
          </p:cNvSpPr>
          <p:nvPr>
            <p:ph type="ftr" sz="quarter" idx="11"/>
          </p:nvPr>
        </p:nvSpPr>
        <p:spPr/>
        <p:txBody>
          <a:bodyPr/>
          <a:lstStyle/>
          <a:p>
            <a:endParaRPr lang="en-US" dirty="0"/>
          </a:p>
        </p:txBody>
      </p:sp>
      <p:sp>
        <p:nvSpPr>
          <p:cNvPr id="7" name="Foliennummernplatzhalter 6">
            <a:extLst>
              <a:ext uri="{FF2B5EF4-FFF2-40B4-BE49-F238E27FC236}">
                <a16:creationId xmlns:a16="http://schemas.microsoft.com/office/drawing/2014/main" id="{CEF24A94-DEBA-416C-8E2A-F98DF06FB544}"/>
              </a:ext>
            </a:extLst>
          </p:cNvPr>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1761438369"/>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EE996E-3373-4A73-A0BD-DCEEA63C8974}"/>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9319A34F-E316-4F31-96D3-2BC932CB1D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491F54F7-C613-4FFF-90BB-E6DCDE6A53DA}"/>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F98BD35-CDF9-4858-AF5B-F0FAAC588D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032DF849-56CD-45C9-9C48-C356E81C7EDE}"/>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ECEC50B0-E605-47C3-A6AF-F39E82A5D2B2}"/>
              </a:ext>
            </a:extLst>
          </p:cNvPr>
          <p:cNvSpPr>
            <a:spLocks noGrp="1"/>
          </p:cNvSpPr>
          <p:nvPr>
            <p:ph type="dt" sz="half" idx="10"/>
          </p:nvPr>
        </p:nvSpPr>
        <p:spPr/>
        <p:txBody>
          <a:bodyPr/>
          <a:lstStyle/>
          <a:p>
            <a:fld id="{F6FA2B21-3FCD-4721-B95C-427943F61125}" type="datetime1">
              <a:rPr lang="en-US" smtClean="0"/>
              <a:t>11/20/2024</a:t>
            </a:fld>
            <a:endParaRPr lang="en-US"/>
          </a:p>
        </p:txBody>
      </p:sp>
      <p:sp>
        <p:nvSpPr>
          <p:cNvPr id="8" name="Fußzeilenplatzhalter 7">
            <a:extLst>
              <a:ext uri="{FF2B5EF4-FFF2-40B4-BE49-F238E27FC236}">
                <a16:creationId xmlns:a16="http://schemas.microsoft.com/office/drawing/2014/main" id="{6C777FA3-12D5-422B-A348-DE3B5ACF9DD1}"/>
              </a:ext>
            </a:extLst>
          </p:cNvPr>
          <p:cNvSpPr>
            <a:spLocks noGrp="1"/>
          </p:cNvSpPr>
          <p:nvPr>
            <p:ph type="ftr" sz="quarter" idx="11"/>
          </p:nvPr>
        </p:nvSpPr>
        <p:spPr/>
        <p:txBody>
          <a:bodyPr/>
          <a:lstStyle/>
          <a:p>
            <a:endParaRPr lang="en-US" dirty="0"/>
          </a:p>
        </p:txBody>
      </p:sp>
      <p:sp>
        <p:nvSpPr>
          <p:cNvPr id="9" name="Foliennummernplatzhalter 8">
            <a:extLst>
              <a:ext uri="{FF2B5EF4-FFF2-40B4-BE49-F238E27FC236}">
                <a16:creationId xmlns:a16="http://schemas.microsoft.com/office/drawing/2014/main" id="{5C10CC0D-0C74-4D3C-9056-D392E82CAFB9}"/>
              </a:ext>
            </a:extLst>
          </p:cNvPr>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4253821461"/>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CB6010-397C-40E0-9E79-A869A73EC30B}"/>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38595EE3-CEA4-4461-83FD-FC33A9157705}"/>
              </a:ext>
            </a:extLst>
          </p:cNvPr>
          <p:cNvSpPr>
            <a:spLocks noGrp="1"/>
          </p:cNvSpPr>
          <p:nvPr>
            <p:ph type="dt" sz="half" idx="10"/>
          </p:nvPr>
        </p:nvSpPr>
        <p:spPr/>
        <p:txBody>
          <a:bodyPr/>
          <a:lstStyle/>
          <a:p>
            <a:fld id="{F6FA2B21-3FCD-4721-B95C-427943F61125}" type="datetime1">
              <a:rPr lang="en-US" smtClean="0"/>
              <a:t>11/20/2024</a:t>
            </a:fld>
            <a:endParaRPr lang="en-US"/>
          </a:p>
        </p:txBody>
      </p:sp>
      <p:sp>
        <p:nvSpPr>
          <p:cNvPr id="4" name="Fußzeilenplatzhalter 3">
            <a:extLst>
              <a:ext uri="{FF2B5EF4-FFF2-40B4-BE49-F238E27FC236}">
                <a16:creationId xmlns:a16="http://schemas.microsoft.com/office/drawing/2014/main" id="{DE65DBC4-8CCF-4ACE-BCA3-5F2F40EB9230}"/>
              </a:ext>
            </a:extLst>
          </p:cNvPr>
          <p:cNvSpPr>
            <a:spLocks noGrp="1"/>
          </p:cNvSpPr>
          <p:nvPr>
            <p:ph type="ftr" sz="quarter" idx="11"/>
          </p:nvPr>
        </p:nvSpPr>
        <p:spPr/>
        <p:txBody>
          <a:bodyPr/>
          <a:lstStyle/>
          <a:p>
            <a:endParaRPr lang="en-US" dirty="0"/>
          </a:p>
        </p:txBody>
      </p:sp>
      <p:sp>
        <p:nvSpPr>
          <p:cNvPr id="5" name="Foliennummernplatzhalter 4">
            <a:extLst>
              <a:ext uri="{FF2B5EF4-FFF2-40B4-BE49-F238E27FC236}">
                <a16:creationId xmlns:a16="http://schemas.microsoft.com/office/drawing/2014/main" id="{A025207C-7BBF-43A1-92C9-B97EF6BDC677}"/>
              </a:ext>
            </a:extLst>
          </p:cNvPr>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3648591037"/>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C592834-0E56-40B3-A21E-FE64312A64E0}"/>
              </a:ext>
            </a:extLst>
          </p:cNvPr>
          <p:cNvSpPr>
            <a:spLocks noGrp="1"/>
          </p:cNvSpPr>
          <p:nvPr>
            <p:ph type="dt" sz="half" idx="10"/>
          </p:nvPr>
        </p:nvSpPr>
        <p:spPr/>
        <p:txBody>
          <a:bodyPr/>
          <a:lstStyle/>
          <a:p>
            <a:fld id="{F6FA2B21-3FCD-4721-B95C-427943F61125}" type="datetime1">
              <a:rPr lang="en-US" smtClean="0"/>
              <a:t>11/20/2024</a:t>
            </a:fld>
            <a:endParaRPr lang="en-US"/>
          </a:p>
        </p:txBody>
      </p:sp>
      <p:sp>
        <p:nvSpPr>
          <p:cNvPr id="3" name="Fußzeilenplatzhalter 2">
            <a:extLst>
              <a:ext uri="{FF2B5EF4-FFF2-40B4-BE49-F238E27FC236}">
                <a16:creationId xmlns:a16="http://schemas.microsoft.com/office/drawing/2014/main" id="{51E85973-BE40-444A-9420-A326AFC14FFD}"/>
              </a:ext>
            </a:extLst>
          </p:cNvPr>
          <p:cNvSpPr>
            <a:spLocks noGrp="1"/>
          </p:cNvSpPr>
          <p:nvPr>
            <p:ph type="ftr" sz="quarter" idx="11"/>
          </p:nvPr>
        </p:nvSpPr>
        <p:spPr/>
        <p:txBody>
          <a:bodyPr/>
          <a:lstStyle/>
          <a:p>
            <a:endParaRPr lang="en-US" dirty="0"/>
          </a:p>
        </p:txBody>
      </p:sp>
      <p:sp>
        <p:nvSpPr>
          <p:cNvPr id="4" name="Foliennummernplatzhalter 3">
            <a:extLst>
              <a:ext uri="{FF2B5EF4-FFF2-40B4-BE49-F238E27FC236}">
                <a16:creationId xmlns:a16="http://schemas.microsoft.com/office/drawing/2014/main" id="{712E9A62-41E1-43E2-9E3D-EF4AF039061D}"/>
              </a:ext>
            </a:extLst>
          </p:cNvPr>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1031019164"/>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AFC28A-CA77-4324-82C4-348540A6CAE8}"/>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76F5CE2-7DEA-412D-8683-847504D506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17EEF49D-79D6-4FCF-B360-BE2188C749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5FDD3B5D-1353-48E2-99F7-C1AE44508A72}"/>
              </a:ext>
            </a:extLst>
          </p:cNvPr>
          <p:cNvSpPr>
            <a:spLocks noGrp="1"/>
          </p:cNvSpPr>
          <p:nvPr>
            <p:ph type="dt" sz="half" idx="10"/>
          </p:nvPr>
        </p:nvSpPr>
        <p:spPr/>
        <p:txBody>
          <a:bodyPr/>
          <a:lstStyle/>
          <a:p>
            <a:fld id="{F6FA2B21-3FCD-4721-B95C-427943F61125}" type="datetime1">
              <a:rPr lang="en-US" smtClean="0"/>
              <a:t>11/20/2024</a:t>
            </a:fld>
            <a:endParaRPr lang="en-US"/>
          </a:p>
        </p:txBody>
      </p:sp>
      <p:sp>
        <p:nvSpPr>
          <p:cNvPr id="6" name="Fußzeilenplatzhalter 5">
            <a:extLst>
              <a:ext uri="{FF2B5EF4-FFF2-40B4-BE49-F238E27FC236}">
                <a16:creationId xmlns:a16="http://schemas.microsoft.com/office/drawing/2014/main" id="{3B61DEE9-1FC0-40C1-A834-F8FF973B6552}"/>
              </a:ext>
            </a:extLst>
          </p:cNvPr>
          <p:cNvSpPr>
            <a:spLocks noGrp="1"/>
          </p:cNvSpPr>
          <p:nvPr>
            <p:ph type="ftr" sz="quarter" idx="11"/>
          </p:nvPr>
        </p:nvSpPr>
        <p:spPr/>
        <p:txBody>
          <a:bodyPr/>
          <a:lstStyle/>
          <a:p>
            <a:endParaRPr lang="en-US" dirty="0"/>
          </a:p>
        </p:txBody>
      </p:sp>
      <p:sp>
        <p:nvSpPr>
          <p:cNvPr id="7" name="Foliennummernplatzhalter 6">
            <a:extLst>
              <a:ext uri="{FF2B5EF4-FFF2-40B4-BE49-F238E27FC236}">
                <a16:creationId xmlns:a16="http://schemas.microsoft.com/office/drawing/2014/main" id="{E7FE31B2-934A-4AD1-B543-AB80FE9F41B7}"/>
              </a:ext>
            </a:extLst>
          </p:cNvPr>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248246763"/>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B5D05E-2FE2-4729-86E3-307306826E0F}"/>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9CCC01E4-9B62-4717-B31D-B827343294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CF522391-0F10-49EA-883F-647A6BE4F6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6ADE39F-792E-4B5D-96F9-EA423AC3A13E}"/>
              </a:ext>
            </a:extLst>
          </p:cNvPr>
          <p:cNvSpPr>
            <a:spLocks noGrp="1"/>
          </p:cNvSpPr>
          <p:nvPr>
            <p:ph type="dt" sz="half" idx="10"/>
          </p:nvPr>
        </p:nvSpPr>
        <p:spPr/>
        <p:txBody>
          <a:bodyPr/>
          <a:lstStyle/>
          <a:p>
            <a:fld id="{F6FA2B21-3FCD-4721-B95C-427943F61125}" type="datetime1">
              <a:rPr lang="en-US" smtClean="0"/>
              <a:t>11/20/2024</a:t>
            </a:fld>
            <a:endParaRPr lang="en-US"/>
          </a:p>
        </p:txBody>
      </p:sp>
      <p:sp>
        <p:nvSpPr>
          <p:cNvPr id="6" name="Fußzeilenplatzhalter 5">
            <a:extLst>
              <a:ext uri="{FF2B5EF4-FFF2-40B4-BE49-F238E27FC236}">
                <a16:creationId xmlns:a16="http://schemas.microsoft.com/office/drawing/2014/main" id="{240A9B1D-83E6-4C0E-887F-ED861873CF08}"/>
              </a:ext>
            </a:extLst>
          </p:cNvPr>
          <p:cNvSpPr>
            <a:spLocks noGrp="1"/>
          </p:cNvSpPr>
          <p:nvPr>
            <p:ph type="ftr" sz="quarter" idx="11"/>
          </p:nvPr>
        </p:nvSpPr>
        <p:spPr/>
        <p:txBody>
          <a:bodyPr/>
          <a:lstStyle/>
          <a:p>
            <a:endParaRPr lang="en-US" dirty="0"/>
          </a:p>
        </p:txBody>
      </p:sp>
      <p:sp>
        <p:nvSpPr>
          <p:cNvPr id="7" name="Foliennummernplatzhalter 6">
            <a:extLst>
              <a:ext uri="{FF2B5EF4-FFF2-40B4-BE49-F238E27FC236}">
                <a16:creationId xmlns:a16="http://schemas.microsoft.com/office/drawing/2014/main" id="{3673DE81-B5B5-475E-9AF0-3A89ACCEF4AE}"/>
              </a:ext>
            </a:extLst>
          </p:cNvPr>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929670007"/>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F296452F-500A-4EF3-81A6-36DAA3CF23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dirty="0"/>
              <a:t>Mastertitelformat bearbeiten</a:t>
            </a:r>
          </a:p>
        </p:txBody>
      </p:sp>
      <p:sp>
        <p:nvSpPr>
          <p:cNvPr id="3" name="Textplatzhalter 2">
            <a:extLst>
              <a:ext uri="{FF2B5EF4-FFF2-40B4-BE49-F238E27FC236}">
                <a16:creationId xmlns:a16="http://schemas.microsoft.com/office/drawing/2014/main" id="{8A80A0D4-F38B-4CE6-B4F8-4A5D47EF53D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B8C69942-C2EE-4A9B-8399-DEEAABB7D8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FA2B21-3FCD-4721-B95C-427943F61125}" type="datetime1">
              <a:rPr lang="en-US" smtClean="0"/>
              <a:t>11/20/2024</a:t>
            </a:fld>
            <a:endParaRPr lang="en-US"/>
          </a:p>
        </p:txBody>
      </p:sp>
      <p:sp>
        <p:nvSpPr>
          <p:cNvPr id="5" name="Fußzeilenplatzhalter 4">
            <a:extLst>
              <a:ext uri="{FF2B5EF4-FFF2-40B4-BE49-F238E27FC236}">
                <a16:creationId xmlns:a16="http://schemas.microsoft.com/office/drawing/2014/main" id="{2558A072-4F18-481D-87B5-6855DD61A1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Foliennummernplatzhalter 5">
            <a:extLst>
              <a:ext uri="{FF2B5EF4-FFF2-40B4-BE49-F238E27FC236}">
                <a16:creationId xmlns:a16="http://schemas.microsoft.com/office/drawing/2014/main" id="{43815F46-744A-4120-B756-D3D2BA7FFA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B7E4EF-A1BD-40F4-AB7B-04F084DD991D}" type="slidenum">
              <a:rPr lang="en-US" smtClean="0"/>
              <a:t>‹Nr.›</a:t>
            </a:fld>
            <a:endParaRPr lang="en-US"/>
          </a:p>
        </p:txBody>
      </p:sp>
    </p:spTree>
    <p:extLst>
      <p:ext uri="{BB962C8B-B14F-4D97-AF65-F5344CB8AC3E}">
        <p14:creationId xmlns:p14="http://schemas.microsoft.com/office/powerpoint/2010/main" val="5157118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sz="3600" b="1"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5B00D6-7CB0-46C2-9C60-6DA4339066E8}" type="datetimeFigureOut">
              <a:rPr lang="de-DE" smtClean="0"/>
              <a:t>20.11.2024</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1B484D-D242-415A-9D4D-19A486F385CC}" type="slidenum">
              <a:rPr lang="de-DE" smtClean="0"/>
              <a:t>‹Nr.›</a:t>
            </a:fld>
            <a:endParaRPr lang="de-DE"/>
          </a:p>
        </p:txBody>
      </p:sp>
    </p:spTree>
    <p:extLst>
      <p:ext uri="{BB962C8B-B14F-4D97-AF65-F5344CB8AC3E}">
        <p14:creationId xmlns:p14="http://schemas.microsoft.com/office/powerpoint/2010/main" val="230954242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B6DDE2-CFDF-4B78-8648-AD3F03CDFDF0}"/>
              </a:ext>
            </a:extLst>
          </p:cNvPr>
          <p:cNvSpPr>
            <a:spLocks noGrp="1"/>
          </p:cNvSpPr>
          <p:nvPr>
            <p:ph type="title"/>
          </p:nvPr>
        </p:nvSpPr>
        <p:spPr/>
        <p:txBody>
          <a:bodyPr/>
          <a:lstStyle/>
          <a:p>
            <a:r>
              <a:rPr lang="de-DE" u="sng" dirty="0"/>
              <a:t>Mehrere Betreuer</a:t>
            </a:r>
          </a:p>
        </p:txBody>
      </p:sp>
      <p:sp>
        <p:nvSpPr>
          <p:cNvPr id="3" name="Inhaltsplatzhalter 2">
            <a:extLst>
              <a:ext uri="{FF2B5EF4-FFF2-40B4-BE49-F238E27FC236}">
                <a16:creationId xmlns:a16="http://schemas.microsoft.com/office/drawing/2014/main" id="{67AF2445-349E-4BE9-894C-21A662F5374E}"/>
              </a:ext>
            </a:extLst>
          </p:cNvPr>
          <p:cNvSpPr>
            <a:spLocks noGrp="1"/>
          </p:cNvSpPr>
          <p:nvPr>
            <p:ph idx="1"/>
          </p:nvPr>
        </p:nvSpPr>
        <p:spPr>
          <a:xfrm>
            <a:off x="838200" y="1497496"/>
            <a:ext cx="10515600" cy="4679467"/>
          </a:xfrm>
        </p:spPr>
        <p:txBody>
          <a:bodyPr/>
          <a:lstStyle/>
          <a:p>
            <a:endParaRPr lang="de-DE" dirty="0"/>
          </a:p>
          <a:p>
            <a:pPr marL="0" indent="0">
              <a:buNone/>
            </a:pPr>
            <a:r>
              <a:rPr lang="de-DE" b="0" i="0" dirty="0">
                <a:solidFill>
                  <a:srgbClr val="333333"/>
                </a:solidFill>
                <a:effectLst/>
              </a:rPr>
              <a:t>Das Betreuungsgericht kann mehrere Betreuer bestellen, wenn die Angelegenheiten des Betreuten hierdurch besser besorgt werden können.</a:t>
            </a:r>
            <a:br>
              <a:rPr lang="de-DE" b="0" i="0" dirty="0">
                <a:solidFill>
                  <a:srgbClr val="333333"/>
                </a:solidFill>
                <a:effectLst/>
              </a:rPr>
            </a:br>
            <a:endParaRPr lang="de-DE" dirty="0"/>
          </a:p>
          <a:p>
            <a:r>
              <a:rPr lang="de-DE" dirty="0"/>
              <a:t>es können also auch mehrere Betreuer bestellt werden (§ 1817 BGB),</a:t>
            </a:r>
          </a:p>
          <a:p>
            <a:r>
              <a:rPr lang="de-DE" dirty="0"/>
              <a:t>es können zwei Betreuer mit den gleichen Aufgabenkreisen bestellt werden,</a:t>
            </a:r>
          </a:p>
          <a:p>
            <a:r>
              <a:rPr lang="de-DE" dirty="0"/>
              <a:t>mehrere Betreuer können sich gemeinschaftlich oder auch einzeln vertreten,</a:t>
            </a:r>
          </a:p>
          <a:p>
            <a:r>
              <a:rPr lang="de-DE" dirty="0"/>
              <a:t>es können auch zwei Betreuer mit unterschiedliche Aufgabekreisen bestellt werden</a:t>
            </a:r>
          </a:p>
          <a:p>
            <a:endParaRPr lang="de-DE" dirty="0"/>
          </a:p>
        </p:txBody>
      </p:sp>
    </p:spTree>
    <p:extLst>
      <p:ext uri="{BB962C8B-B14F-4D97-AF65-F5344CB8AC3E}">
        <p14:creationId xmlns:p14="http://schemas.microsoft.com/office/powerpoint/2010/main" val="16626621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D9B98B-CFCF-4D14-925C-0B4D1CA65657}"/>
              </a:ext>
            </a:extLst>
          </p:cNvPr>
          <p:cNvSpPr>
            <a:spLocks noGrp="1"/>
          </p:cNvSpPr>
          <p:nvPr>
            <p:ph type="title"/>
          </p:nvPr>
        </p:nvSpPr>
        <p:spPr/>
        <p:txBody>
          <a:bodyPr/>
          <a:lstStyle/>
          <a:p>
            <a:r>
              <a:rPr lang="de-DE" dirty="0"/>
              <a:t>Das Verpflichtungsgespräch zwischen Gericht und Betreuer*innen</a:t>
            </a:r>
          </a:p>
        </p:txBody>
      </p:sp>
      <p:sp>
        <p:nvSpPr>
          <p:cNvPr id="3" name="Inhaltsplatzhalter 2">
            <a:extLst>
              <a:ext uri="{FF2B5EF4-FFF2-40B4-BE49-F238E27FC236}">
                <a16:creationId xmlns:a16="http://schemas.microsoft.com/office/drawing/2014/main" id="{739771F4-3C6C-47FF-9D2C-CE5FC9A9A37B}"/>
              </a:ext>
            </a:extLst>
          </p:cNvPr>
          <p:cNvSpPr>
            <a:spLocks noGrp="1"/>
          </p:cNvSpPr>
          <p:nvPr>
            <p:ph idx="1"/>
          </p:nvPr>
        </p:nvSpPr>
        <p:spPr>
          <a:xfrm>
            <a:off x="838200" y="1825625"/>
            <a:ext cx="10515600" cy="4667250"/>
          </a:xfrm>
        </p:spPr>
        <p:txBody>
          <a:bodyPr>
            <a:normAutofit fontScale="92500" lnSpcReduction="10000"/>
          </a:bodyPr>
          <a:lstStyle/>
          <a:p>
            <a:pPr marL="0" indent="0">
              <a:buNone/>
            </a:pPr>
            <a:r>
              <a:rPr lang="de-DE" b="1" i="0" dirty="0">
                <a:solidFill>
                  <a:srgbClr val="333333"/>
                </a:solidFill>
                <a:effectLst/>
              </a:rPr>
              <a:t>§ 1861 Verpflichtung des Betreuers</a:t>
            </a:r>
          </a:p>
          <a:p>
            <a:r>
              <a:rPr lang="de-DE" dirty="0"/>
              <a:t>(1) Das Betreuungsgericht berät den Betreuer über dessen Rechte und Pflichten bei der Wahrnehmung seiner Aufgaben. </a:t>
            </a:r>
          </a:p>
          <a:p>
            <a:r>
              <a:rPr lang="de-DE" dirty="0"/>
              <a:t>(2) 1Der ehrenamtliche Betreuer wird alsbald nach seiner Bestellung mündlich verpflichtet, über seine Aufgaben unterrichtet und auf Beratungs- und Unterstützungsangebote hingewiesen. 2Das gilt nicht für solche ehrenamtlichen Betreuer, die mehr als eine Betreuung führen oder in den letzten zwei Jahren geführt haben. </a:t>
            </a:r>
          </a:p>
          <a:p>
            <a:pPr marL="0" indent="0">
              <a:buNone/>
            </a:pPr>
            <a:br>
              <a:rPr lang="de-DE" dirty="0">
                <a:solidFill>
                  <a:srgbClr val="333333"/>
                </a:solidFill>
                <a:latin typeface="Verdana" panose="020B0604030504040204" pitchFamily="34" charset="0"/>
              </a:rPr>
            </a:br>
            <a:br>
              <a:rPr lang="de-DE" dirty="0">
                <a:solidFill>
                  <a:srgbClr val="333333"/>
                </a:solidFill>
                <a:latin typeface="Verdana" panose="020B0604030504040204" pitchFamily="34" charset="0"/>
              </a:rPr>
            </a:br>
            <a:r>
              <a:rPr lang="de-DE" b="0" i="0" dirty="0">
                <a:effectLst/>
              </a:rPr>
              <a:t>Der Rechtspfleger erörtert beim Verpflichtungsgespräch die wesentlichen Aufgaben, Rechte und Pflichten des Betreuers im konkreten Einzelfall unter Beachtung des Aufgabenkreises. In diesem Gespräch wird dann auch der </a:t>
            </a:r>
            <a:r>
              <a:rPr lang="de-DE" b="1" i="0" dirty="0">
                <a:effectLst/>
              </a:rPr>
              <a:t>Betreuerausweis</a:t>
            </a:r>
            <a:r>
              <a:rPr lang="de-DE" b="0" i="0" dirty="0">
                <a:effectLst/>
              </a:rPr>
              <a:t> ausgehändigt. </a:t>
            </a:r>
            <a:r>
              <a:rPr lang="de-DE" b="1" i="0" dirty="0">
                <a:effectLst/>
              </a:rPr>
              <a:t>Der Betreuerausweis dient im Rechtsverkehr dem Nachweis, dass er Betreuer ist.</a:t>
            </a:r>
            <a:endParaRPr lang="de-DE" b="1" dirty="0"/>
          </a:p>
        </p:txBody>
      </p:sp>
    </p:spTree>
    <p:extLst>
      <p:ext uri="{BB962C8B-B14F-4D97-AF65-F5344CB8AC3E}">
        <p14:creationId xmlns:p14="http://schemas.microsoft.com/office/powerpoint/2010/main" val="33666061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DE0BB5-D7FF-455A-94B4-53FA19DA1BE8}"/>
              </a:ext>
            </a:extLst>
          </p:cNvPr>
          <p:cNvSpPr>
            <a:spLocks noGrp="1"/>
          </p:cNvSpPr>
          <p:nvPr>
            <p:ph type="title"/>
          </p:nvPr>
        </p:nvSpPr>
        <p:spPr>
          <a:xfrm>
            <a:off x="838200" y="95552"/>
            <a:ext cx="10515600" cy="1325563"/>
          </a:xfrm>
        </p:spPr>
        <p:txBody>
          <a:bodyPr/>
          <a:lstStyle/>
          <a:p>
            <a:r>
              <a:rPr lang="de-DE" b="1" u="sng" dirty="0"/>
              <a:t>Betreuerausweis</a:t>
            </a:r>
          </a:p>
        </p:txBody>
      </p:sp>
      <p:sp>
        <p:nvSpPr>
          <p:cNvPr id="3" name="Inhaltsplatzhalter 2">
            <a:extLst>
              <a:ext uri="{FF2B5EF4-FFF2-40B4-BE49-F238E27FC236}">
                <a16:creationId xmlns:a16="http://schemas.microsoft.com/office/drawing/2014/main" id="{B7CA8F6B-24AE-4AC8-8F39-86D5451CF357}"/>
              </a:ext>
            </a:extLst>
          </p:cNvPr>
          <p:cNvSpPr>
            <a:spLocks noGrp="1"/>
          </p:cNvSpPr>
          <p:nvPr>
            <p:ph idx="1"/>
          </p:nvPr>
        </p:nvSpPr>
        <p:spPr>
          <a:xfrm>
            <a:off x="838200" y="1161746"/>
            <a:ext cx="10515600" cy="5696254"/>
          </a:xfrm>
        </p:spPr>
        <p:txBody>
          <a:bodyPr/>
          <a:lstStyle/>
          <a:p>
            <a:r>
              <a:rPr lang="de-DE" b="1" dirty="0"/>
              <a:t>geregelt in § 290 FamFG</a:t>
            </a:r>
          </a:p>
          <a:p>
            <a:r>
              <a:rPr lang="de-DE" b="1" dirty="0"/>
              <a:t>Übergabe meist bei Verpflichtung, wenn ehrenamtlicher Betreuer</a:t>
            </a:r>
          </a:p>
          <a:p>
            <a:r>
              <a:rPr lang="de-DE" b="1" dirty="0"/>
              <a:t>Wenn Verpflichtung nicht erforderlich </a:t>
            </a:r>
            <a:r>
              <a:rPr lang="de-DE" b="1" dirty="0">
                <a:sym typeface="Wingdings" panose="05000000000000000000" pitchFamily="2" charset="2"/>
              </a:rPr>
              <a:t> Übersendung per Post</a:t>
            </a:r>
          </a:p>
          <a:p>
            <a:r>
              <a:rPr lang="de-DE" b="1" dirty="0">
                <a:sym typeface="Wingdings" panose="05000000000000000000" pitchFamily="2" charset="2"/>
              </a:rPr>
              <a:t>Rückgabe bei Beendigung oder Änderung der Aufgabenkreise</a:t>
            </a:r>
            <a:endParaRPr lang="de-DE" b="1" dirty="0"/>
          </a:p>
          <a:p>
            <a:endParaRPr lang="de-DE" b="1" dirty="0"/>
          </a:p>
        </p:txBody>
      </p:sp>
      <p:sp>
        <p:nvSpPr>
          <p:cNvPr id="4" name="Fußzeilenplatzhalter 3">
            <a:extLst>
              <a:ext uri="{FF2B5EF4-FFF2-40B4-BE49-F238E27FC236}">
                <a16:creationId xmlns:a16="http://schemas.microsoft.com/office/drawing/2014/main" id="{280EB036-FDE1-46E6-8738-B50C6ED9A1E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www.marc-ruttkus.de</a:t>
            </a: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Legende: Linie 4">
            <a:extLst>
              <a:ext uri="{FF2B5EF4-FFF2-40B4-BE49-F238E27FC236}">
                <a16:creationId xmlns:a16="http://schemas.microsoft.com/office/drawing/2014/main" id="{CA0D65FB-3F72-4597-ABA8-7244E4965270}"/>
              </a:ext>
            </a:extLst>
          </p:cNvPr>
          <p:cNvSpPr/>
          <p:nvPr/>
        </p:nvSpPr>
        <p:spPr>
          <a:xfrm>
            <a:off x="4436370" y="3157671"/>
            <a:ext cx="6674265" cy="3700329"/>
          </a:xfrm>
          <a:prstGeom prst="borderCallout1">
            <a:avLst>
              <a:gd name="adj1" fmla="val 13669"/>
              <a:gd name="adj2" fmla="val -10"/>
              <a:gd name="adj3" fmla="val -6900"/>
              <a:gd name="adj4" fmla="val -14645"/>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6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de-DE" sz="16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panose="020F0502020204030204"/>
                <a:ea typeface="+mn-ea"/>
                <a:cs typeface="+mn-cs"/>
              </a:rPr>
              <a:t>Der Betreuer erhält eine Urkunde über seine Bestellung. Die Urkunde soll enthalten: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6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panose="020F0502020204030204"/>
                <a:ea typeface="+mn-ea"/>
                <a:cs typeface="+mn-cs"/>
              </a:rPr>
              <a:t>1.	die Bezeichnung des Betroffenen und des Betreuers;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6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panose="020F0502020204030204"/>
                <a:ea typeface="+mn-ea"/>
                <a:cs typeface="+mn-cs"/>
              </a:rPr>
              <a:t>2.	bei Bestellung eines Vereinsbetreuers oder Behördenbetreuers 	diese Bezeichnung und die Bezeichnung des Vereins oder der 	Behörde;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6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panose="020F0502020204030204"/>
                <a:ea typeface="+mn-ea"/>
                <a:cs typeface="+mn-cs"/>
              </a:rPr>
              <a:t>3.	den Aufgabenkreis des Betreuers;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6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panose="020F0502020204030204"/>
                <a:ea typeface="+mn-ea"/>
                <a:cs typeface="+mn-cs"/>
              </a:rPr>
              <a:t>4.	bei Anordnung eines Einwilligungsvorbehalts die 	Bezeichnung des Kreises der einwilligungsbedürftigen 	Willenserklärungen;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6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panose="020F0502020204030204"/>
                <a:ea typeface="+mn-ea"/>
                <a:cs typeface="+mn-cs"/>
              </a:rPr>
              <a:t>5.	bei der Bestellung eines vorläufigen Betreuers durch einstweilige 	Anordnung das Ende der einstweiligen Maßnahme.“</a:t>
            </a:r>
          </a:p>
        </p:txBody>
      </p:sp>
    </p:spTree>
    <p:extLst>
      <p:ext uri="{BB962C8B-B14F-4D97-AF65-F5344CB8AC3E}">
        <p14:creationId xmlns:p14="http://schemas.microsoft.com/office/powerpoint/2010/main" val="2413283062"/>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1" nodeType="clickEffect">
                                  <p:stCondLst>
                                    <p:cond delay="0"/>
                                  </p:stCondLst>
                                  <p:childTnLst>
                                    <p:animEffect transition="out" filter="fade">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fade">
                                      <p:cBhvr>
                                        <p:cTn id="3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P spid="5"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etreuerausweis" descr="Ein Bild, das Text enthält.&#10;&#10;Automatisch generierte Beschreibung">
            <a:extLst>
              <a:ext uri="{FF2B5EF4-FFF2-40B4-BE49-F238E27FC236}">
                <a16:creationId xmlns:a16="http://schemas.microsoft.com/office/drawing/2014/main" id="{A2FA8A30-BB48-4B32-8C09-A5BAEC1714BE}"/>
              </a:ext>
            </a:extLst>
          </p:cNvPr>
          <p:cNvPicPr>
            <a:picLocks noChangeAspect="1"/>
          </p:cNvPicPr>
          <p:nvPr/>
        </p:nvPicPr>
        <p:blipFill>
          <a:blip r:embed="rId2"/>
          <a:stretch>
            <a:fillRect/>
          </a:stretch>
        </p:blipFill>
        <p:spPr>
          <a:xfrm>
            <a:off x="663879" y="651353"/>
            <a:ext cx="10371551" cy="5611661"/>
          </a:xfrm>
          <a:prstGeom prst="rect">
            <a:avLst/>
          </a:prstGeom>
        </p:spPr>
      </p:pic>
      <p:grpSp>
        <p:nvGrpSpPr>
          <p:cNvPr id="7" name="AG und AZ">
            <a:extLst>
              <a:ext uri="{FF2B5EF4-FFF2-40B4-BE49-F238E27FC236}">
                <a16:creationId xmlns:a16="http://schemas.microsoft.com/office/drawing/2014/main" id="{EEB095BF-45CE-4819-9BC2-7BFF54618331}"/>
              </a:ext>
            </a:extLst>
          </p:cNvPr>
          <p:cNvGrpSpPr/>
          <p:nvPr/>
        </p:nvGrpSpPr>
        <p:grpSpPr>
          <a:xfrm>
            <a:off x="2454709" y="1110953"/>
            <a:ext cx="6639049" cy="880217"/>
            <a:chOff x="2454709" y="1110953"/>
            <a:chExt cx="6639049" cy="880217"/>
          </a:xfrm>
        </p:grpSpPr>
        <p:sp>
          <p:nvSpPr>
            <p:cNvPr id="5" name="Rechteck 4">
              <a:extLst>
                <a:ext uri="{FF2B5EF4-FFF2-40B4-BE49-F238E27FC236}">
                  <a16:creationId xmlns:a16="http://schemas.microsoft.com/office/drawing/2014/main" id="{1795D186-DE08-4E38-8654-C1CB450EB9DD}"/>
                </a:ext>
              </a:extLst>
            </p:cNvPr>
            <p:cNvSpPr/>
            <p:nvPr/>
          </p:nvSpPr>
          <p:spPr>
            <a:xfrm>
              <a:off x="6199833" y="1110953"/>
              <a:ext cx="2893925" cy="637460"/>
            </a:xfrm>
            <a:prstGeom prst="rect">
              <a:avLst/>
            </a:prstGeom>
            <a:solidFill>
              <a:srgbClr val="FF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Legende: Linie 5">
              <a:extLst>
                <a:ext uri="{FF2B5EF4-FFF2-40B4-BE49-F238E27FC236}">
                  <a16:creationId xmlns:a16="http://schemas.microsoft.com/office/drawing/2014/main" id="{0FC2686A-4EFD-425C-BC73-E2B316D5E2A6}"/>
                </a:ext>
              </a:extLst>
            </p:cNvPr>
            <p:cNvSpPr/>
            <p:nvPr/>
          </p:nvSpPr>
          <p:spPr>
            <a:xfrm>
              <a:off x="2454709" y="1145136"/>
              <a:ext cx="2375731" cy="846034"/>
            </a:xfrm>
            <a:prstGeom prst="borderCallout1">
              <a:avLst>
                <a:gd name="adj1" fmla="val 16730"/>
                <a:gd name="adj2" fmla="val 157854"/>
                <a:gd name="adj3" fmla="val 42803"/>
                <a:gd name="adj4" fmla="val 99077"/>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FFFFFF"/>
                  </a:solidFill>
                  <a:effectLst/>
                  <a:uLnTx/>
                  <a:uFillTx/>
                  <a:latin typeface="Calibri" panose="020F0502020204030204"/>
                  <a:ea typeface="+mn-ea"/>
                  <a:cs typeface="+mn-cs"/>
                </a:rPr>
                <a:t>Bezeichnung des Amtsgerichts </a:t>
              </a:r>
              <a:r>
                <a:rPr kumimoji="0" lang="de-DE" sz="1800" b="0" i="0" u="none" strike="noStrike" kern="1200" cap="none" spc="0" normalizeH="0" baseline="0" noProof="0" dirty="0">
                  <a:ln>
                    <a:noFill/>
                  </a:ln>
                  <a:solidFill>
                    <a:prstClr val="white"/>
                  </a:solidFill>
                  <a:effectLst/>
                  <a:uLnTx/>
                  <a:uFillTx/>
                  <a:latin typeface="Calibri" panose="020F0502020204030204"/>
                  <a:ea typeface="+mn-ea"/>
                  <a:cs typeface="+mn-cs"/>
                </a:rPr>
                <a:t>und Aktenzeichen</a:t>
              </a:r>
            </a:p>
          </p:txBody>
        </p:sp>
      </p:grpSp>
      <p:grpSp>
        <p:nvGrpSpPr>
          <p:cNvPr id="10" name="Bestllung">
            <a:extLst>
              <a:ext uri="{FF2B5EF4-FFF2-40B4-BE49-F238E27FC236}">
                <a16:creationId xmlns:a16="http://schemas.microsoft.com/office/drawing/2014/main" id="{45D21012-B496-45AA-BD85-F7FBE2263937}"/>
              </a:ext>
            </a:extLst>
          </p:cNvPr>
          <p:cNvGrpSpPr/>
          <p:nvPr/>
        </p:nvGrpSpPr>
        <p:grpSpPr>
          <a:xfrm>
            <a:off x="1552768" y="1897166"/>
            <a:ext cx="8184523" cy="2623559"/>
            <a:chOff x="1552768" y="1897166"/>
            <a:chExt cx="8184523" cy="2623559"/>
          </a:xfrm>
        </p:grpSpPr>
        <p:sp>
          <p:nvSpPr>
            <p:cNvPr id="8" name="Rechteck 7">
              <a:extLst>
                <a:ext uri="{FF2B5EF4-FFF2-40B4-BE49-F238E27FC236}">
                  <a16:creationId xmlns:a16="http://schemas.microsoft.com/office/drawing/2014/main" id="{FB57AFD7-672C-4785-A195-5D176ADAB672}"/>
                </a:ext>
              </a:extLst>
            </p:cNvPr>
            <p:cNvSpPr/>
            <p:nvPr/>
          </p:nvSpPr>
          <p:spPr>
            <a:xfrm>
              <a:off x="6199833" y="1897166"/>
              <a:ext cx="3537458" cy="2623559"/>
            </a:xfrm>
            <a:prstGeom prst="rect">
              <a:avLst/>
            </a:prstGeom>
            <a:solidFill>
              <a:srgbClr val="FF000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Legende: Linie 8">
              <a:extLst>
                <a:ext uri="{FF2B5EF4-FFF2-40B4-BE49-F238E27FC236}">
                  <a16:creationId xmlns:a16="http://schemas.microsoft.com/office/drawing/2014/main" id="{A44CC6F0-0F79-40FD-882E-C4A1ED14622B}"/>
                </a:ext>
              </a:extLst>
            </p:cNvPr>
            <p:cNvSpPr/>
            <p:nvPr/>
          </p:nvSpPr>
          <p:spPr>
            <a:xfrm>
              <a:off x="1552768" y="2807293"/>
              <a:ext cx="3670278" cy="1478422"/>
            </a:xfrm>
            <a:prstGeom prst="borderCallout1">
              <a:avLst>
                <a:gd name="adj1" fmla="val 14125"/>
                <a:gd name="adj2" fmla="val 126014"/>
                <a:gd name="adj3" fmla="val 42558"/>
                <a:gd name="adj4" fmla="val 99740"/>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FFFFFF"/>
                  </a:solidFill>
                  <a:effectLst/>
                  <a:uLnTx/>
                  <a:uFillTx/>
                  <a:latin typeface="Calibri" panose="020F0502020204030204"/>
                  <a:ea typeface="+mn-ea"/>
                  <a:cs typeface="+mn-cs"/>
                </a:rPr>
                <a:t>Bezeichnung des Betreuers (fett) und des Betroffenen jeweils mit Geburtsdatum; vorläufiger Betreuer wäre zu bezeichnen</a:t>
              </a:r>
            </a:p>
          </p:txBody>
        </p:sp>
      </p:grpSp>
    </p:spTree>
    <p:extLst>
      <p:ext uri="{BB962C8B-B14F-4D97-AF65-F5344CB8AC3E}">
        <p14:creationId xmlns:p14="http://schemas.microsoft.com/office/powerpoint/2010/main" val="2101460463"/>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par>
                                <p:cTn id="13" presetID="10" presetClass="exit" presetSubtype="0" fill="hold" nodeType="withEffect">
                                  <p:stCondLst>
                                    <p:cond delay="0"/>
                                  </p:stCondLst>
                                  <p:childTnLst>
                                    <p:animEffect transition="out" filter="fade">
                                      <p:cBhvr>
                                        <p:cTn id="14" dur="500"/>
                                        <p:tgtEl>
                                          <p:spTgt spid="7"/>
                                        </p:tgtEl>
                                      </p:cBhvr>
                                    </p:animEffect>
                                    <p:set>
                                      <p:cBhvr>
                                        <p:cTn id="15"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A Rück" descr="Ein Bild, das Text enthält.&#10;&#10;Automatisch generierte Beschreibung">
            <a:extLst>
              <a:ext uri="{FF2B5EF4-FFF2-40B4-BE49-F238E27FC236}">
                <a16:creationId xmlns:a16="http://schemas.microsoft.com/office/drawing/2014/main" id="{F17219A4-3D73-4241-BD0F-BC943EAC0B7B}"/>
              </a:ext>
            </a:extLst>
          </p:cNvPr>
          <p:cNvPicPr>
            <a:picLocks noChangeAspect="1"/>
          </p:cNvPicPr>
          <p:nvPr/>
        </p:nvPicPr>
        <p:blipFill>
          <a:blip r:embed="rId2"/>
          <a:stretch>
            <a:fillRect/>
          </a:stretch>
        </p:blipFill>
        <p:spPr>
          <a:xfrm>
            <a:off x="2349246" y="832104"/>
            <a:ext cx="7493508" cy="5193792"/>
          </a:xfrm>
          <a:prstGeom prst="rect">
            <a:avLst/>
          </a:prstGeom>
        </p:spPr>
      </p:pic>
      <p:grpSp>
        <p:nvGrpSpPr>
          <p:cNvPr id="7" name="Aufgabenkreise">
            <a:extLst>
              <a:ext uri="{FF2B5EF4-FFF2-40B4-BE49-F238E27FC236}">
                <a16:creationId xmlns:a16="http://schemas.microsoft.com/office/drawing/2014/main" id="{D3CC1756-45AE-46FA-A015-D80E8CD14E5D}"/>
              </a:ext>
            </a:extLst>
          </p:cNvPr>
          <p:cNvGrpSpPr/>
          <p:nvPr/>
        </p:nvGrpSpPr>
        <p:grpSpPr>
          <a:xfrm>
            <a:off x="2265141" y="936038"/>
            <a:ext cx="7768127" cy="4829485"/>
            <a:chOff x="2478280" y="1119499"/>
            <a:chExt cx="7768127" cy="4829485"/>
          </a:xfrm>
        </p:grpSpPr>
        <p:sp>
          <p:nvSpPr>
            <p:cNvPr id="5" name="Rechteck 4">
              <a:extLst>
                <a:ext uri="{FF2B5EF4-FFF2-40B4-BE49-F238E27FC236}">
                  <a16:creationId xmlns:a16="http://schemas.microsoft.com/office/drawing/2014/main" id="{15609B96-9D10-4A4A-99C1-A95C74309BC9}"/>
                </a:ext>
              </a:extLst>
            </p:cNvPr>
            <p:cNvSpPr/>
            <p:nvPr/>
          </p:nvSpPr>
          <p:spPr>
            <a:xfrm>
              <a:off x="2478280" y="1119499"/>
              <a:ext cx="3512322" cy="1948441"/>
            </a:xfrm>
            <a:prstGeom prst="rect">
              <a:avLst/>
            </a:prstGeom>
            <a:solidFill>
              <a:srgbClr val="FF000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Legende: Linie 5">
              <a:extLst>
                <a:ext uri="{FF2B5EF4-FFF2-40B4-BE49-F238E27FC236}">
                  <a16:creationId xmlns:a16="http://schemas.microsoft.com/office/drawing/2014/main" id="{505DE527-1740-4D92-BD91-DE0F23A31BE8}"/>
                </a:ext>
              </a:extLst>
            </p:cNvPr>
            <p:cNvSpPr/>
            <p:nvPr/>
          </p:nvSpPr>
          <p:spPr>
            <a:xfrm>
              <a:off x="5819686" y="3547616"/>
              <a:ext cx="4426721" cy="2401368"/>
            </a:xfrm>
            <a:prstGeom prst="borderCallout1">
              <a:avLst>
                <a:gd name="adj1" fmla="val -823"/>
                <a:gd name="adj2" fmla="val 20431"/>
                <a:gd name="adj3" fmla="val -30916"/>
                <a:gd name="adj4" fmla="val 3945"/>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prstClr val="white"/>
                  </a:solidFill>
                  <a:effectLst/>
                  <a:uLnTx/>
                  <a:uFillTx/>
                  <a:latin typeface="Calibri" panose="020F0502020204030204"/>
                  <a:ea typeface="+mn-ea"/>
                  <a:cs typeface="+mn-cs"/>
                </a:rPr>
                <a:t>Bezeichnung der Aufgabenkreise (aus Beschluss zu entnehmen)</a:t>
              </a:r>
            </a:p>
          </p:txBody>
        </p:sp>
      </p:grpSp>
      <p:grpSp>
        <p:nvGrpSpPr>
          <p:cNvPr id="8" name="Einwilligungsvorbehalt">
            <a:extLst>
              <a:ext uri="{FF2B5EF4-FFF2-40B4-BE49-F238E27FC236}">
                <a16:creationId xmlns:a16="http://schemas.microsoft.com/office/drawing/2014/main" id="{A086292D-32D6-4822-9797-2B4D6B2D1C93}"/>
              </a:ext>
            </a:extLst>
          </p:cNvPr>
          <p:cNvGrpSpPr/>
          <p:nvPr/>
        </p:nvGrpSpPr>
        <p:grpSpPr>
          <a:xfrm>
            <a:off x="4714986" y="950698"/>
            <a:ext cx="5365146" cy="4940121"/>
            <a:chOff x="2325880" y="-44605"/>
            <a:chExt cx="5365146" cy="4940121"/>
          </a:xfrm>
        </p:grpSpPr>
        <p:sp>
          <p:nvSpPr>
            <p:cNvPr id="9" name="Rechteck 8">
              <a:extLst>
                <a:ext uri="{FF2B5EF4-FFF2-40B4-BE49-F238E27FC236}">
                  <a16:creationId xmlns:a16="http://schemas.microsoft.com/office/drawing/2014/main" id="{0FB58E3F-7342-4ED1-8312-B4A3D812EB8B}"/>
                </a:ext>
              </a:extLst>
            </p:cNvPr>
            <p:cNvSpPr/>
            <p:nvPr/>
          </p:nvSpPr>
          <p:spPr>
            <a:xfrm>
              <a:off x="2325880" y="2947075"/>
              <a:ext cx="3512322" cy="1948441"/>
            </a:xfrm>
            <a:prstGeom prst="rect">
              <a:avLst/>
            </a:prstGeom>
            <a:solidFill>
              <a:srgbClr val="FF000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Legende: Linie 9">
              <a:extLst>
                <a:ext uri="{FF2B5EF4-FFF2-40B4-BE49-F238E27FC236}">
                  <a16:creationId xmlns:a16="http://schemas.microsoft.com/office/drawing/2014/main" id="{4AB397C7-7F35-480A-928A-372D404D73CB}"/>
                </a:ext>
              </a:extLst>
            </p:cNvPr>
            <p:cNvSpPr/>
            <p:nvPr/>
          </p:nvSpPr>
          <p:spPr>
            <a:xfrm>
              <a:off x="3264305" y="-44605"/>
              <a:ext cx="4426721" cy="2401368"/>
            </a:xfrm>
            <a:prstGeom prst="borderCallout1">
              <a:avLst>
                <a:gd name="adj1" fmla="val 99889"/>
                <a:gd name="adj2" fmla="val 9813"/>
                <a:gd name="adj3" fmla="val 121753"/>
                <a:gd name="adj4" fmla="val -11885"/>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prstClr val="white"/>
                  </a:solidFill>
                  <a:effectLst/>
                  <a:uLnTx/>
                  <a:uFillTx/>
                  <a:latin typeface="Calibri" panose="020F0502020204030204"/>
                  <a:ea typeface="+mn-ea"/>
                  <a:cs typeface="+mn-cs"/>
                </a:rPr>
                <a:t>Aufgabenkreise, für die ein Einwilligungsvorbehalt angeordnet wurde (sofern geschehen)</a:t>
              </a:r>
            </a:p>
          </p:txBody>
        </p:sp>
      </p:grpSp>
      <p:grpSp>
        <p:nvGrpSpPr>
          <p:cNvPr id="11" name="Erklärungen">
            <a:extLst>
              <a:ext uri="{FF2B5EF4-FFF2-40B4-BE49-F238E27FC236}">
                <a16:creationId xmlns:a16="http://schemas.microsoft.com/office/drawing/2014/main" id="{E7F4BAC8-C1AD-491B-A40D-07B8F6437375}"/>
              </a:ext>
            </a:extLst>
          </p:cNvPr>
          <p:cNvGrpSpPr/>
          <p:nvPr/>
        </p:nvGrpSpPr>
        <p:grpSpPr>
          <a:xfrm>
            <a:off x="1587674" y="2385752"/>
            <a:ext cx="7041784" cy="3262328"/>
            <a:chOff x="-882623" y="1229725"/>
            <a:chExt cx="7041784" cy="3262328"/>
          </a:xfrm>
        </p:grpSpPr>
        <p:sp>
          <p:nvSpPr>
            <p:cNvPr id="12" name="Rechteck 11">
              <a:extLst>
                <a:ext uri="{FF2B5EF4-FFF2-40B4-BE49-F238E27FC236}">
                  <a16:creationId xmlns:a16="http://schemas.microsoft.com/office/drawing/2014/main" id="{BCAD3081-822A-474C-BA8A-4A432F8CE8C2}"/>
                </a:ext>
              </a:extLst>
            </p:cNvPr>
            <p:cNvSpPr/>
            <p:nvPr/>
          </p:nvSpPr>
          <p:spPr>
            <a:xfrm>
              <a:off x="2646839" y="1229725"/>
              <a:ext cx="3512322" cy="1948441"/>
            </a:xfrm>
            <a:prstGeom prst="rect">
              <a:avLst/>
            </a:prstGeom>
            <a:solidFill>
              <a:srgbClr val="FF000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Legende: Linie 12">
              <a:extLst>
                <a:ext uri="{FF2B5EF4-FFF2-40B4-BE49-F238E27FC236}">
                  <a16:creationId xmlns:a16="http://schemas.microsoft.com/office/drawing/2014/main" id="{F3A29E11-70D6-40A3-8340-82110FF49BFC}"/>
                </a:ext>
              </a:extLst>
            </p:cNvPr>
            <p:cNvSpPr/>
            <p:nvPr/>
          </p:nvSpPr>
          <p:spPr>
            <a:xfrm>
              <a:off x="-882623" y="2090685"/>
              <a:ext cx="4426721" cy="2401368"/>
            </a:xfrm>
            <a:prstGeom prst="borderCallout1">
              <a:avLst>
                <a:gd name="adj1" fmla="val -467"/>
                <a:gd name="adj2" fmla="val 93404"/>
                <a:gd name="adj3" fmla="val -36966"/>
                <a:gd name="adj4" fmla="val 106069"/>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FFFFFF"/>
                  </a:solidFill>
                  <a:effectLst/>
                  <a:uLnTx/>
                  <a:uFillTx/>
                  <a:latin typeface="Calibri" panose="020F0502020204030204"/>
                  <a:ea typeface="+mn-ea"/>
                  <a:cs typeface="+mn-cs"/>
                </a:rPr>
                <a:t>Allgemeine Erklärungen zur Vertretungsmacht und zum Umgang mit dem Betreuerausweis</a:t>
              </a:r>
            </a:p>
          </p:txBody>
        </p:sp>
      </p:grpSp>
      <p:grpSp>
        <p:nvGrpSpPr>
          <p:cNvPr id="14" name="UnterschriftSiegel">
            <a:extLst>
              <a:ext uri="{FF2B5EF4-FFF2-40B4-BE49-F238E27FC236}">
                <a16:creationId xmlns:a16="http://schemas.microsoft.com/office/drawing/2014/main" id="{3B2625C9-EA2E-4439-B819-460B3A610864}"/>
              </a:ext>
            </a:extLst>
          </p:cNvPr>
          <p:cNvGrpSpPr/>
          <p:nvPr/>
        </p:nvGrpSpPr>
        <p:grpSpPr>
          <a:xfrm>
            <a:off x="1513098" y="807926"/>
            <a:ext cx="9065015" cy="4495108"/>
            <a:chOff x="496305" y="903298"/>
            <a:chExt cx="9065015" cy="4495108"/>
          </a:xfrm>
        </p:grpSpPr>
        <p:sp>
          <p:nvSpPr>
            <p:cNvPr id="15" name="Rechteck 14">
              <a:extLst>
                <a:ext uri="{FF2B5EF4-FFF2-40B4-BE49-F238E27FC236}">
                  <a16:creationId xmlns:a16="http://schemas.microsoft.com/office/drawing/2014/main" id="{E0142EAF-EF0C-4925-A4FD-9106580CA23F}"/>
                </a:ext>
              </a:extLst>
            </p:cNvPr>
            <p:cNvSpPr/>
            <p:nvPr/>
          </p:nvSpPr>
          <p:spPr>
            <a:xfrm>
              <a:off x="5943600" y="3326849"/>
              <a:ext cx="3617720" cy="2071557"/>
            </a:xfrm>
            <a:prstGeom prst="rect">
              <a:avLst/>
            </a:prstGeom>
            <a:solidFill>
              <a:srgbClr val="FF000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Legende: Linie 15">
              <a:extLst>
                <a:ext uri="{FF2B5EF4-FFF2-40B4-BE49-F238E27FC236}">
                  <a16:creationId xmlns:a16="http://schemas.microsoft.com/office/drawing/2014/main" id="{9B39B23C-935D-47F7-BF5E-05CB72DDE1F1}"/>
                </a:ext>
              </a:extLst>
            </p:cNvPr>
            <p:cNvSpPr/>
            <p:nvPr/>
          </p:nvSpPr>
          <p:spPr>
            <a:xfrm>
              <a:off x="496305" y="903298"/>
              <a:ext cx="4426721" cy="2401368"/>
            </a:xfrm>
            <a:prstGeom prst="borderCallout1">
              <a:avLst>
                <a:gd name="adj1" fmla="val 100600"/>
                <a:gd name="adj2" fmla="val 79891"/>
                <a:gd name="adj3" fmla="val 135632"/>
                <a:gd name="adj4" fmla="val 118617"/>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rgbClr val="FFFFFF"/>
                  </a:solidFill>
                  <a:effectLst/>
                  <a:uLnTx/>
                  <a:uFillTx/>
                  <a:latin typeface="Calibri" panose="020F0502020204030204"/>
                  <a:ea typeface="+mn-ea"/>
                  <a:cs typeface="+mn-cs"/>
                </a:rPr>
                <a:t>Unterschrift des Rechtspflegers mit Siegel und Datum (Siegel wird bei BS1 automatisch ausgegeben)</a:t>
              </a:r>
            </a:p>
          </p:txBody>
        </p:sp>
      </p:grpSp>
    </p:spTree>
    <p:extLst>
      <p:ext uri="{BB962C8B-B14F-4D97-AF65-F5344CB8AC3E}">
        <p14:creationId xmlns:p14="http://schemas.microsoft.com/office/powerpoint/2010/main" val="560315023"/>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par>
                                <p:cTn id="13" presetID="10" presetClass="exit" presetSubtype="0" fill="hold" nodeType="withEffect">
                                  <p:stCondLst>
                                    <p:cond delay="0"/>
                                  </p:stCondLst>
                                  <p:childTnLst>
                                    <p:animEffect transition="out" filter="fade">
                                      <p:cBhvr>
                                        <p:cTn id="14" dur="500"/>
                                        <p:tgtEl>
                                          <p:spTgt spid="7"/>
                                        </p:tgtEl>
                                      </p:cBhvr>
                                    </p:animEffect>
                                    <p:set>
                                      <p:cBhvr>
                                        <p:cTn id="15" dur="1" fill="hold">
                                          <p:stCondLst>
                                            <p:cond delay="499"/>
                                          </p:stCondLst>
                                        </p:cTn>
                                        <p:tgtEl>
                                          <p:spTgt spid="7"/>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par>
                                <p:cTn id="21" presetID="10" presetClass="exit" presetSubtype="0" fill="hold" nodeType="withEffect">
                                  <p:stCondLst>
                                    <p:cond delay="0"/>
                                  </p:stCondLst>
                                  <p:childTnLst>
                                    <p:animEffect transition="out" filter="fade">
                                      <p:cBhvr>
                                        <p:cTn id="22" dur="500"/>
                                        <p:tgtEl>
                                          <p:spTgt spid="8"/>
                                        </p:tgtEl>
                                      </p:cBhvr>
                                    </p:animEffect>
                                    <p:set>
                                      <p:cBhvr>
                                        <p:cTn id="23" dur="1" fill="hold">
                                          <p:stCondLst>
                                            <p:cond delay="499"/>
                                          </p:stCondLst>
                                        </p:cTn>
                                        <p:tgtEl>
                                          <p:spTgt spid="8"/>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fade">
                                      <p:cBhvr>
                                        <p:cTn id="28" dur="500"/>
                                        <p:tgtEl>
                                          <p:spTgt spid="14"/>
                                        </p:tgtEl>
                                      </p:cBhvr>
                                    </p:animEffect>
                                  </p:childTnLst>
                                </p:cTn>
                              </p:par>
                              <p:par>
                                <p:cTn id="29" presetID="10" presetClass="exit" presetSubtype="0" fill="hold" nodeType="withEffect">
                                  <p:stCondLst>
                                    <p:cond delay="0"/>
                                  </p:stCondLst>
                                  <p:childTnLst>
                                    <p:animEffect transition="out" filter="fade">
                                      <p:cBhvr>
                                        <p:cTn id="30" dur="500"/>
                                        <p:tgtEl>
                                          <p:spTgt spid="11"/>
                                        </p:tgtEl>
                                      </p:cBhvr>
                                    </p:animEffect>
                                    <p:set>
                                      <p:cBhvr>
                                        <p:cTn id="31"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B8DE48-927D-4AFE-8C22-1CC3F63D33D4}"/>
              </a:ext>
            </a:extLst>
          </p:cNvPr>
          <p:cNvSpPr>
            <a:spLocks noGrp="1"/>
          </p:cNvSpPr>
          <p:nvPr>
            <p:ph type="title"/>
          </p:nvPr>
        </p:nvSpPr>
        <p:spPr>
          <a:xfrm>
            <a:off x="838200" y="65915"/>
            <a:ext cx="10515600" cy="1325563"/>
          </a:xfrm>
        </p:spPr>
        <p:txBody>
          <a:bodyPr/>
          <a:lstStyle/>
          <a:p>
            <a:r>
              <a:rPr lang="de-DE" dirty="0"/>
              <a:t>Das Vermögensverzeichnis</a:t>
            </a:r>
          </a:p>
        </p:txBody>
      </p:sp>
      <p:sp>
        <p:nvSpPr>
          <p:cNvPr id="3" name="Inhaltsplatzhalter 2">
            <a:extLst>
              <a:ext uri="{FF2B5EF4-FFF2-40B4-BE49-F238E27FC236}">
                <a16:creationId xmlns:a16="http://schemas.microsoft.com/office/drawing/2014/main" id="{69A7F16E-7F2F-4013-9955-3040B40157C0}"/>
              </a:ext>
            </a:extLst>
          </p:cNvPr>
          <p:cNvSpPr>
            <a:spLocks noGrp="1"/>
          </p:cNvSpPr>
          <p:nvPr>
            <p:ph idx="1"/>
          </p:nvPr>
        </p:nvSpPr>
        <p:spPr>
          <a:xfrm>
            <a:off x="838200" y="1391478"/>
            <a:ext cx="10515600" cy="5101397"/>
          </a:xfrm>
        </p:spPr>
        <p:txBody>
          <a:bodyPr>
            <a:normAutofit lnSpcReduction="10000"/>
          </a:bodyPr>
          <a:lstStyle/>
          <a:p>
            <a:pPr marL="0" indent="0">
              <a:buNone/>
            </a:pPr>
            <a:r>
              <a:rPr lang="de-DE" b="0" i="0" dirty="0">
                <a:solidFill>
                  <a:srgbClr val="202124"/>
                </a:solidFill>
                <a:effectLst/>
              </a:rPr>
              <a:t>In der Regel muss dieses Verzeichnis binnen einer Frist von sechs Wochen nach Beginn der </a:t>
            </a:r>
            <a:r>
              <a:rPr lang="de-DE" i="0" dirty="0">
                <a:solidFill>
                  <a:srgbClr val="202124"/>
                </a:solidFill>
                <a:effectLst/>
              </a:rPr>
              <a:t>Betreuung</a:t>
            </a:r>
            <a:r>
              <a:rPr lang="de-DE" b="0" i="0" dirty="0">
                <a:solidFill>
                  <a:srgbClr val="202124"/>
                </a:solidFill>
                <a:effectLst/>
              </a:rPr>
              <a:t> beim Amtsgericht hinterlegt werden. Jeder Betreuer der mit dem Aufgabenkreis – Vermögenssorge -  betraut ist hat die Pflicht ein </a:t>
            </a:r>
            <a:r>
              <a:rPr lang="de-DE" dirty="0">
                <a:solidFill>
                  <a:srgbClr val="202124"/>
                </a:solidFill>
              </a:rPr>
              <a:t>V</a:t>
            </a:r>
            <a:r>
              <a:rPr lang="de-DE" b="0" i="0" dirty="0">
                <a:solidFill>
                  <a:srgbClr val="202124"/>
                </a:solidFill>
                <a:effectLst/>
              </a:rPr>
              <a:t>ermögensverzeichnis einzureichen.</a:t>
            </a:r>
            <a:br>
              <a:rPr lang="de-DE" b="0" i="0" dirty="0">
                <a:solidFill>
                  <a:srgbClr val="202124"/>
                </a:solidFill>
                <a:effectLst/>
              </a:rPr>
            </a:br>
            <a:r>
              <a:rPr lang="de-DE" b="0" i="0" dirty="0">
                <a:solidFill>
                  <a:srgbClr val="202124"/>
                </a:solidFill>
                <a:effectLst/>
              </a:rPr>
              <a:t>Es enthält sämtliche Vermögenswerte (Bargeld, Schmuck, </a:t>
            </a:r>
            <a:r>
              <a:rPr lang="de-DE" dirty="0">
                <a:solidFill>
                  <a:srgbClr val="202124"/>
                </a:solidFill>
              </a:rPr>
              <a:t>K</a:t>
            </a:r>
            <a:r>
              <a:rPr lang="de-DE" b="0" i="0" dirty="0">
                <a:solidFill>
                  <a:srgbClr val="202124"/>
                </a:solidFill>
                <a:effectLst/>
              </a:rPr>
              <a:t>ontostände, Wertpapiere, Kunstgegenstände, Autos, </a:t>
            </a:r>
            <a:r>
              <a:rPr lang="de-DE" dirty="0">
                <a:solidFill>
                  <a:srgbClr val="202124"/>
                </a:solidFill>
              </a:rPr>
              <a:t>I</a:t>
            </a:r>
            <a:r>
              <a:rPr lang="de-DE" b="0" i="0" dirty="0">
                <a:solidFill>
                  <a:srgbClr val="202124"/>
                </a:solidFill>
                <a:effectLst/>
              </a:rPr>
              <a:t>mmobilien) des Betroffen.</a:t>
            </a:r>
            <a:br>
              <a:rPr lang="de-DE" b="0" i="0" dirty="0">
                <a:solidFill>
                  <a:srgbClr val="202124"/>
                </a:solidFill>
                <a:effectLst/>
              </a:rPr>
            </a:br>
            <a:br>
              <a:rPr lang="de-DE" b="0" i="0" dirty="0">
                <a:solidFill>
                  <a:srgbClr val="202124"/>
                </a:solidFill>
                <a:effectLst/>
              </a:rPr>
            </a:br>
            <a:r>
              <a:rPr lang="de-DE" b="0" i="0" dirty="0">
                <a:solidFill>
                  <a:srgbClr val="000000"/>
                </a:solidFill>
                <a:effectLst/>
              </a:rPr>
              <a:t>Das Vermögensverzeichnis wird üblicherweise zu Beginn der Betreuung erstellt und danach bei Änderungen der Vermögensverhältnisse ergänzt.</a:t>
            </a:r>
            <a:br>
              <a:rPr lang="de-DE" b="0" i="0" dirty="0">
                <a:solidFill>
                  <a:srgbClr val="000000"/>
                </a:solidFill>
                <a:effectLst/>
              </a:rPr>
            </a:br>
            <a:r>
              <a:rPr lang="de-DE" b="0" i="0" dirty="0">
                <a:solidFill>
                  <a:srgbClr val="000000"/>
                </a:solidFill>
                <a:effectLst/>
              </a:rPr>
              <a:t>Im Anschluss daran wird die laufende Vermögensverwaltung des Betreuers durch die jährliche </a:t>
            </a:r>
            <a:r>
              <a:rPr lang="de-DE" b="0" i="0" u="none" strike="noStrike" dirty="0">
                <a:effectLst/>
              </a:rPr>
              <a:t>Rechnungslegung</a:t>
            </a:r>
            <a:r>
              <a:rPr lang="de-DE" b="0" i="0" dirty="0">
                <a:solidFill>
                  <a:srgbClr val="000000"/>
                </a:solidFill>
                <a:effectLst/>
              </a:rPr>
              <a:t>(§§ </a:t>
            </a:r>
            <a:r>
              <a:rPr lang="de-DE" b="0" i="0" u="none" strike="noStrike" dirty="0">
                <a:effectLst/>
              </a:rPr>
              <a:t>1865</a:t>
            </a:r>
            <a:r>
              <a:rPr lang="de-DE" b="0" i="0" dirty="0">
                <a:solidFill>
                  <a:srgbClr val="000000"/>
                </a:solidFill>
                <a:effectLst/>
              </a:rPr>
              <a:t> ff. BGB) durch das Gericht kontrolliert.</a:t>
            </a:r>
            <a:br>
              <a:rPr lang="de-DE" b="0" i="0" dirty="0">
                <a:solidFill>
                  <a:srgbClr val="000000"/>
                </a:solidFill>
                <a:effectLst/>
              </a:rPr>
            </a:br>
            <a:br>
              <a:rPr lang="de-DE" b="0" i="0" dirty="0">
                <a:solidFill>
                  <a:srgbClr val="000000"/>
                </a:solidFill>
                <a:effectLst/>
              </a:rPr>
            </a:br>
            <a:r>
              <a:rPr lang="de-DE" b="0" i="0" dirty="0">
                <a:solidFill>
                  <a:srgbClr val="000000"/>
                </a:solidFill>
                <a:effectLst/>
              </a:rPr>
              <a:t>Bei einem </a:t>
            </a:r>
            <a:r>
              <a:rPr lang="de-DE" b="0" i="0" u="none" strike="noStrike" dirty="0">
                <a:effectLst/>
              </a:rPr>
              <a:t>Wechsel des Betreuers</a:t>
            </a:r>
            <a:r>
              <a:rPr lang="de-DE" b="0" i="0" dirty="0">
                <a:solidFill>
                  <a:srgbClr val="000000"/>
                </a:solidFill>
                <a:effectLst/>
              </a:rPr>
              <a:t>(§§ </a:t>
            </a:r>
            <a:r>
              <a:rPr lang="de-DE" b="0" i="0" u="none" strike="noStrike" dirty="0">
                <a:effectLst/>
              </a:rPr>
              <a:t>1868 BGB</a:t>
            </a:r>
            <a:r>
              <a:rPr lang="de-DE" b="0" i="0" dirty="0">
                <a:solidFill>
                  <a:srgbClr val="000000"/>
                </a:solidFill>
                <a:effectLst/>
              </a:rPr>
              <a:t>) braucht der neue Betreuer kein neues Vermögensverzeichnis errichten, wenn der frühere Betreuer ein solches errichtet hat. Der neue Betreuer hat jedoch das bisherige Verzeichnis zu prüfen und Unstimmigkeiten beim Gericht anzuzeigen. Spätere Vermögenserwerbe sind zu ergänzen.</a:t>
            </a:r>
            <a:endParaRPr lang="de-DE" dirty="0"/>
          </a:p>
        </p:txBody>
      </p:sp>
    </p:spTree>
    <p:extLst>
      <p:ext uri="{BB962C8B-B14F-4D97-AF65-F5344CB8AC3E}">
        <p14:creationId xmlns:p14="http://schemas.microsoft.com/office/powerpoint/2010/main" val="10227337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7110F1-530D-4936-BE3B-107144E7B881}"/>
              </a:ext>
            </a:extLst>
          </p:cNvPr>
          <p:cNvSpPr>
            <a:spLocks noGrp="1"/>
          </p:cNvSpPr>
          <p:nvPr>
            <p:ph type="title"/>
          </p:nvPr>
        </p:nvSpPr>
        <p:spPr>
          <a:xfrm>
            <a:off x="838200" y="365125"/>
            <a:ext cx="10515600" cy="695049"/>
          </a:xfrm>
        </p:spPr>
        <p:txBody>
          <a:bodyPr/>
          <a:lstStyle/>
          <a:p>
            <a:r>
              <a:rPr lang="de-DE" dirty="0"/>
              <a:t>Die Rechnungslegung</a:t>
            </a:r>
          </a:p>
        </p:txBody>
      </p:sp>
      <p:sp>
        <p:nvSpPr>
          <p:cNvPr id="3" name="Inhaltsplatzhalter 2">
            <a:extLst>
              <a:ext uri="{FF2B5EF4-FFF2-40B4-BE49-F238E27FC236}">
                <a16:creationId xmlns:a16="http://schemas.microsoft.com/office/drawing/2014/main" id="{B4FD6538-DB6B-46DC-AD9F-23CC23276238}"/>
              </a:ext>
            </a:extLst>
          </p:cNvPr>
          <p:cNvSpPr>
            <a:spLocks noGrp="1"/>
          </p:cNvSpPr>
          <p:nvPr>
            <p:ph idx="1"/>
          </p:nvPr>
        </p:nvSpPr>
        <p:spPr>
          <a:xfrm>
            <a:off x="838200" y="1060174"/>
            <a:ext cx="10515600" cy="5287617"/>
          </a:xfrm>
        </p:spPr>
        <p:txBody>
          <a:bodyPr>
            <a:normAutofit fontScale="92500"/>
          </a:bodyPr>
          <a:lstStyle/>
          <a:p>
            <a:pPr marL="0" indent="0">
              <a:buNone/>
            </a:pPr>
            <a:br>
              <a:rPr lang="de-DE" dirty="0"/>
            </a:br>
            <a:r>
              <a:rPr lang="de-DE" b="0" i="0" dirty="0">
                <a:solidFill>
                  <a:srgbClr val="000000"/>
                </a:solidFill>
                <a:effectLst/>
              </a:rPr>
              <a:t>Umfasst der A</a:t>
            </a:r>
            <a:r>
              <a:rPr lang="de-DE" b="0" i="0" u="none" strike="noStrike" dirty="0">
                <a:effectLst/>
              </a:rPr>
              <a:t>ufgabenkreis </a:t>
            </a:r>
            <a:r>
              <a:rPr lang="de-DE" b="0" i="0" dirty="0">
                <a:solidFill>
                  <a:srgbClr val="000000"/>
                </a:solidFill>
                <a:effectLst/>
              </a:rPr>
              <a:t>des Betreuers die </a:t>
            </a:r>
            <a:r>
              <a:rPr lang="de-DE" b="0" i="0" u="none" strike="noStrike" dirty="0">
                <a:effectLst/>
              </a:rPr>
              <a:t>Vermögenssorge</a:t>
            </a:r>
            <a:r>
              <a:rPr lang="de-DE" b="0" i="0" dirty="0">
                <a:solidFill>
                  <a:srgbClr val="000000"/>
                </a:solidFill>
                <a:effectLst/>
              </a:rPr>
              <a:t>, sind auf seine Tätigkeit die Bestimmungen für die Rechnungslegung (§§ </a:t>
            </a:r>
            <a:r>
              <a:rPr lang="de-DE" b="0" i="0" u="none" strike="noStrike" dirty="0">
                <a:effectLst/>
              </a:rPr>
              <a:t>1863</a:t>
            </a:r>
            <a:r>
              <a:rPr lang="de-DE" b="0" i="0" dirty="0">
                <a:solidFill>
                  <a:srgbClr val="000000"/>
                </a:solidFill>
                <a:effectLst/>
              </a:rPr>
              <a:t> ff. BGB) anzuwenden.</a:t>
            </a:r>
            <a:br>
              <a:rPr lang="de-DE" b="0" i="0" dirty="0">
                <a:solidFill>
                  <a:srgbClr val="000000"/>
                </a:solidFill>
                <a:effectLst/>
              </a:rPr>
            </a:br>
            <a:br>
              <a:rPr lang="de-DE" b="0" i="0" dirty="0">
                <a:solidFill>
                  <a:srgbClr val="000000"/>
                </a:solidFill>
                <a:effectLst/>
              </a:rPr>
            </a:br>
            <a:r>
              <a:rPr lang="de-DE" b="0" i="0" dirty="0">
                <a:solidFill>
                  <a:srgbClr val="000000"/>
                </a:solidFill>
                <a:effectLst/>
              </a:rPr>
              <a:t>Es besteht die Pflicht eine jährliche Rechnungslegung zu erstellen (Auflistung der Einnahmen und Ausgaben im Jahr, welche mit Belegen und den lückenlosen </a:t>
            </a:r>
            <a:r>
              <a:rPr lang="de-DE" dirty="0">
                <a:solidFill>
                  <a:srgbClr val="000000"/>
                </a:solidFill>
              </a:rPr>
              <a:t>K</a:t>
            </a:r>
            <a:r>
              <a:rPr lang="de-DE" b="0" i="0" dirty="0">
                <a:solidFill>
                  <a:srgbClr val="000000"/>
                </a:solidFill>
                <a:effectLst/>
              </a:rPr>
              <a:t>ontoauszügen zu versehen ist).</a:t>
            </a:r>
            <a:br>
              <a:rPr lang="de-DE" b="0" i="0" dirty="0">
                <a:solidFill>
                  <a:srgbClr val="000000"/>
                </a:solidFill>
                <a:effectLst/>
              </a:rPr>
            </a:br>
            <a:br>
              <a:rPr lang="de-DE" b="0" i="0" dirty="0">
                <a:solidFill>
                  <a:srgbClr val="000000"/>
                </a:solidFill>
                <a:effectLst/>
              </a:rPr>
            </a:br>
            <a:r>
              <a:rPr lang="de-DE" b="0" i="0" dirty="0">
                <a:solidFill>
                  <a:srgbClr val="000000"/>
                </a:solidFill>
                <a:effectLst/>
              </a:rPr>
              <a:t>Es wird unterschieden zwischen befreiten und nicht befreiten Betreuen. </a:t>
            </a:r>
            <a:br>
              <a:rPr lang="de-DE" b="0" i="0" dirty="0">
                <a:solidFill>
                  <a:srgbClr val="000000"/>
                </a:solidFill>
                <a:effectLst/>
              </a:rPr>
            </a:br>
            <a:r>
              <a:rPr lang="de-DE" b="1" i="0" dirty="0">
                <a:solidFill>
                  <a:srgbClr val="000000"/>
                </a:solidFill>
                <a:effectLst/>
              </a:rPr>
              <a:t>Befreit gem. § 1854 </a:t>
            </a:r>
            <a:r>
              <a:rPr lang="de-DE" b="1" i="0" dirty="0" err="1">
                <a:solidFill>
                  <a:srgbClr val="000000"/>
                </a:solidFill>
                <a:effectLst/>
              </a:rPr>
              <a:t>i.V.m</a:t>
            </a:r>
            <a:r>
              <a:rPr lang="de-DE" b="1" i="0" dirty="0">
                <a:solidFill>
                  <a:srgbClr val="000000"/>
                </a:solidFill>
                <a:effectLst/>
              </a:rPr>
              <a:t>. § 1859 </a:t>
            </a:r>
            <a:r>
              <a:rPr lang="de-DE" b="1" dirty="0">
                <a:solidFill>
                  <a:srgbClr val="000000"/>
                </a:solidFill>
              </a:rPr>
              <a:t>(2)</a:t>
            </a:r>
            <a:r>
              <a:rPr lang="de-DE" b="1" i="0" dirty="0">
                <a:solidFill>
                  <a:srgbClr val="000000"/>
                </a:solidFill>
                <a:effectLst/>
              </a:rPr>
              <a:t> BGB: </a:t>
            </a:r>
            <a:r>
              <a:rPr lang="de-DE" b="0" i="0" dirty="0">
                <a:solidFill>
                  <a:srgbClr val="000000"/>
                </a:solidFill>
                <a:effectLst/>
              </a:rPr>
              <a:t>Vater , Mutter , Ehegatte, eingetragene </a:t>
            </a:r>
            <a:r>
              <a:rPr lang="de-DE" dirty="0">
                <a:solidFill>
                  <a:srgbClr val="000000"/>
                </a:solidFill>
              </a:rPr>
              <a:t>Lebenspartner, Abkömmlinge des Betroffenen sowie Vereins- und Behördenbetreuer.</a:t>
            </a:r>
            <a:br>
              <a:rPr lang="de-DE" dirty="0">
                <a:solidFill>
                  <a:srgbClr val="000000"/>
                </a:solidFill>
              </a:rPr>
            </a:br>
            <a:br>
              <a:rPr lang="de-DE" dirty="0">
                <a:solidFill>
                  <a:srgbClr val="000000"/>
                </a:solidFill>
              </a:rPr>
            </a:br>
            <a:r>
              <a:rPr lang="de-DE" dirty="0">
                <a:solidFill>
                  <a:srgbClr val="000000"/>
                </a:solidFill>
              </a:rPr>
              <a:t>Die restlichen Betreuer sind zu einer jährlichen Abgabe der Rechnungslegung verpflichtet.</a:t>
            </a:r>
            <a:br>
              <a:rPr lang="de-DE" dirty="0">
                <a:solidFill>
                  <a:srgbClr val="000000"/>
                </a:solidFill>
              </a:rPr>
            </a:br>
            <a:br>
              <a:rPr lang="de-DE" dirty="0">
                <a:solidFill>
                  <a:srgbClr val="000000"/>
                </a:solidFill>
              </a:rPr>
            </a:br>
            <a:r>
              <a:rPr lang="de-DE" dirty="0">
                <a:solidFill>
                  <a:srgbClr val="000000"/>
                </a:solidFill>
              </a:rPr>
              <a:t>Der befreite Betreuer muss ein Vermögensverzeichnis einreichen bei Beendigung der Betreuung und ist von der Schlussrechnungslegung befreit sowie er die Richtigkeit „an Eides statt“ abgibt.</a:t>
            </a:r>
            <a:endParaRPr lang="de-DE" dirty="0"/>
          </a:p>
        </p:txBody>
      </p:sp>
    </p:spTree>
    <p:extLst>
      <p:ext uri="{BB962C8B-B14F-4D97-AF65-F5344CB8AC3E}">
        <p14:creationId xmlns:p14="http://schemas.microsoft.com/office/powerpoint/2010/main" val="1707587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AE950CAB-C20C-4A4B-B660-82EE79F56C80}"/>
              </a:ext>
            </a:extLst>
          </p:cNvPr>
          <p:cNvSpPr>
            <a:spLocks noGrp="1"/>
          </p:cNvSpPr>
          <p:nvPr>
            <p:ph idx="1"/>
          </p:nvPr>
        </p:nvSpPr>
        <p:spPr>
          <a:xfrm>
            <a:off x="838200" y="410817"/>
            <a:ext cx="10515600" cy="5766146"/>
          </a:xfrm>
        </p:spPr>
        <p:txBody>
          <a:bodyPr>
            <a:normAutofit/>
          </a:bodyPr>
          <a:lstStyle/>
          <a:p>
            <a:pPr marL="0" indent="0">
              <a:buNone/>
            </a:pPr>
            <a:r>
              <a:rPr lang="de-DE" sz="3600" b="1" dirty="0"/>
              <a:t>Die Schlussrechnungslegung</a:t>
            </a:r>
            <a:br>
              <a:rPr lang="de-DE" sz="3600" b="1" dirty="0"/>
            </a:br>
            <a:br>
              <a:rPr lang="de-DE" sz="3600" b="1" dirty="0"/>
            </a:br>
            <a:r>
              <a:rPr lang="de-DE" dirty="0"/>
              <a:t>Wird die Betreuung aufgehoben oder wird ein Betreuer entlassen, hat dieser über den gesamten Zeitraum der Betreuung Rechnung zu legen, sofern der Aufgabenkreis „Vermögenssorge“ angeordnet war.</a:t>
            </a:r>
            <a:br>
              <a:rPr lang="de-DE" dirty="0"/>
            </a:br>
            <a:r>
              <a:rPr lang="de-DE" dirty="0"/>
              <a:t>Der Betreuer hat sich auf die letzte Jahresabrechnung zu berufen, wenn er nicht zu den befreiten Betreuern gehört. Dann reicht es aus, wenn die Schlussrechnung den Zeitraum der letzten Rechnungslegung bis zum Ende der Betreuung bzw. der Entlassung des Betreuers umfasst. </a:t>
            </a:r>
            <a:br>
              <a:rPr lang="de-DE" dirty="0"/>
            </a:br>
            <a:br>
              <a:rPr lang="de-DE" dirty="0"/>
            </a:br>
            <a:r>
              <a:rPr lang="de-DE" dirty="0"/>
              <a:t>Adressat der Schlussrechnungslegung ist jedoch der Betroffen selbst. Das Betreuungsgericht prüft lediglich, ob die Schlussrechnungslegung formal den Anforderungen genügt und teilt dieses Ergebnis dann dem Betroffenen mit. Ist der Betroffene verstorben, sind die Rechtsnachfolger (Erben)Adressaten der Schlussrechnungslegung.</a:t>
            </a:r>
          </a:p>
        </p:txBody>
      </p:sp>
    </p:spTree>
    <p:extLst>
      <p:ext uri="{BB962C8B-B14F-4D97-AF65-F5344CB8AC3E}">
        <p14:creationId xmlns:p14="http://schemas.microsoft.com/office/powerpoint/2010/main" val="13258620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07E615-C05B-4F0B-A5DA-5C82E37CBBB1}"/>
              </a:ext>
            </a:extLst>
          </p:cNvPr>
          <p:cNvSpPr>
            <a:spLocks noGrp="1"/>
          </p:cNvSpPr>
          <p:nvPr>
            <p:ph type="title"/>
          </p:nvPr>
        </p:nvSpPr>
        <p:spPr>
          <a:xfrm>
            <a:off x="838200" y="259109"/>
            <a:ext cx="10515600" cy="920334"/>
          </a:xfrm>
        </p:spPr>
        <p:txBody>
          <a:bodyPr/>
          <a:lstStyle/>
          <a:p>
            <a:r>
              <a:rPr lang="de-DE" dirty="0"/>
              <a:t>5.2 betreuungsgerichtliche Genehmigungen</a:t>
            </a:r>
          </a:p>
        </p:txBody>
      </p:sp>
      <p:sp>
        <p:nvSpPr>
          <p:cNvPr id="3" name="Inhaltsplatzhalter 2">
            <a:extLst>
              <a:ext uri="{FF2B5EF4-FFF2-40B4-BE49-F238E27FC236}">
                <a16:creationId xmlns:a16="http://schemas.microsoft.com/office/drawing/2014/main" id="{41B7FE57-A9E7-4199-9F2F-69C3DB2474AD}"/>
              </a:ext>
            </a:extLst>
          </p:cNvPr>
          <p:cNvSpPr>
            <a:spLocks noGrp="1"/>
          </p:cNvSpPr>
          <p:nvPr>
            <p:ph idx="1"/>
          </p:nvPr>
        </p:nvSpPr>
        <p:spPr>
          <a:xfrm>
            <a:off x="838200" y="1179444"/>
            <a:ext cx="10515600" cy="5419448"/>
          </a:xfrm>
        </p:spPr>
        <p:txBody>
          <a:bodyPr>
            <a:normAutofit fontScale="62500" lnSpcReduction="20000"/>
          </a:bodyPr>
          <a:lstStyle/>
          <a:p>
            <a:pPr marL="0" indent="0">
              <a:buNone/>
            </a:pPr>
            <a:br>
              <a:rPr lang="de-DE" sz="3100" dirty="0"/>
            </a:br>
            <a:r>
              <a:rPr lang="de-DE" sz="3800" dirty="0"/>
              <a:t>Bestimmte Rechtshandlungen bedürfen der gerichtlichen Genehmigung des Betreuungsgerichts z.B.: ärztl. Maßnahmen, schwerwiegende Heilbehandlungen </a:t>
            </a:r>
            <a:br>
              <a:rPr lang="de-DE" sz="3800" dirty="0"/>
            </a:br>
            <a:r>
              <a:rPr lang="de-DE" sz="3800" dirty="0"/>
              <a:t>(bei Gefahr eines dauerhaften Schaden), Freiheitsentziehung / Unterbringung, Wohnungskündigung, Auflösung von Sparkonten, Verfügung über das Sparvermögen, Kauf und Verkauf von Immobilien oder Aktien.</a:t>
            </a:r>
            <a:br>
              <a:rPr lang="de-DE" sz="3800" dirty="0"/>
            </a:br>
            <a:br>
              <a:rPr lang="de-DE" sz="3800" dirty="0"/>
            </a:br>
            <a:r>
              <a:rPr lang="de-DE" sz="3800" dirty="0"/>
              <a:t>Diese werden per Beschluss erteilt und entsprechend zugestellt.</a:t>
            </a:r>
            <a:br>
              <a:rPr lang="de-DE" sz="3800" dirty="0"/>
            </a:br>
            <a:br>
              <a:rPr lang="de-DE" sz="3800" dirty="0"/>
            </a:br>
            <a:r>
              <a:rPr lang="de-DE" sz="3800" b="1" dirty="0"/>
              <a:t>Funktionell ist der Richter und der Rechtspfleger zuständig:</a:t>
            </a:r>
            <a:br>
              <a:rPr lang="de-DE" sz="3800" b="1" dirty="0"/>
            </a:br>
            <a:br>
              <a:rPr lang="de-DE" sz="3800" dirty="0"/>
            </a:br>
            <a:r>
              <a:rPr lang="de-DE" sz="3800" u="sng" dirty="0"/>
              <a:t>Betrifft der Tatbestand vermögensrechtliche Angelegenheiten obliegt die Bearbeitung dem Rechtspfleger.</a:t>
            </a:r>
            <a:br>
              <a:rPr lang="de-DE" sz="3800" u="sng" dirty="0"/>
            </a:br>
            <a:br>
              <a:rPr lang="de-DE" sz="3800" u="sng" dirty="0"/>
            </a:br>
            <a:r>
              <a:rPr lang="de-DE" sz="3800" u="sng" dirty="0"/>
              <a:t>Betrifft der Tatbestand einen Eingriff in die Gesundheit, des Lebens oder der Freiheit des Betroffenen liegt die Zuständigkeit bei Richter ( gem. auch § 15 RPflG ).</a:t>
            </a:r>
            <a:br>
              <a:rPr lang="de-DE" sz="3800" b="1" u="sng" dirty="0"/>
            </a:br>
            <a:br>
              <a:rPr lang="de-DE" sz="3800" b="1" u="sng" dirty="0"/>
            </a:br>
            <a:r>
              <a:rPr lang="de-DE" sz="3800" dirty="0"/>
              <a:t>Zur Aufgabe der Geschäftsstelle (</a:t>
            </a:r>
            <a:r>
              <a:rPr lang="de-DE" sz="3800" dirty="0" err="1"/>
              <a:t>UdG</a:t>
            </a:r>
            <a:r>
              <a:rPr lang="de-DE" sz="3800" dirty="0"/>
              <a:t>) zählt die Rechtskrafterteilung.</a:t>
            </a:r>
            <a:br>
              <a:rPr lang="de-DE" sz="3800" b="1" u="sng" dirty="0"/>
            </a:br>
            <a:endParaRPr lang="de-DE" dirty="0"/>
          </a:p>
        </p:txBody>
      </p:sp>
    </p:spTree>
    <p:extLst>
      <p:ext uri="{BB962C8B-B14F-4D97-AF65-F5344CB8AC3E}">
        <p14:creationId xmlns:p14="http://schemas.microsoft.com/office/powerpoint/2010/main" val="10354466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47764566-6A8F-42E8-B44C-4EDB1A249B2E}"/>
              </a:ext>
            </a:extLst>
          </p:cNvPr>
          <p:cNvSpPr>
            <a:spLocks noGrp="1"/>
          </p:cNvSpPr>
          <p:nvPr>
            <p:ph idx="1"/>
          </p:nvPr>
        </p:nvSpPr>
        <p:spPr>
          <a:xfrm>
            <a:off x="838200" y="503583"/>
            <a:ext cx="10515600" cy="5673380"/>
          </a:xfrm>
        </p:spPr>
        <p:txBody>
          <a:bodyPr/>
          <a:lstStyle/>
          <a:p>
            <a:pPr marL="0" indent="0">
              <a:buNone/>
            </a:pPr>
            <a:r>
              <a:rPr lang="de-DE" dirty="0"/>
              <a:t>Bei rechtsgeschäftlichem Handeln sind also genehmigungsbedürftige Geschäft zunächst schwebend unwirksam.</a:t>
            </a:r>
            <a:br>
              <a:rPr lang="de-DE" dirty="0"/>
            </a:br>
            <a:r>
              <a:rPr lang="de-DE" dirty="0"/>
              <a:t>Erst mit der Erteilung der Genehmigung durch das Betreuungsgericht werden diese wirksam.</a:t>
            </a:r>
            <a:br>
              <a:rPr lang="de-DE" dirty="0"/>
            </a:br>
            <a:br>
              <a:rPr lang="de-DE" dirty="0"/>
            </a:br>
            <a:r>
              <a:rPr lang="de-DE" dirty="0"/>
              <a:t>Im Genehmigungsverfahren prüft das Betreuungsgericht, ob die Handlung dem Wohl des Betroffenen entspricht.</a:t>
            </a:r>
            <a:br>
              <a:rPr lang="de-DE" dirty="0"/>
            </a:br>
            <a:br>
              <a:rPr lang="de-DE" dirty="0"/>
            </a:br>
            <a:r>
              <a:rPr lang="de-DE" dirty="0"/>
              <a:t>Das Genehmigungsverfahren ist innerhalb des Betreuungsverfahrens ein eigenständiges Verfahren, wobei die Genehmigung durch Beschluss erteilt oder versagt wird.</a:t>
            </a:r>
            <a:br>
              <a:rPr lang="de-DE" dirty="0"/>
            </a:br>
            <a:r>
              <a:rPr lang="de-DE" dirty="0"/>
              <a:t>Dieser Beschluss stellt dabei eine Endentscheidung dar, gegen welche die Beschwerde statthaft ist. Die Beschlüsse, welche ein Rechtsgeschäft genehmigen werden mit Rechtskraft wirksam, § 40 Abs. 2 </a:t>
            </a:r>
            <a:r>
              <a:rPr lang="de-DE" dirty="0" err="1"/>
              <a:t>FamFG</a:t>
            </a:r>
            <a:r>
              <a:rPr lang="de-DE" dirty="0"/>
              <a:t>.</a:t>
            </a:r>
          </a:p>
        </p:txBody>
      </p:sp>
    </p:spTree>
    <p:extLst>
      <p:ext uri="{BB962C8B-B14F-4D97-AF65-F5344CB8AC3E}">
        <p14:creationId xmlns:p14="http://schemas.microsoft.com/office/powerpoint/2010/main" val="40139045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CE45EB3F-E21C-4937-B172-A461E1AF81E3}"/>
              </a:ext>
            </a:extLst>
          </p:cNvPr>
          <p:cNvSpPr>
            <a:spLocks noGrp="1"/>
          </p:cNvSpPr>
          <p:nvPr>
            <p:ph idx="1"/>
          </p:nvPr>
        </p:nvSpPr>
        <p:spPr>
          <a:xfrm>
            <a:off x="838200" y="556591"/>
            <a:ext cx="10515600" cy="5620372"/>
          </a:xfrm>
        </p:spPr>
        <p:txBody>
          <a:bodyPr/>
          <a:lstStyle/>
          <a:p>
            <a:pPr marL="0" indent="0">
              <a:buNone/>
            </a:pPr>
            <a:r>
              <a:rPr lang="de-DE" dirty="0"/>
              <a:t>Häufig vorkommende Genehmigungsverfahren an den Betreuungsgerichten:</a:t>
            </a:r>
            <a:br>
              <a:rPr lang="de-DE" dirty="0"/>
            </a:br>
            <a:br>
              <a:rPr lang="de-DE" dirty="0"/>
            </a:br>
            <a:r>
              <a:rPr lang="de-DE" dirty="0"/>
              <a:t>-	Kündigung des Sparkontos</a:t>
            </a:r>
            <a:br>
              <a:rPr lang="de-DE" dirty="0"/>
            </a:br>
            <a:br>
              <a:rPr lang="de-DE" dirty="0"/>
            </a:br>
            <a:r>
              <a:rPr lang="de-DE" dirty="0"/>
              <a:t>-	Verkauf eines Grundstücks</a:t>
            </a:r>
            <a:br>
              <a:rPr lang="de-DE" dirty="0"/>
            </a:br>
            <a:br>
              <a:rPr lang="de-DE" dirty="0"/>
            </a:br>
            <a:r>
              <a:rPr lang="de-DE" dirty="0"/>
              <a:t>-	Ausschlagung einer Erbschaft</a:t>
            </a:r>
            <a:br>
              <a:rPr lang="de-DE" dirty="0"/>
            </a:br>
            <a:br>
              <a:rPr lang="de-DE" dirty="0"/>
            </a:br>
            <a:r>
              <a:rPr lang="de-DE" dirty="0"/>
              <a:t>-	Kündigung einer Mietwohnung</a:t>
            </a:r>
            <a:br>
              <a:rPr lang="de-DE" dirty="0"/>
            </a:br>
            <a:br>
              <a:rPr lang="de-DE" dirty="0"/>
            </a:br>
            <a:br>
              <a:rPr lang="de-DE" dirty="0"/>
            </a:br>
            <a:r>
              <a:rPr lang="de-DE" b="1" i="1" dirty="0"/>
              <a:t>Alle Anträge auf Genehmigung sind dem Rechtspfleger vom </a:t>
            </a:r>
            <a:r>
              <a:rPr lang="de-DE" b="1" i="1" dirty="0" err="1"/>
              <a:t>UdG</a:t>
            </a:r>
            <a:r>
              <a:rPr lang="de-DE" b="1" i="1" dirty="0"/>
              <a:t> unter </a:t>
            </a:r>
            <a:r>
              <a:rPr lang="de-DE" b="1" i="1" dirty="0">
                <a:solidFill>
                  <a:srgbClr val="FF0000"/>
                </a:solidFill>
              </a:rPr>
              <a:t>– eilt – </a:t>
            </a:r>
            <a:r>
              <a:rPr lang="de-DE" b="1" i="1" dirty="0"/>
              <a:t>vorzulegen!</a:t>
            </a:r>
          </a:p>
        </p:txBody>
      </p:sp>
    </p:spTree>
    <p:extLst>
      <p:ext uri="{BB962C8B-B14F-4D97-AF65-F5344CB8AC3E}">
        <p14:creationId xmlns:p14="http://schemas.microsoft.com/office/powerpoint/2010/main" val="16402531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843268-27A0-4096-B121-6DF1B42B978D}"/>
              </a:ext>
            </a:extLst>
          </p:cNvPr>
          <p:cNvSpPr>
            <a:spLocks noGrp="1"/>
          </p:cNvSpPr>
          <p:nvPr>
            <p:ph type="title"/>
          </p:nvPr>
        </p:nvSpPr>
        <p:spPr/>
        <p:txBody>
          <a:bodyPr/>
          <a:lstStyle/>
          <a:p>
            <a:r>
              <a:rPr lang="de-DE" dirty="0"/>
              <a:t>Der Verhinderungs-, bzw. Ergänzungsbetreuer</a:t>
            </a:r>
          </a:p>
        </p:txBody>
      </p:sp>
      <p:sp>
        <p:nvSpPr>
          <p:cNvPr id="3" name="Inhaltsplatzhalter 2">
            <a:extLst>
              <a:ext uri="{FF2B5EF4-FFF2-40B4-BE49-F238E27FC236}">
                <a16:creationId xmlns:a16="http://schemas.microsoft.com/office/drawing/2014/main" id="{7D849913-4C84-4920-B131-6702AA7C39B9}"/>
              </a:ext>
            </a:extLst>
          </p:cNvPr>
          <p:cNvSpPr>
            <a:spLocks noGrp="1"/>
          </p:cNvSpPr>
          <p:nvPr>
            <p:ph idx="1"/>
          </p:nvPr>
        </p:nvSpPr>
        <p:spPr/>
        <p:txBody>
          <a:bodyPr/>
          <a:lstStyle/>
          <a:p>
            <a:r>
              <a:rPr lang="de-DE" dirty="0"/>
              <a:t>wird neben dem Hauptbetreuer bestellt,</a:t>
            </a:r>
            <a:br>
              <a:rPr lang="de-DE" dirty="0"/>
            </a:br>
            <a:endParaRPr lang="de-DE" dirty="0"/>
          </a:p>
          <a:p>
            <a:r>
              <a:rPr lang="de-DE" dirty="0"/>
              <a:t>Der Hauptbetreuer ist grundsätzlich für den Betroffenen zuständig,</a:t>
            </a:r>
            <a:br>
              <a:rPr lang="de-DE" dirty="0"/>
            </a:br>
            <a:endParaRPr lang="de-DE" dirty="0"/>
          </a:p>
          <a:p>
            <a:r>
              <a:rPr lang="de-DE" dirty="0"/>
              <a:t>Ist der Hauptbetreuer verhindert, übt der Verhinderungs-, bzw. Ergänzungsbetreuer für den konkreten Zeitpunkt der Verhinderung die Betreuung aus. ( § 1817 IV, V BGB)</a:t>
            </a:r>
          </a:p>
        </p:txBody>
      </p:sp>
    </p:spTree>
    <p:extLst>
      <p:ext uri="{BB962C8B-B14F-4D97-AF65-F5344CB8AC3E}">
        <p14:creationId xmlns:p14="http://schemas.microsoft.com/office/powerpoint/2010/main" val="32882158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7CA2F5-B6CE-427A-8EFC-72F04EA47F66}"/>
              </a:ext>
            </a:extLst>
          </p:cNvPr>
          <p:cNvSpPr>
            <a:spLocks noGrp="1"/>
          </p:cNvSpPr>
          <p:nvPr>
            <p:ph type="title"/>
          </p:nvPr>
        </p:nvSpPr>
        <p:spPr/>
        <p:txBody>
          <a:bodyPr/>
          <a:lstStyle/>
          <a:p>
            <a:r>
              <a:rPr lang="de-DE" dirty="0"/>
              <a:t>§§ 1849, 1850 und 1852 BGB</a:t>
            </a:r>
          </a:p>
        </p:txBody>
      </p:sp>
      <p:sp>
        <p:nvSpPr>
          <p:cNvPr id="3" name="Inhaltsplatzhalter 2">
            <a:extLst>
              <a:ext uri="{FF2B5EF4-FFF2-40B4-BE49-F238E27FC236}">
                <a16:creationId xmlns:a16="http://schemas.microsoft.com/office/drawing/2014/main" id="{8B951914-43E1-4EBD-B78E-165D82EFE204}"/>
              </a:ext>
            </a:extLst>
          </p:cNvPr>
          <p:cNvSpPr>
            <a:spLocks noGrp="1"/>
          </p:cNvSpPr>
          <p:nvPr>
            <p:ph idx="1"/>
          </p:nvPr>
        </p:nvSpPr>
        <p:spPr>
          <a:xfrm>
            <a:off x="838200" y="1404730"/>
            <a:ext cx="10515600" cy="4772233"/>
          </a:xfrm>
        </p:spPr>
        <p:txBody>
          <a:bodyPr>
            <a:normAutofit fontScale="85000" lnSpcReduction="10000"/>
          </a:bodyPr>
          <a:lstStyle/>
          <a:p>
            <a:pPr marL="0" indent="0">
              <a:buNone/>
            </a:pPr>
            <a:r>
              <a:rPr lang="de-DE" sz="2800" b="1" u="sng" dirty="0">
                <a:solidFill>
                  <a:srgbClr val="333333"/>
                </a:solidFill>
              </a:rPr>
              <a:t>Der Betreuer bedarf der Genehmigung des Betreuungsgerichts gem.:</a:t>
            </a:r>
            <a:br>
              <a:rPr lang="de-DE" sz="2800" i="0" dirty="0">
                <a:solidFill>
                  <a:srgbClr val="333333"/>
                </a:solidFill>
                <a:effectLst/>
              </a:rPr>
            </a:br>
            <a:br>
              <a:rPr lang="de-DE" sz="2800" i="0" dirty="0">
                <a:solidFill>
                  <a:srgbClr val="333333"/>
                </a:solidFill>
                <a:effectLst/>
              </a:rPr>
            </a:br>
            <a:r>
              <a:rPr lang="de-DE" sz="2800" b="1" i="0" dirty="0">
                <a:solidFill>
                  <a:srgbClr val="333333"/>
                </a:solidFill>
                <a:effectLst/>
              </a:rPr>
              <a:t>§ 1849 BGB </a:t>
            </a:r>
            <a:r>
              <a:rPr lang="de-DE" sz="2800" i="0" dirty="0">
                <a:solidFill>
                  <a:srgbClr val="333333"/>
                </a:solidFill>
                <a:effectLst/>
              </a:rPr>
              <a:t>Verfügungen über Forderungen und Wertpapiere,</a:t>
            </a:r>
            <a:br>
              <a:rPr lang="de-DE" sz="2800" i="0" dirty="0">
                <a:solidFill>
                  <a:srgbClr val="333333"/>
                </a:solidFill>
                <a:effectLst/>
              </a:rPr>
            </a:br>
            <a:r>
              <a:rPr lang="de-DE" sz="2800" i="1" dirty="0">
                <a:solidFill>
                  <a:srgbClr val="C00000"/>
                </a:solidFill>
                <a:effectLst/>
              </a:rPr>
              <a:t>   Bsp. Wertpapiergeschäfte, Aktienkäufe oder  -verkäufe</a:t>
            </a:r>
            <a:br>
              <a:rPr lang="de-DE" sz="2800" i="1" dirty="0">
                <a:solidFill>
                  <a:srgbClr val="333333"/>
                </a:solidFill>
                <a:effectLst/>
              </a:rPr>
            </a:br>
            <a:br>
              <a:rPr lang="de-DE" sz="2800" dirty="0"/>
            </a:br>
            <a:r>
              <a:rPr lang="de-DE" sz="2800" b="1" dirty="0">
                <a:solidFill>
                  <a:srgbClr val="333333"/>
                </a:solidFill>
              </a:rPr>
              <a:t>§ 1850 BGB </a:t>
            </a:r>
            <a:r>
              <a:rPr lang="de-DE" sz="2800" dirty="0">
                <a:solidFill>
                  <a:srgbClr val="333333"/>
                </a:solidFill>
              </a:rPr>
              <a:t>Genehmigung für Geschäfte über Grundstücke, Schiffe oder </a:t>
            </a:r>
            <a:br>
              <a:rPr lang="de-DE" sz="2800" dirty="0">
                <a:solidFill>
                  <a:srgbClr val="333333"/>
                </a:solidFill>
              </a:rPr>
            </a:br>
            <a:r>
              <a:rPr lang="de-DE" sz="2800" dirty="0">
                <a:solidFill>
                  <a:srgbClr val="333333"/>
                </a:solidFill>
              </a:rPr>
              <a:t>   Schiffsbauwerke,</a:t>
            </a:r>
            <a:br>
              <a:rPr lang="de-DE" sz="2800" dirty="0">
                <a:solidFill>
                  <a:srgbClr val="333333"/>
                </a:solidFill>
              </a:rPr>
            </a:br>
            <a:r>
              <a:rPr lang="de-DE" sz="2800" dirty="0">
                <a:solidFill>
                  <a:srgbClr val="333333"/>
                </a:solidFill>
              </a:rPr>
              <a:t>   </a:t>
            </a:r>
            <a:r>
              <a:rPr lang="de-DE" sz="2800" i="1" dirty="0">
                <a:solidFill>
                  <a:srgbClr val="C00000"/>
                </a:solidFill>
              </a:rPr>
              <a:t>Bsp. Grundstückskauf oder –Verkauf, Änderung von Rechten an einem Grundstück,</a:t>
            </a:r>
            <a:br>
              <a:rPr lang="de-DE" sz="2800" i="1" dirty="0">
                <a:solidFill>
                  <a:srgbClr val="C00000"/>
                </a:solidFill>
              </a:rPr>
            </a:br>
            <a:r>
              <a:rPr lang="de-DE" sz="2800" i="1" dirty="0">
                <a:solidFill>
                  <a:srgbClr val="C00000"/>
                </a:solidFill>
              </a:rPr>
              <a:t>   Übertragung des Eigentums an einem eingetragenen Schiff oder Schiffsbauwerk</a:t>
            </a:r>
          </a:p>
          <a:p>
            <a:pPr marL="0" indent="0">
              <a:buNone/>
            </a:pPr>
            <a:r>
              <a:rPr lang="de-DE" sz="2800" b="1" dirty="0">
                <a:solidFill>
                  <a:srgbClr val="333333"/>
                </a:solidFill>
              </a:rPr>
              <a:t>§ 1852 BGB </a:t>
            </a:r>
            <a:r>
              <a:rPr lang="de-DE" sz="2800" dirty="0">
                <a:solidFill>
                  <a:srgbClr val="333333"/>
                </a:solidFill>
              </a:rPr>
              <a:t>Genehmigung für sonstige Geschäft,</a:t>
            </a:r>
            <a:br>
              <a:rPr lang="de-DE" sz="2800" dirty="0">
                <a:solidFill>
                  <a:srgbClr val="333333"/>
                </a:solidFill>
              </a:rPr>
            </a:br>
            <a:r>
              <a:rPr lang="de-DE" sz="2800" dirty="0">
                <a:solidFill>
                  <a:srgbClr val="C00000"/>
                </a:solidFill>
              </a:rPr>
              <a:t>   Bsp. </a:t>
            </a:r>
            <a:r>
              <a:rPr lang="de-DE" sz="2800" b="0" i="0" dirty="0">
                <a:solidFill>
                  <a:srgbClr val="C00000"/>
                </a:solidFill>
                <a:effectLst/>
              </a:rPr>
              <a:t>Ausschlagung einer Erbschaft, Ausstellung einer Schuldverschreibung, zu  </a:t>
            </a:r>
            <a:br>
              <a:rPr lang="de-DE" sz="2800" b="0" i="0" dirty="0">
                <a:solidFill>
                  <a:srgbClr val="C00000"/>
                </a:solidFill>
                <a:effectLst/>
              </a:rPr>
            </a:br>
            <a:r>
              <a:rPr lang="de-DE" sz="2800" b="0" i="0" dirty="0">
                <a:solidFill>
                  <a:srgbClr val="C00000"/>
                </a:solidFill>
                <a:effectLst/>
              </a:rPr>
              <a:t>   einem Lehrvertrag</a:t>
            </a:r>
            <a:endParaRPr lang="de-DE" dirty="0">
              <a:solidFill>
                <a:srgbClr val="333333"/>
              </a:solidFill>
            </a:endParaRPr>
          </a:p>
          <a:p>
            <a:pPr marL="0" indent="0">
              <a:buNone/>
            </a:pPr>
            <a:endParaRPr lang="de-DE" dirty="0">
              <a:solidFill>
                <a:srgbClr val="333333"/>
              </a:solidFill>
            </a:endParaRPr>
          </a:p>
          <a:p>
            <a:pPr marL="0" indent="0">
              <a:buNone/>
            </a:pPr>
            <a:r>
              <a:rPr lang="de-DE" b="1" dirty="0">
                <a:solidFill>
                  <a:srgbClr val="333333"/>
                </a:solidFill>
              </a:rPr>
              <a:t>§ 1849 (2) BGB </a:t>
            </a:r>
            <a:r>
              <a:rPr lang="de-DE" dirty="0">
                <a:solidFill>
                  <a:srgbClr val="333333"/>
                </a:solidFill>
              </a:rPr>
              <a:t>Genehmigungsfreie Geschäft,</a:t>
            </a:r>
            <a:endParaRPr lang="de-DE" b="1" dirty="0">
              <a:solidFill>
                <a:srgbClr val="333333"/>
              </a:solidFill>
              <a:latin typeface="Arial" panose="020B0604020202020204" pitchFamily="34" charset="0"/>
            </a:endParaRPr>
          </a:p>
          <a:p>
            <a:pPr marL="0" indent="0">
              <a:buNone/>
            </a:pPr>
            <a:endParaRPr lang="de-DE" b="1" i="0" dirty="0">
              <a:solidFill>
                <a:srgbClr val="333333"/>
              </a:solidFill>
              <a:effectLst/>
              <a:latin typeface="Arial" panose="020B0604020202020204" pitchFamily="34" charset="0"/>
            </a:endParaRPr>
          </a:p>
          <a:p>
            <a:pPr marL="0" indent="0">
              <a:buNone/>
            </a:pPr>
            <a:endParaRPr lang="de-DE" b="1" i="0" dirty="0">
              <a:solidFill>
                <a:srgbClr val="333333"/>
              </a:solidFill>
              <a:effectLst/>
              <a:latin typeface="Arial" panose="020B0604020202020204" pitchFamily="34" charset="0"/>
            </a:endParaRPr>
          </a:p>
          <a:p>
            <a:pPr marL="0" indent="0">
              <a:buNone/>
            </a:pPr>
            <a:endParaRPr lang="de-DE" dirty="0"/>
          </a:p>
        </p:txBody>
      </p:sp>
    </p:spTree>
    <p:extLst>
      <p:ext uri="{BB962C8B-B14F-4D97-AF65-F5344CB8AC3E}">
        <p14:creationId xmlns:p14="http://schemas.microsoft.com/office/powerpoint/2010/main" val="17023075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1BEA6F-6A95-45B0-9A39-4291EB57ADFF}"/>
              </a:ext>
            </a:extLst>
          </p:cNvPr>
          <p:cNvSpPr>
            <a:spLocks noGrp="1"/>
          </p:cNvSpPr>
          <p:nvPr>
            <p:ph type="title"/>
          </p:nvPr>
        </p:nvSpPr>
        <p:spPr/>
        <p:txBody>
          <a:bodyPr/>
          <a:lstStyle/>
          <a:p>
            <a:r>
              <a:rPr lang="de-DE" b="1" dirty="0">
                <a:solidFill>
                  <a:srgbClr val="333333"/>
                </a:solidFill>
              </a:rPr>
              <a:t>§ 1849 (2) BGB </a:t>
            </a:r>
            <a:r>
              <a:rPr lang="de-DE" dirty="0">
                <a:solidFill>
                  <a:srgbClr val="333333"/>
                </a:solidFill>
              </a:rPr>
              <a:t>genehmigungsfreie Geschäfte,</a:t>
            </a:r>
            <a:br>
              <a:rPr lang="de-DE" b="1" dirty="0">
                <a:solidFill>
                  <a:srgbClr val="333333"/>
                </a:solidFill>
                <a:latin typeface="Arial" panose="020B0604020202020204" pitchFamily="34" charset="0"/>
              </a:rPr>
            </a:br>
            <a:endParaRPr lang="de-DE" dirty="0"/>
          </a:p>
        </p:txBody>
      </p:sp>
      <p:sp>
        <p:nvSpPr>
          <p:cNvPr id="3" name="Inhaltsplatzhalter 2">
            <a:extLst>
              <a:ext uri="{FF2B5EF4-FFF2-40B4-BE49-F238E27FC236}">
                <a16:creationId xmlns:a16="http://schemas.microsoft.com/office/drawing/2014/main" id="{956DF9BB-F16D-470A-BE30-B0195644A374}"/>
              </a:ext>
            </a:extLst>
          </p:cNvPr>
          <p:cNvSpPr>
            <a:spLocks noGrp="1"/>
          </p:cNvSpPr>
          <p:nvPr>
            <p:ph idx="1"/>
          </p:nvPr>
        </p:nvSpPr>
        <p:spPr>
          <a:xfrm>
            <a:off x="838200" y="1166191"/>
            <a:ext cx="10515600" cy="5010772"/>
          </a:xfrm>
        </p:spPr>
        <p:txBody>
          <a:bodyPr>
            <a:normAutofit/>
          </a:bodyPr>
          <a:lstStyle/>
          <a:p>
            <a:pPr marL="0" indent="0" algn="l">
              <a:buNone/>
            </a:pPr>
            <a:r>
              <a:rPr lang="de-DE" b="0" i="0" dirty="0">
                <a:solidFill>
                  <a:srgbClr val="000000"/>
                </a:solidFill>
                <a:effectLst/>
              </a:rPr>
              <a:t>Trotz grundsätzlicher Genehmigungspflicht kann der Betreuer in den folgenden Fällen alleine verfügen:</a:t>
            </a:r>
          </a:p>
          <a:p>
            <a:r>
              <a:rPr lang="de-DE" b="0" i="0" dirty="0">
                <a:solidFill>
                  <a:srgbClr val="000000"/>
                </a:solidFill>
                <a:effectLst/>
              </a:rPr>
              <a:t>wenn es sich bei einer Forderung um Geld oder Wertpapiere handelt und:</a:t>
            </a:r>
          </a:p>
          <a:p>
            <a:r>
              <a:rPr lang="de-DE" b="0" i="0" dirty="0">
                <a:solidFill>
                  <a:srgbClr val="000000"/>
                </a:solidFill>
                <a:effectLst/>
              </a:rPr>
              <a:t>wenn der Anspruch nicht mehr als 3.000 Euro beträgt;</a:t>
            </a:r>
          </a:p>
          <a:p>
            <a:r>
              <a:rPr lang="de-DE" b="0" i="0" dirty="0">
                <a:solidFill>
                  <a:srgbClr val="000000"/>
                </a:solidFill>
                <a:effectLst/>
              </a:rPr>
              <a:t>wenn Geld zur Rückzahlung (bei Fälligkeit) ansteht, das der Betreuer selbst angelegt hat;</a:t>
            </a:r>
          </a:p>
          <a:p>
            <a:r>
              <a:rPr lang="de-DE" b="0" i="0" dirty="0">
                <a:solidFill>
                  <a:srgbClr val="000000"/>
                </a:solidFill>
                <a:effectLst/>
              </a:rPr>
              <a:t>wenn Zinszahlungen (Nutzungen) erfolgen;</a:t>
            </a:r>
          </a:p>
          <a:p>
            <a:r>
              <a:rPr lang="de-DE" b="0" i="0" dirty="0">
                <a:solidFill>
                  <a:srgbClr val="000000"/>
                </a:solidFill>
                <a:effectLst/>
              </a:rPr>
              <a:t>wenn nur Kosten der Kündigung oder Rechtsverfolgung oder Nebenleistungen geltend gemacht werden;</a:t>
            </a:r>
          </a:p>
          <a:p>
            <a:r>
              <a:rPr lang="de-DE" b="0" i="0" dirty="0">
                <a:solidFill>
                  <a:srgbClr val="000000"/>
                </a:solidFill>
                <a:effectLst/>
              </a:rPr>
              <a:t>wenn es sich um Geld handelt, das sich auf einem Giro- oder Kontokorrentkonto befindet.</a:t>
            </a:r>
          </a:p>
          <a:p>
            <a:endParaRPr lang="de-DE" dirty="0"/>
          </a:p>
        </p:txBody>
      </p:sp>
    </p:spTree>
    <p:extLst>
      <p:ext uri="{BB962C8B-B14F-4D97-AF65-F5344CB8AC3E}">
        <p14:creationId xmlns:p14="http://schemas.microsoft.com/office/powerpoint/2010/main" val="4097080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523DAEA-B1E6-4367-8014-39FAEBA43083}"/>
              </a:ext>
            </a:extLst>
          </p:cNvPr>
          <p:cNvSpPr>
            <a:spLocks noGrp="1"/>
          </p:cNvSpPr>
          <p:nvPr>
            <p:ph type="title"/>
          </p:nvPr>
        </p:nvSpPr>
        <p:spPr/>
        <p:txBody>
          <a:bodyPr/>
          <a:lstStyle/>
          <a:p>
            <a:r>
              <a:rPr lang="de-DE" u="sng" dirty="0"/>
              <a:t>Der Sterilisationsbetreuer</a:t>
            </a:r>
          </a:p>
        </p:txBody>
      </p:sp>
      <p:sp>
        <p:nvSpPr>
          <p:cNvPr id="3" name="Inhaltsplatzhalter 2">
            <a:extLst>
              <a:ext uri="{FF2B5EF4-FFF2-40B4-BE49-F238E27FC236}">
                <a16:creationId xmlns:a16="http://schemas.microsoft.com/office/drawing/2014/main" id="{7DBD7738-FDDC-407C-8F6F-89D887D44699}"/>
              </a:ext>
            </a:extLst>
          </p:cNvPr>
          <p:cNvSpPr>
            <a:spLocks noGrp="1"/>
          </p:cNvSpPr>
          <p:nvPr>
            <p:ph idx="1"/>
          </p:nvPr>
        </p:nvSpPr>
        <p:spPr>
          <a:xfrm>
            <a:off x="838200" y="1470992"/>
            <a:ext cx="10515600" cy="4705972"/>
          </a:xfrm>
        </p:spPr>
        <p:txBody>
          <a:bodyPr>
            <a:normAutofit/>
          </a:bodyPr>
          <a:lstStyle/>
          <a:p>
            <a:pPr marL="0" indent="0">
              <a:buNone/>
            </a:pPr>
            <a:r>
              <a:rPr lang="de-DE" dirty="0"/>
              <a:t>Die Sterilisation ist ein besonders schwerer und unwiderruflicher Persönlichkeitseingriff. </a:t>
            </a:r>
            <a:br>
              <a:rPr lang="de-DE" dirty="0"/>
            </a:br>
            <a:br>
              <a:rPr lang="de-DE" dirty="0"/>
            </a:br>
            <a:r>
              <a:rPr lang="de-DE" dirty="0"/>
              <a:t>Wenn die Frage der Sterilisation im Raum steht, wird neben dem Hauptbetreuer ein Sterilisationsbetreuer bestellt (§ 1817 II BGB), da dieser einen neutraleren Standpunkt hat.</a:t>
            </a:r>
            <a:br>
              <a:rPr lang="de-DE" dirty="0"/>
            </a:br>
            <a:br>
              <a:rPr lang="de-DE" dirty="0"/>
            </a:br>
            <a:r>
              <a:rPr lang="de-DE" dirty="0"/>
              <a:t>Es muss anzunehmen sein, dass es zu einer Schwangerschaft der Betreuten oder der Partnerin des Betreuten kommen könnte und das die Schwangerschaft eine schwere körperliche oder seelische Gefährdung der Betroffenen erwarten lässt.</a:t>
            </a:r>
            <a:br>
              <a:rPr lang="de-DE" dirty="0"/>
            </a:br>
            <a:r>
              <a:rPr lang="de-DE" dirty="0"/>
              <a:t>Auch Maßnahmen im Rahmen eines Sorgerechtsentzugs nach § 1666 BGB </a:t>
            </a:r>
            <a:br>
              <a:rPr lang="de-DE" dirty="0"/>
            </a:br>
            <a:r>
              <a:rPr lang="de-DE" dirty="0"/>
              <a:t>( Kindeswohlgefährdung ) nach Geburt des Kindes zählen hierzu.</a:t>
            </a:r>
            <a:br>
              <a:rPr lang="de-DE" dirty="0"/>
            </a:br>
            <a:r>
              <a:rPr lang="de-DE" dirty="0"/>
              <a:t>Die Sterilisation ist nachrangig gegenüber allen anderen Methoden der Empfängnisverhütung.</a:t>
            </a:r>
          </a:p>
        </p:txBody>
      </p:sp>
    </p:spTree>
    <p:extLst>
      <p:ext uri="{BB962C8B-B14F-4D97-AF65-F5344CB8AC3E}">
        <p14:creationId xmlns:p14="http://schemas.microsoft.com/office/powerpoint/2010/main" val="3875729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B75E8889-7E40-4538-B564-8C5E0577F786}"/>
              </a:ext>
            </a:extLst>
          </p:cNvPr>
          <p:cNvSpPr>
            <a:spLocks noGrp="1"/>
          </p:cNvSpPr>
          <p:nvPr>
            <p:ph idx="1"/>
          </p:nvPr>
        </p:nvSpPr>
        <p:spPr>
          <a:xfrm>
            <a:off x="838200" y="728869"/>
            <a:ext cx="10515600" cy="5448093"/>
          </a:xfrm>
        </p:spPr>
        <p:txBody>
          <a:bodyPr/>
          <a:lstStyle/>
          <a:p>
            <a:pPr marL="0" indent="0">
              <a:buNone/>
            </a:pPr>
            <a:br>
              <a:rPr lang="de-DE" dirty="0"/>
            </a:br>
            <a:br>
              <a:rPr lang="de-DE" dirty="0"/>
            </a:br>
            <a:r>
              <a:rPr lang="de-DE" dirty="0"/>
              <a:t>Ein einwilligungsfähiger Betroffener kann in seine Sterilisation nur selbst einwilligen, die fehlende Einwilligung ist nicht ersetzbar; ein Sterilisationsbetreuer kann daher nur entscheiden, wenn eine dauerhafte Einwilligungsunfähigkeit besteht.</a:t>
            </a:r>
            <a:br>
              <a:rPr lang="de-DE" dirty="0"/>
            </a:br>
            <a:br>
              <a:rPr lang="de-DE" dirty="0"/>
            </a:br>
            <a:r>
              <a:rPr lang="de-DE" dirty="0"/>
              <a:t>Bei der Einwilligung zur Sterilisation hat der Sterilisationsbetreuer </a:t>
            </a:r>
            <a:r>
              <a:rPr lang="de-DE" b="1" dirty="0"/>
              <a:t>§ 1830 BGB </a:t>
            </a:r>
            <a:r>
              <a:rPr lang="de-DE" dirty="0"/>
              <a:t>zu beachten.</a:t>
            </a:r>
            <a:br>
              <a:rPr lang="de-DE" dirty="0"/>
            </a:br>
            <a:endParaRPr lang="de-DE" dirty="0"/>
          </a:p>
          <a:p>
            <a:pPr marL="0" indent="0">
              <a:buNone/>
            </a:pPr>
            <a:r>
              <a:rPr lang="de-DE" i="1" dirty="0"/>
              <a:t>- Der Verfahrensablauf ist in § 297 </a:t>
            </a:r>
            <a:r>
              <a:rPr lang="de-DE" i="1" dirty="0" err="1"/>
              <a:t>FamFG</a:t>
            </a:r>
            <a:r>
              <a:rPr lang="de-DE" i="1" dirty="0"/>
              <a:t> geregelt</a:t>
            </a:r>
          </a:p>
        </p:txBody>
      </p:sp>
    </p:spTree>
    <p:extLst>
      <p:ext uri="{BB962C8B-B14F-4D97-AF65-F5344CB8AC3E}">
        <p14:creationId xmlns:p14="http://schemas.microsoft.com/office/powerpoint/2010/main" val="899001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6A2DE2-6FAD-4CC0-B27E-646FA2CD1AB2}"/>
              </a:ext>
            </a:extLst>
          </p:cNvPr>
          <p:cNvSpPr>
            <a:spLocks noGrp="1"/>
          </p:cNvSpPr>
          <p:nvPr>
            <p:ph type="title"/>
          </p:nvPr>
        </p:nvSpPr>
        <p:spPr/>
        <p:txBody>
          <a:bodyPr/>
          <a:lstStyle/>
          <a:p>
            <a:r>
              <a:rPr lang="de-DE" u="sng" dirty="0"/>
              <a:t>Der Gegenbetreuer / Kontrollbetreuer</a:t>
            </a:r>
          </a:p>
        </p:txBody>
      </p:sp>
      <p:sp>
        <p:nvSpPr>
          <p:cNvPr id="3" name="Inhaltsplatzhalter 2">
            <a:extLst>
              <a:ext uri="{FF2B5EF4-FFF2-40B4-BE49-F238E27FC236}">
                <a16:creationId xmlns:a16="http://schemas.microsoft.com/office/drawing/2014/main" id="{1602A19A-5BB1-48CF-B7CF-5CB8912FCEDE}"/>
              </a:ext>
            </a:extLst>
          </p:cNvPr>
          <p:cNvSpPr>
            <a:spLocks noGrp="1"/>
          </p:cNvSpPr>
          <p:nvPr>
            <p:ph idx="1"/>
          </p:nvPr>
        </p:nvSpPr>
        <p:spPr/>
        <p:txBody>
          <a:bodyPr>
            <a:normAutofit lnSpcReduction="10000"/>
          </a:bodyPr>
          <a:lstStyle/>
          <a:p>
            <a:pPr marL="0" indent="0">
              <a:buNone/>
            </a:pPr>
            <a:r>
              <a:rPr lang="de-DE" b="0" i="0" dirty="0">
                <a:solidFill>
                  <a:srgbClr val="202122"/>
                </a:solidFill>
                <a:effectLst/>
              </a:rPr>
              <a:t>Der </a:t>
            </a:r>
            <a:r>
              <a:rPr lang="de-DE" b="1" i="0" dirty="0">
                <a:solidFill>
                  <a:srgbClr val="202122"/>
                </a:solidFill>
                <a:effectLst/>
              </a:rPr>
              <a:t>Gegenbetreuer</a:t>
            </a:r>
            <a:r>
              <a:rPr lang="de-DE" b="0" i="0" dirty="0">
                <a:solidFill>
                  <a:srgbClr val="202122"/>
                </a:solidFill>
                <a:effectLst/>
              </a:rPr>
              <a:t> ist eine spezielle Form der gesetzlichen Vertretung, die der Kontrolle des eigentlich bestellten Betreuers oder Bevollmächtigten im Bereich der Vermögenssorge dient </a:t>
            </a:r>
            <a:r>
              <a:rPr lang="de-DE" b="0" i="0" dirty="0">
                <a:effectLst/>
              </a:rPr>
              <a:t>(§ 1820 BGB</a:t>
            </a:r>
            <a:r>
              <a:rPr lang="de-DE" b="0" i="0" dirty="0">
                <a:solidFill>
                  <a:srgbClr val="202122"/>
                </a:solidFill>
                <a:effectLst/>
              </a:rPr>
              <a:t>).</a:t>
            </a:r>
            <a:br>
              <a:rPr lang="de-DE" b="0" i="0" dirty="0">
                <a:solidFill>
                  <a:srgbClr val="202122"/>
                </a:solidFill>
                <a:effectLst/>
              </a:rPr>
            </a:br>
            <a:r>
              <a:rPr lang="de-DE" b="0" i="0" dirty="0">
                <a:solidFill>
                  <a:srgbClr val="202122"/>
                </a:solidFill>
                <a:effectLst/>
              </a:rPr>
              <a:t>Der Gegenbetreuer hat Kontroll- und Überwachungspflichten und entlastet dadurch das </a:t>
            </a:r>
            <a:r>
              <a:rPr lang="de-DE" b="0" i="0" u="none" strike="noStrike" dirty="0">
                <a:effectLst/>
              </a:rPr>
              <a:t>Betreuungsgericht.</a:t>
            </a:r>
            <a:br>
              <a:rPr lang="de-DE" u="none" strike="noStrike" dirty="0">
                <a:solidFill>
                  <a:srgbClr val="202122"/>
                </a:solidFill>
              </a:rPr>
            </a:br>
            <a:br>
              <a:rPr lang="de-DE" b="0" i="0" dirty="0">
                <a:solidFill>
                  <a:srgbClr val="202122"/>
                </a:solidFill>
                <a:effectLst/>
              </a:rPr>
            </a:br>
            <a:br>
              <a:rPr lang="de-DE" b="0" i="0" dirty="0">
                <a:solidFill>
                  <a:srgbClr val="202122"/>
                </a:solidFill>
                <a:effectLst/>
              </a:rPr>
            </a:br>
            <a:r>
              <a:rPr lang="de-DE" b="0" i="0" dirty="0">
                <a:solidFill>
                  <a:srgbClr val="202122"/>
                </a:solidFill>
                <a:effectLst/>
              </a:rPr>
              <a:t>Es können Zweifel bezüglich des Betreuers dahingehend auftreten, dass er seinem Amt nicht gerecht wird un</a:t>
            </a:r>
            <a:r>
              <a:rPr lang="de-DE" dirty="0">
                <a:solidFill>
                  <a:srgbClr val="202122"/>
                </a:solidFill>
              </a:rPr>
              <a:t>d beispielsweise das Vermögen des Betroffenen verschleudert.</a:t>
            </a:r>
            <a:br>
              <a:rPr lang="de-DE" dirty="0">
                <a:solidFill>
                  <a:srgbClr val="202122"/>
                </a:solidFill>
              </a:rPr>
            </a:br>
            <a:br>
              <a:rPr lang="de-DE" dirty="0">
                <a:solidFill>
                  <a:srgbClr val="202122"/>
                </a:solidFill>
              </a:rPr>
            </a:br>
            <a:r>
              <a:rPr lang="de-DE" dirty="0">
                <a:solidFill>
                  <a:srgbClr val="202122"/>
                </a:solidFill>
              </a:rPr>
              <a:t>Der Kontrollbetreuer überwacht sämtliche Ausübungen des Bevollmächtigten bezüglich der Vermögensverwaltung,</a:t>
            </a:r>
            <a:endParaRPr lang="de-DE" dirty="0"/>
          </a:p>
        </p:txBody>
      </p:sp>
    </p:spTree>
    <p:extLst>
      <p:ext uri="{BB962C8B-B14F-4D97-AF65-F5344CB8AC3E}">
        <p14:creationId xmlns:p14="http://schemas.microsoft.com/office/powerpoint/2010/main" val="2731254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174F5F-2A83-4C76-85BB-416CDE5F0B6D}"/>
              </a:ext>
            </a:extLst>
          </p:cNvPr>
          <p:cNvSpPr>
            <a:spLocks noGrp="1"/>
          </p:cNvSpPr>
          <p:nvPr>
            <p:ph type="title"/>
          </p:nvPr>
        </p:nvSpPr>
        <p:spPr>
          <a:xfrm>
            <a:off x="838200" y="99392"/>
            <a:ext cx="10515600" cy="894522"/>
          </a:xfrm>
        </p:spPr>
        <p:txBody>
          <a:bodyPr/>
          <a:lstStyle/>
          <a:p>
            <a:r>
              <a:rPr lang="de-DE" u="sng" dirty="0"/>
              <a:t>Der befreite Betreuer</a:t>
            </a:r>
          </a:p>
        </p:txBody>
      </p:sp>
      <p:sp>
        <p:nvSpPr>
          <p:cNvPr id="3" name="Inhaltsplatzhalter 2">
            <a:extLst>
              <a:ext uri="{FF2B5EF4-FFF2-40B4-BE49-F238E27FC236}">
                <a16:creationId xmlns:a16="http://schemas.microsoft.com/office/drawing/2014/main" id="{582E5656-4315-47A7-A5D4-27351A865327}"/>
              </a:ext>
            </a:extLst>
          </p:cNvPr>
          <p:cNvSpPr>
            <a:spLocks noGrp="1"/>
          </p:cNvSpPr>
          <p:nvPr>
            <p:ph idx="1"/>
          </p:nvPr>
        </p:nvSpPr>
        <p:spPr>
          <a:xfrm>
            <a:off x="838200" y="834888"/>
            <a:ext cx="10515600" cy="5923722"/>
          </a:xfrm>
        </p:spPr>
        <p:txBody>
          <a:bodyPr>
            <a:noAutofit/>
          </a:bodyPr>
          <a:lstStyle/>
          <a:p>
            <a:pPr marL="0" indent="0">
              <a:buNone/>
            </a:pPr>
            <a:r>
              <a:rPr lang="de-DE" sz="2800" dirty="0"/>
              <a:t>Der befreite Betreuer genießt gegenüber den anderen Betreuern einige Erleichterungen bei der Führung der Betreuung (§§ 1859, 1860 ff BGB).</a:t>
            </a:r>
            <a:br>
              <a:rPr lang="de-DE" sz="2800" dirty="0"/>
            </a:br>
            <a:endParaRPr lang="de-DE" sz="2800" dirty="0"/>
          </a:p>
          <a:p>
            <a:pPr marL="0" indent="0">
              <a:buNone/>
            </a:pPr>
            <a:br>
              <a:rPr lang="de-DE" sz="2800" dirty="0"/>
            </a:br>
            <a:r>
              <a:rPr lang="de-DE" sz="2800" dirty="0"/>
              <a:t>z.B.:	Befreiung von der Pflicht zur versperrten Anlegung des </a:t>
            </a:r>
            <a:br>
              <a:rPr lang="de-DE" sz="2800" dirty="0"/>
            </a:br>
            <a:r>
              <a:rPr lang="de-DE" sz="2800" dirty="0"/>
              <a:t>	Betroffenen-vermögens ( §§ 1845 ff BGB)</a:t>
            </a:r>
          </a:p>
          <a:p>
            <a:pPr marL="0" indent="0">
              <a:buNone/>
            </a:pPr>
            <a:br>
              <a:rPr lang="de-DE" sz="2800" dirty="0"/>
            </a:br>
            <a:r>
              <a:rPr lang="de-DE" sz="2800" dirty="0"/>
              <a:t> 	Befreiung von den Genehmigungspflichten nach § 1849 ff BGB</a:t>
            </a:r>
          </a:p>
          <a:p>
            <a:pPr marL="0" indent="0">
              <a:buNone/>
            </a:pPr>
            <a:br>
              <a:rPr lang="de-DE" sz="2800" dirty="0"/>
            </a:br>
            <a:r>
              <a:rPr lang="de-DE" sz="2800" dirty="0"/>
              <a:t> 	Befreiung von der Hinterlegungspflicht nach § 1844 ff BGB</a:t>
            </a:r>
          </a:p>
          <a:p>
            <a:pPr marL="0" indent="0">
              <a:buNone/>
            </a:pPr>
            <a:br>
              <a:rPr lang="de-DE" sz="2800" dirty="0"/>
            </a:br>
            <a:r>
              <a:rPr lang="de-DE" sz="2800" dirty="0"/>
              <a:t> 	Befreiung von der Rechnungslegung nach § 1865 ff BGB</a:t>
            </a:r>
            <a:br>
              <a:rPr lang="de-DE" sz="2000" dirty="0"/>
            </a:br>
            <a:br>
              <a:rPr lang="de-DE" sz="2000" dirty="0"/>
            </a:br>
            <a:br>
              <a:rPr lang="de-DE" sz="2000" dirty="0"/>
            </a:br>
            <a:br>
              <a:rPr lang="de-DE" sz="2000" dirty="0"/>
            </a:br>
            <a:br>
              <a:rPr lang="de-DE" sz="2000" dirty="0"/>
            </a:br>
            <a:r>
              <a:rPr lang="de-DE" sz="2000" dirty="0"/>
              <a:t>	</a:t>
            </a:r>
          </a:p>
        </p:txBody>
      </p:sp>
    </p:spTree>
    <p:extLst>
      <p:ext uri="{BB962C8B-B14F-4D97-AF65-F5344CB8AC3E}">
        <p14:creationId xmlns:p14="http://schemas.microsoft.com/office/powerpoint/2010/main" val="3088315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575187" y="0"/>
            <a:ext cx="11356259" cy="6555641"/>
          </a:xfrm>
          <a:prstGeom prst="rect">
            <a:avLst/>
          </a:prstGeom>
        </p:spPr>
        <p:txBody>
          <a:bodyPr wrap="square">
            <a:spAutoFit/>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de-DE" sz="2800" b="1" i="0" u="none" strike="noStrike" kern="1200" cap="none" spc="0" normalizeH="0" baseline="0" noProof="0" dirty="0">
                <a:ln>
                  <a:noFill/>
                </a:ln>
                <a:solidFill>
                  <a:prstClr val="black"/>
                </a:solidFill>
                <a:effectLst/>
                <a:uLnTx/>
                <a:uFillTx/>
                <a:latin typeface="Calibri" panose="020F0502020204030204"/>
                <a:ea typeface="+mn-ea"/>
                <a:cs typeface="+mn-cs"/>
              </a:rPr>
              <a:t>§ 1859 Abs. 2 BGB </a:t>
            </a:r>
            <a:r>
              <a:rPr kumimoji="0" lang="de-DE" sz="2800" b="1" i="0" u="none" strike="noStrike" kern="1200" cap="none" spc="0" normalizeH="0" baseline="0" noProof="0" dirty="0" err="1">
                <a:ln>
                  <a:noFill/>
                </a:ln>
                <a:solidFill>
                  <a:prstClr val="black"/>
                </a:solidFill>
                <a:effectLst/>
                <a:uLnTx/>
                <a:uFillTx/>
                <a:latin typeface="Calibri" panose="020F0502020204030204"/>
                <a:ea typeface="+mn-ea"/>
                <a:cs typeface="+mn-cs"/>
              </a:rPr>
              <a:t>nF</a:t>
            </a:r>
            <a:r>
              <a:rPr kumimoji="0" lang="de-DE" sz="2800" b="1" i="0" u="none" strike="noStrike" kern="1200" cap="none" spc="0" normalizeH="0" baseline="0" noProof="0" dirty="0">
                <a:ln>
                  <a:noFill/>
                </a:ln>
                <a:solidFill>
                  <a:prstClr val="black"/>
                </a:solidFill>
                <a:effectLst/>
                <a:uLnTx/>
                <a:uFillTx/>
                <a:latin typeface="Calibri" panose="020F0502020204030204"/>
                <a:ea typeface="+mn-ea"/>
                <a:cs typeface="+mn-cs"/>
              </a:rPr>
              <a:t> zählt als befreite Betreuer auf:		</a:t>
            </a:r>
            <a:r>
              <a:rPr kumimoji="0" lang="de-DE" sz="2800" b="1" i="1" u="none" strike="noStrike" kern="1200" cap="none" spc="0" normalizeH="0" baseline="0" noProof="0" dirty="0">
                <a:ln>
                  <a:noFill/>
                </a:ln>
                <a:solidFill>
                  <a:srgbClr val="FF0000"/>
                </a:solidFill>
                <a:effectLst/>
                <a:uLnTx/>
                <a:uFillTx/>
                <a:latin typeface="Bradley Hand ITC" panose="03070402050302030203" pitchFamily="66" charset="0"/>
                <a:ea typeface="+mn-ea"/>
                <a:cs typeface="+mn-cs"/>
              </a:rPr>
              <a:t>lesen!</a:t>
            </a:r>
            <a:br>
              <a:rPr kumimoji="0" lang="de-DE" sz="2800" b="0" i="0" u="none" strike="noStrike" kern="1200" cap="none" spc="0" normalizeH="0" baseline="0" noProof="0" dirty="0">
                <a:ln>
                  <a:noFill/>
                </a:ln>
                <a:solidFill>
                  <a:prstClr val="black"/>
                </a:solidFill>
                <a:effectLst/>
                <a:uLnTx/>
                <a:uFillTx/>
                <a:latin typeface="Calibri" panose="020F0502020204030204"/>
                <a:ea typeface="+mn-ea"/>
                <a:cs typeface="+mn-cs"/>
              </a:rPr>
            </a:br>
            <a:endParaRPr kumimoji="0" lang="de-DE"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de-DE" sz="2800" b="0" i="0" u="none" strike="noStrike" kern="1200" cap="none" spc="0" normalizeH="0" baseline="0" noProof="0" dirty="0">
                <a:ln>
                  <a:noFill/>
                </a:ln>
                <a:solidFill>
                  <a:srgbClr val="FF0000"/>
                </a:solidFill>
                <a:effectLst/>
                <a:uLnTx/>
                <a:uFillTx/>
                <a:latin typeface="Calibri" panose="020F0502020204030204"/>
                <a:ea typeface="+mn-ea"/>
                <a:cs typeface="+mn-cs"/>
              </a:rPr>
              <a:t>neu: </a:t>
            </a:r>
            <a:r>
              <a:rPr kumimoji="0" lang="de-DE" sz="2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de-DE" sz="2800" b="0" i="0" u="none" strike="noStrike" kern="1200" cap="none" spc="0" normalizeH="0" baseline="0" noProof="0" dirty="0">
                <a:ln>
                  <a:noFill/>
                </a:ln>
                <a:solidFill>
                  <a:srgbClr val="FF0000"/>
                </a:solidFill>
                <a:effectLst/>
                <a:uLnTx/>
                <a:uFillTx/>
                <a:latin typeface="Calibri" panose="020F0502020204030204"/>
                <a:ea typeface="+mn-ea"/>
                <a:cs typeface="+mn-cs"/>
              </a:rPr>
              <a:t>1. </a:t>
            </a:r>
            <a:r>
              <a:rPr kumimoji="0" lang="de-DE" sz="2800" b="0" i="0" u="none" strike="noStrike" kern="1200" cap="none" spc="0" normalizeH="0" baseline="0" noProof="0" dirty="0">
                <a:ln>
                  <a:noFill/>
                </a:ln>
                <a:solidFill>
                  <a:prstClr val="black"/>
                </a:solidFill>
                <a:effectLst/>
                <a:uLnTx/>
                <a:uFillTx/>
                <a:latin typeface="Calibri" panose="020F0502020204030204"/>
                <a:ea typeface="+mn-ea"/>
                <a:cs typeface="+mn-cs"/>
              </a:rPr>
              <a:t>Verwandte in gerader Linie</a:t>
            </a:r>
          </a:p>
          <a:p>
            <a:pPr marL="914400" marR="0" lvl="2" indent="0" algn="l" defTabSz="914400" rtl="0" eaLnBrk="1" fontAlgn="auto" latinLnBrk="0" hangingPunct="1">
              <a:lnSpc>
                <a:spcPct val="100000"/>
              </a:lnSpc>
              <a:spcBef>
                <a:spcPts val="0"/>
              </a:spcBef>
              <a:spcAft>
                <a:spcPts val="0"/>
              </a:spcAft>
              <a:buClrTx/>
              <a:buSzTx/>
              <a:buFontTx/>
              <a:buNone/>
              <a:tabLst/>
              <a:defRPr/>
            </a:pPr>
            <a:r>
              <a:rPr kumimoji="0" lang="de-DE" sz="2800" b="0" i="0" u="none" strike="noStrike" kern="1200" cap="none" spc="0" normalizeH="0" baseline="0" noProof="0" dirty="0">
                <a:ln>
                  <a:noFill/>
                </a:ln>
                <a:solidFill>
                  <a:prstClr val="black"/>
                </a:solidFill>
                <a:effectLst/>
                <a:uLnTx/>
                <a:uFillTx/>
                <a:latin typeface="Calibri" panose="020F0502020204030204"/>
                <a:ea typeface="+mn-ea"/>
                <a:cs typeface="+mn-cs"/>
              </a:rPr>
              <a:t>	2. Geschwister</a:t>
            </a:r>
          </a:p>
          <a:p>
            <a:pPr marL="1371600" marR="0" lvl="3" indent="0" algn="l" defTabSz="914400" rtl="0" eaLnBrk="1" fontAlgn="auto" latinLnBrk="0" hangingPunct="1">
              <a:lnSpc>
                <a:spcPct val="100000"/>
              </a:lnSpc>
              <a:spcBef>
                <a:spcPts val="0"/>
              </a:spcBef>
              <a:spcAft>
                <a:spcPts val="0"/>
              </a:spcAft>
              <a:buClrTx/>
              <a:buSzTx/>
              <a:buFontTx/>
              <a:buNone/>
              <a:tabLst/>
              <a:defRPr/>
            </a:pPr>
            <a:r>
              <a:rPr kumimoji="0" lang="de-DE" sz="2800" b="0" i="0" u="none" strike="noStrike" kern="1200" cap="none" spc="0" normalizeH="0" baseline="0" noProof="0" dirty="0">
                <a:ln>
                  <a:noFill/>
                </a:ln>
                <a:solidFill>
                  <a:prstClr val="black"/>
                </a:solidFill>
                <a:effectLst/>
                <a:uLnTx/>
                <a:uFillTx/>
                <a:latin typeface="Calibri" panose="020F0502020204030204"/>
                <a:ea typeface="+mn-ea"/>
                <a:cs typeface="+mn-cs"/>
              </a:rPr>
              <a:t>	3. Ehegatten    </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de-DE" sz="2800" b="0" i="0" u="none" strike="noStrike" kern="1200" cap="none" spc="0" normalizeH="0" baseline="0" noProof="0" dirty="0">
                <a:ln>
                  <a:noFill/>
                </a:ln>
                <a:solidFill>
                  <a:prstClr val="black"/>
                </a:solidFill>
                <a:effectLst/>
                <a:uLnTx/>
                <a:uFillTx/>
                <a:latin typeface="Calibri" panose="020F0502020204030204"/>
                <a:ea typeface="+mn-ea"/>
                <a:cs typeface="+mn-cs"/>
              </a:rPr>
              <a:t>		4. der Betreuungsverein oder ein Vereinsbetreuer</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de-DE" sz="2800" b="0" i="0" u="none" strike="noStrike" kern="1200" cap="none" spc="0" normalizeH="0" baseline="0" noProof="0" dirty="0">
                <a:ln>
                  <a:noFill/>
                </a:ln>
                <a:solidFill>
                  <a:prstClr val="black"/>
                </a:solidFill>
                <a:effectLst/>
                <a:uLnTx/>
                <a:uFillTx/>
                <a:latin typeface="Calibri" panose="020F0502020204030204"/>
                <a:ea typeface="+mn-ea"/>
                <a:cs typeface="+mn-cs"/>
              </a:rPr>
              <a:t>		5. die Betreuungsbehörde oder ein Behördenbetreuer</a:t>
            </a:r>
            <a:br>
              <a:rPr kumimoji="0" lang="de-DE" sz="2800" b="0" i="0" u="none" strike="noStrike" kern="1200" cap="none" spc="0" normalizeH="0" baseline="0" noProof="0" dirty="0">
                <a:ln>
                  <a:noFill/>
                </a:ln>
                <a:solidFill>
                  <a:prstClr val="black"/>
                </a:solidFill>
                <a:effectLst/>
                <a:uLnTx/>
                <a:uFillTx/>
                <a:latin typeface="Calibri" panose="020F0502020204030204"/>
                <a:ea typeface="+mn-ea"/>
                <a:cs typeface="+mn-cs"/>
              </a:rPr>
            </a:br>
            <a:endParaRPr kumimoji="0" lang="de-DE"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de-DE" sz="2800" b="0" i="0" u="none" strike="noStrike" kern="1200" cap="none" spc="0" normalizeH="0" baseline="0" noProof="0" dirty="0">
                <a:ln>
                  <a:noFill/>
                </a:ln>
                <a:solidFill>
                  <a:prstClr val="black"/>
                </a:solidFill>
                <a:effectLst/>
                <a:uLnTx/>
                <a:uFillTx/>
                <a:latin typeface="Calibri" panose="020F0502020204030204"/>
                <a:ea typeface="+mn-ea"/>
                <a:cs typeface="+mn-cs"/>
              </a:rPr>
              <a:t>das Betreuungsgericht kann Andere als die in Satz 1 genannten Betreuer von denen in Abs. 1 S. 1 genannten Pflichten befreien, wenn der Betreute dies vor der Bestellung des Betreuers schriftlich verfügt hat.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28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800" b="1" i="0" u="none" strike="noStrike" kern="1200" cap="none" spc="0" normalizeH="0" baseline="0" noProof="0" dirty="0">
                <a:ln>
                  <a:noFill/>
                </a:ln>
                <a:solidFill>
                  <a:srgbClr val="000000"/>
                </a:solidFill>
                <a:effectLst/>
                <a:uLnTx/>
                <a:uFillTx/>
                <a:latin typeface="Calibri" panose="020F0502020204030204"/>
                <a:ea typeface="+mn-ea"/>
                <a:cs typeface="+mn-cs"/>
              </a:rPr>
              <a:t>Das Betreuungsgericht kann anordnen, dass ein ansonsten befreiter Betreuer ausnahmsweise nicht befreit sein soll, wenn dies erforderlich erscheint.</a:t>
            </a:r>
          </a:p>
        </p:txBody>
      </p:sp>
    </p:spTree>
    <p:extLst>
      <p:ext uri="{BB962C8B-B14F-4D97-AF65-F5344CB8AC3E}">
        <p14:creationId xmlns:p14="http://schemas.microsoft.com/office/powerpoint/2010/main" val="19327423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tertitel 2"/>
          <p:cNvSpPr txBox="1">
            <a:spLocks/>
          </p:cNvSpPr>
          <p:nvPr/>
        </p:nvSpPr>
        <p:spPr>
          <a:xfrm>
            <a:off x="604683" y="221227"/>
            <a:ext cx="10574593" cy="6636774"/>
          </a:xfrm>
          <a:prstGeom prst="rect">
            <a:avLst/>
          </a:prstGeom>
        </p:spPr>
        <p:txBody>
          <a:bodyPr vert="horz" lIns="91440" tIns="45720" rIns="91440" bIns="45720" rtlCol="0">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de-DE" sz="3000" b="1" i="0" u="sng" strike="noStrike" kern="1200" cap="none" spc="0" normalizeH="0" baseline="0" noProof="0" dirty="0">
                <a:ln>
                  <a:noFill/>
                </a:ln>
                <a:solidFill>
                  <a:srgbClr val="FF0000"/>
                </a:solidFill>
                <a:effectLst/>
                <a:uLnTx/>
                <a:uFillTx/>
                <a:latin typeface="Calibri" panose="020F0502020204030204"/>
                <a:ea typeface="+mn-ea"/>
                <a:cs typeface="+mn-cs"/>
              </a:rPr>
              <a:t>Bestehenbleibende Pflichten des befreiten Betreuers:</a:t>
            </a:r>
            <a:br>
              <a:rPr kumimoji="0" lang="de-DE" sz="3000" b="1" i="0" u="sng" strike="noStrike" kern="1200" cap="none" spc="0" normalizeH="0" baseline="0" noProof="0" dirty="0">
                <a:ln>
                  <a:noFill/>
                </a:ln>
                <a:solidFill>
                  <a:srgbClr val="FF0000"/>
                </a:solidFill>
                <a:effectLst/>
                <a:uLnTx/>
                <a:uFillTx/>
                <a:latin typeface="Calibri" panose="020F0502020204030204"/>
                <a:ea typeface="+mn-ea"/>
                <a:cs typeface="+mn-cs"/>
              </a:rPr>
            </a:br>
            <a:endParaRPr kumimoji="0" lang="de-DE" sz="3000" b="1" i="0" u="sng" strike="noStrike" kern="1200" cap="none" spc="0" normalizeH="0" baseline="0" noProof="0" dirty="0">
              <a:ln>
                <a:noFill/>
              </a:ln>
              <a:solidFill>
                <a:srgbClr val="FF0000"/>
              </a:solidFill>
              <a:effectLst/>
              <a:uLnTx/>
              <a:uFillTx/>
              <a:latin typeface="Calibri" panose="020F0502020204030204"/>
              <a:ea typeface="+mn-ea"/>
              <a:cs typeface="+mn-cs"/>
            </a:endParaRP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de-DE" sz="30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Aufstellen des Vermögensverzeichnisses nach § 1835 BGB</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de-DE" sz="30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Verwahrungspflichten nach § 1844 BGB</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de-DE" sz="30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Anzeigepflichten nach § 1846 BGB</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de-DE" sz="30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Jährliche Berichtspflicht nach § 1863 BGB</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de-DE" sz="30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Übersicht über den Vermögensbestand im jährlichen Rhythmus nach § 1859 Abs. 1 S.2 BGB</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de-DE" sz="30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Genehmigungspflichten für Grundstücksgeschäfte nach § 1850 und alle in §§ 1851-1854 BGB aufgeführten Rechtsgeschäfte</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de-DE" sz="30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Schlussrechnung zur Belegpflicht nach § 1873 BGB</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de-DE" sz="30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Auskunft- und Rechenschaftslegungspflicht gegenüber dem ehemaligen Betreuten  bzw. Rechtsnachfolger nach Aufhebung/ Ende der Betreuung </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de-DE" sz="30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Genehmigungspflicht zur Wohnungsauflösung nach § 1833 BGB</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de-DE" sz="30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Anzeigepflicht wegen Eröffnung eines Giro- oder Anlagenkontos gem. § 1846 BGB</a:t>
            </a:r>
          </a:p>
          <a:p>
            <a:pPr marL="342900" marR="0" lvl="0" indent="-342900" algn="ctr"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de-DE" sz="2400" b="1"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342900" marR="0" lvl="0" indent="-342900" algn="ctr"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de-DE" sz="2400" b="1"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342900" marR="0" lvl="0" indent="-342900" algn="ctr"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de-DE" sz="2400" b="1"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342900" marR="0" lvl="0" indent="-342900" algn="ctr"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de-DE" sz="2400" b="1"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37276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ED59D4-D603-4033-AAB2-94FBB38C7DED}"/>
              </a:ext>
            </a:extLst>
          </p:cNvPr>
          <p:cNvSpPr>
            <a:spLocks noGrp="1"/>
          </p:cNvSpPr>
          <p:nvPr>
            <p:ph type="title"/>
          </p:nvPr>
        </p:nvSpPr>
        <p:spPr/>
        <p:txBody>
          <a:bodyPr/>
          <a:lstStyle/>
          <a:p>
            <a:r>
              <a:rPr lang="de-DE" dirty="0"/>
              <a:t>5. Aufgaben des Betreuungsgerichts</a:t>
            </a:r>
            <a:br>
              <a:rPr lang="de-DE" dirty="0"/>
            </a:br>
            <a:r>
              <a:rPr lang="de-DE" dirty="0"/>
              <a:t>5.1 Beratung und Beaufsichtigung der Betreuer*innen</a:t>
            </a:r>
          </a:p>
        </p:txBody>
      </p:sp>
      <p:sp>
        <p:nvSpPr>
          <p:cNvPr id="3" name="Inhaltsplatzhalter 2">
            <a:extLst>
              <a:ext uri="{FF2B5EF4-FFF2-40B4-BE49-F238E27FC236}">
                <a16:creationId xmlns:a16="http://schemas.microsoft.com/office/drawing/2014/main" id="{507D33A9-DDAF-4F8C-9A07-9F70A72E78B2}"/>
              </a:ext>
            </a:extLst>
          </p:cNvPr>
          <p:cNvSpPr>
            <a:spLocks noGrp="1"/>
          </p:cNvSpPr>
          <p:nvPr>
            <p:ph idx="1"/>
          </p:nvPr>
        </p:nvSpPr>
        <p:spPr>
          <a:xfrm>
            <a:off x="838200" y="1690688"/>
            <a:ext cx="10515600" cy="4922147"/>
          </a:xfrm>
        </p:spPr>
        <p:txBody>
          <a:bodyPr>
            <a:normAutofit fontScale="92500" lnSpcReduction="20000"/>
          </a:bodyPr>
          <a:lstStyle/>
          <a:p>
            <a:pPr marL="0" indent="0">
              <a:buNone/>
            </a:pPr>
            <a:r>
              <a:rPr lang="de-DE" sz="2600" dirty="0"/>
              <a:t>Das Betreuungsgericht berät, unterstützt und </a:t>
            </a:r>
            <a:r>
              <a:rPr lang="de-DE" sz="2600" b="1" dirty="0"/>
              <a:t>überwacht </a:t>
            </a:r>
            <a:r>
              <a:rPr lang="de-DE" sz="2600" dirty="0"/>
              <a:t>den Betreuer.</a:t>
            </a:r>
            <a:br>
              <a:rPr lang="de-DE" sz="2600" dirty="0"/>
            </a:br>
            <a:r>
              <a:rPr lang="de-DE" sz="2600" dirty="0"/>
              <a:t>Der Betreuer erhält von Betreuungsgericht einen Betreuerausweis und wird über seine Aufgaben, die Aufwandsentschädigung und die Haftpflichtversicherung informiert.</a:t>
            </a:r>
            <a:br>
              <a:rPr lang="de-DE" sz="2600" dirty="0"/>
            </a:br>
            <a:br>
              <a:rPr lang="de-DE" sz="2600" dirty="0"/>
            </a:br>
            <a:r>
              <a:rPr lang="de-DE" sz="2600" b="0" i="0" dirty="0">
                <a:effectLst/>
              </a:rPr>
              <a:t>Der Betreuer unterliegt der Aufsicht durch das Gericht. Das </a:t>
            </a:r>
            <a:r>
              <a:rPr lang="de-DE" sz="2600" b="0" i="0" strike="noStrike" dirty="0">
                <a:effectLst/>
              </a:rPr>
              <a:t>Betreuungsgericht</a:t>
            </a:r>
            <a:r>
              <a:rPr lang="de-DE" sz="2600" b="0" i="0" dirty="0">
                <a:effectLst/>
              </a:rPr>
              <a:t> kann jederzeit vom </a:t>
            </a:r>
            <a:r>
              <a:rPr lang="de-DE" sz="2600" b="0" i="0" strike="noStrike" dirty="0">
                <a:effectLst/>
              </a:rPr>
              <a:t>Betreuer</a:t>
            </a:r>
            <a:r>
              <a:rPr lang="de-DE" sz="2600" b="0" i="0" dirty="0">
                <a:effectLst/>
              </a:rPr>
              <a:t> einen Bericht über die Führung der Betreuung verlangen</a:t>
            </a:r>
            <a:br>
              <a:rPr lang="de-DE" sz="2600" b="0" i="0" dirty="0">
                <a:effectLst/>
              </a:rPr>
            </a:br>
            <a:r>
              <a:rPr lang="de-DE" sz="2600" b="0" i="0" dirty="0">
                <a:effectLst/>
              </a:rPr>
              <a:t>(§ 1863 BGB</a:t>
            </a:r>
            <a:r>
              <a:rPr lang="de-DE" sz="2600" b="0" i="0" dirty="0">
                <a:solidFill>
                  <a:srgbClr val="4C4C4C"/>
                </a:solidFill>
                <a:effectLst/>
              </a:rPr>
              <a:t>).</a:t>
            </a:r>
            <a:br>
              <a:rPr lang="de-DE" sz="2600" b="0" i="0" dirty="0">
                <a:solidFill>
                  <a:srgbClr val="4C4C4C"/>
                </a:solidFill>
                <a:effectLst/>
              </a:rPr>
            </a:br>
            <a:br>
              <a:rPr lang="de-DE" sz="2600" b="0" i="0" dirty="0">
                <a:solidFill>
                  <a:srgbClr val="4C4C4C"/>
                </a:solidFill>
                <a:effectLst/>
              </a:rPr>
            </a:br>
            <a:r>
              <a:rPr lang="de-DE" sz="2600" b="0" i="0" dirty="0">
                <a:solidFill>
                  <a:srgbClr val="333333"/>
                </a:solidFill>
                <a:effectLst/>
              </a:rPr>
              <a:t>Der Betreuer hat über die persönlichen Verhältnisse des Betroffenen dem Betreuungsgericht mindestens einmal jährlich zu berichten (§ 1863 BGB).</a:t>
            </a:r>
            <a:br>
              <a:rPr lang="de-DE" sz="2600" b="0" i="0" dirty="0">
                <a:solidFill>
                  <a:srgbClr val="333333"/>
                </a:solidFill>
                <a:effectLst/>
              </a:rPr>
            </a:br>
            <a:r>
              <a:rPr lang="de-DE" sz="2600" b="0" i="1" dirty="0">
                <a:solidFill>
                  <a:srgbClr val="333333"/>
                </a:solidFill>
                <a:effectLst/>
              </a:rPr>
              <a:t>Hier wird z.B. über den Wohnort, Gesundheitszustand, besondere Ereignisse, Einkommensverhältnisse, Notwendigkeit des Umfangs der Betreuung berichtet.</a:t>
            </a:r>
            <a:br>
              <a:rPr lang="de-DE" sz="2600" b="0" i="0" dirty="0">
                <a:solidFill>
                  <a:srgbClr val="333333"/>
                </a:solidFill>
                <a:effectLst/>
              </a:rPr>
            </a:br>
            <a:br>
              <a:rPr lang="de-DE" sz="2600" b="0" i="0" dirty="0">
                <a:solidFill>
                  <a:srgbClr val="333333"/>
                </a:solidFill>
                <a:effectLst/>
              </a:rPr>
            </a:br>
            <a:r>
              <a:rPr lang="de-DE" sz="2600" b="0" i="0" dirty="0">
                <a:solidFill>
                  <a:srgbClr val="333333"/>
                </a:solidFill>
                <a:effectLst/>
              </a:rPr>
              <a:t>Der Betreuer hat über seine Vermögensverwaltung dem Betreuungsgericht Rechnung zu legen.</a:t>
            </a:r>
            <a:br>
              <a:rPr lang="de-DE" sz="2600" dirty="0"/>
            </a:br>
            <a:br>
              <a:rPr lang="de-DE" dirty="0"/>
            </a:br>
            <a:endParaRPr lang="de-DE" dirty="0"/>
          </a:p>
        </p:txBody>
      </p:sp>
    </p:spTree>
    <p:extLst>
      <p:ext uri="{BB962C8B-B14F-4D97-AF65-F5344CB8AC3E}">
        <p14:creationId xmlns:p14="http://schemas.microsoft.com/office/powerpoint/2010/main" val="2198369025"/>
      </p:ext>
    </p:extLst>
  </p:cSld>
  <p:clrMapOvr>
    <a:masterClrMapping/>
  </p:clrMapOvr>
</p:sld>
</file>

<file path=ppt/theme/theme1.xml><?xml version="1.0" encoding="utf-8"?>
<a:theme xmlns:a="http://schemas.openxmlformats.org/drawingml/2006/main" name="1_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2098</Words>
  <Application>Microsoft Office PowerPoint</Application>
  <PresentationFormat>Breitbild</PresentationFormat>
  <Paragraphs>94</Paragraphs>
  <Slides>21</Slides>
  <Notes>1</Notes>
  <HiddenSlides>0</HiddenSlides>
  <MMClips>0</MMClips>
  <ScaleCrop>false</ScaleCrop>
  <HeadingPairs>
    <vt:vector size="6" baseType="variant">
      <vt:variant>
        <vt:lpstr>Verwendete Schriftarten</vt:lpstr>
      </vt:variant>
      <vt:variant>
        <vt:i4>6</vt:i4>
      </vt:variant>
      <vt:variant>
        <vt:lpstr>Design</vt:lpstr>
      </vt:variant>
      <vt:variant>
        <vt:i4>2</vt:i4>
      </vt:variant>
      <vt:variant>
        <vt:lpstr>Folientitel</vt:lpstr>
      </vt:variant>
      <vt:variant>
        <vt:i4>21</vt:i4>
      </vt:variant>
    </vt:vector>
  </HeadingPairs>
  <TitlesOfParts>
    <vt:vector size="29" baseType="lpstr">
      <vt:lpstr>Arial</vt:lpstr>
      <vt:lpstr>Bradley Hand ITC</vt:lpstr>
      <vt:lpstr>Calibri</vt:lpstr>
      <vt:lpstr>Calibri Light</vt:lpstr>
      <vt:lpstr>Verdana</vt:lpstr>
      <vt:lpstr>Wingdings</vt:lpstr>
      <vt:lpstr>1_Office</vt:lpstr>
      <vt:lpstr>2_Office</vt:lpstr>
      <vt:lpstr>Mehrere Betreuer</vt:lpstr>
      <vt:lpstr>Der Verhinderungs-, bzw. Ergänzungsbetreuer</vt:lpstr>
      <vt:lpstr>Der Sterilisationsbetreuer</vt:lpstr>
      <vt:lpstr>PowerPoint-Präsentation</vt:lpstr>
      <vt:lpstr>Der Gegenbetreuer / Kontrollbetreuer</vt:lpstr>
      <vt:lpstr>Der befreite Betreuer</vt:lpstr>
      <vt:lpstr>PowerPoint-Präsentation</vt:lpstr>
      <vt:lpstr>PowerPoint-Präsentation</vt:lpstr>
      <vt:lpstr>5. Aufgaben des Betreuungsgerichts 5.1 Beratung und Beaufsichtigung der Betreuer*innen</vt:lpstr>
      <vt:lpstr>Das Verpflichtungsgespräch zwischen Gericht und Betreuer*innen</vt:lpstr>
      <vt:lpstr>Betreuerausweis</vt:lpstr>
      <vt:lpstr>PowerPoint-Präsentation</vt:lpstr>
      <vt:lpstr>PowerPoint-Präsentation</vt:lpstr>
      <vt:lpstr>Das Vermögensverzeichnis</vt:lpstr>
      <vt:lpstr>Die Rechnungslegung</vt:lpstr>
      <vt:lpstr>PowerPoint-Präsentation</vt:lpstr>
      <vt:lpstr>5.2 betreuungsgerichtliche Genehmigungen</vt:lpstr>
      <vt:lpstr>PowerPoint-Präsentation</vt:lpstr>
      <vt:lpstr>PowerPoint-Präsentation</vt:lpstr>
      <vt:lpstr>§§ 1849, 1850 und 1852 BGB</vt:lpstr>
      <vt:lpstr>§ 1849 (2) BGB genehmigungsfreie Geschäfte,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Simmerl-Hübner, Susanne</dc:creator>
  <cp:lastModifiedBy>Simmerl-Hübner, Susanne</cp:lastModifiedBy>
  <cp:revision>3</cp:revision>
  <dcterms:created xsi:type="dcterms:W3CDTF">2024-11-20T06:58:18Z</dcterms:created>
  <dcterms:modified xsi:type="dcterms:W3CDTF">2024-11-20T07:17:48Z</dcterms:modified>
</cp:coreProperties>
</file>