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65" r:id="rId5"/>
    <p:sldId id="263" r:id="rId6"/>
    <p:sldId id="267" r:id="rId7"/>
    <p:sldId id="266" r:id="rId8"/>
    <p:sldId id="268" r:id="rId9"/>
    <p:sldId id="270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737"/>
    <a:srgbClr val="FA826A"/>
    <a:srgbClr val="F85534"/>
    <a:srgbClr val="FA3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1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6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32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8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775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46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83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281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22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160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27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9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08F68-B68F-40F5-BA40-A94A542E3DE4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E56B-4DBB-48BE-A343-EF0E104B52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16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704851" y="1857375"/>
            <a:ext cx="10653712" cy="448627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für die Anlage von Akten ist der allgemeine Dienst 2. Laufplanprüfung zuständig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diese Tätigkeit ist als Teil der Serviceeinheit zu sehen und umfasst die Registratur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daher der Begriff: Registratoren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manche Fachbereiche haben eine durch die Behördenleitung bestimmte Eingangsregistratur (E-Reg), welche mit der zentralen Erfassung von Registereinträgen also Vergabe von Aktenzeichen betraut ist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Aufgaben der Eingangsregistraturen können für jedes Gericht unterschiedlich sein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manche legen die komplette Akte an, foliieren die Eingänge und beschriften den Aktendeckel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andere vergeben ausschließlich Aktenzeichen</a:t>
            </a:r>
            <a:endParaRPr lang="de-D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6551736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>
                    <a:lumMod val="50000"/>
                  </a:schemeClr>
                </a:solidFill>
              </a:rPr>
              <a:t>118</a:t>
            </a:r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28591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408213" y="2138450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inhaltlicher Aufbau der Akten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795342" y="2572065"/>
            <a:ext cx="10363196" cy="341439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der Aufbau einer Akte gestaltet sich in der Regel immer gleich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eine Akte kann in 4 Komponenten eingeteilt werden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der Aktendeckel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das Aktenvorblatt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ein Kostenteil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sachbezogener Teil</a:t>
            </a: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47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408213" y="2138450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1. der Aktendeckel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795342" y="2572065"/>
            <a:ext cx="10363196" cy="341439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Jedes Sachgebiet hat seinen eigenen Aktendeckel, welche andere für die Verfahrensart wichtigen Informationen enthält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Jeder Aktendeckel hat einen von außen und von innen zu beschriftenden Teil, welche folgende einzeln aufgeschlüsselt werden </a:t>
            </a: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408213" y="2138450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1. der Aktendeckel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1257300" y="3154967"/>
            <a:ext cx="10329863" cy="261718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für die Berliner Justiz werden für die unterschiedlichen Sachgebiete vorgedruckte Aktendeckel hergestellt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die vorgedruckten Aktendeckel sollen mindestens die anzubringenden Vorgaben der Aktenordnung enthalten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948384" y="2695705"/>
            <a:ext cx="3671888" cy="5761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Der Aktenaußendeckel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52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408213" y="2138450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1. der Aktendeckel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62634" y="3271837"/>
            <a:ext cx="5452416" cy="346014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Angabe der Angelegenheit/des Sachgebiets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Angabe der Behörde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Bezeichnung der Parteien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Name der Prozess-/Verfahrensbevollmächtigten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Aktenzeichen/ Geschäftsnummer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Angabe von Bezeichnung der Bände</a:t>
            </a:r>
            <a:br>
              <a:rPr lang="de-DE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(I, II, III usw.)</a:t>
            </a: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948384" y="2695705"/>
            <a:ext cx="3671888" cy="5761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Der Aktenaußendeckel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6506887" y="3271837"/>
            <a:ext cx="5452416" cy="346014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Termine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Zahlkartennummern (Statistik)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Jahr der Weglegungen und Jahr der längsten Aktenaufbewahrung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Neben den aufgezählten Informationen können weitere </a:t>
            </a:r>
            <a:r>
              <a:rPr lang="de-DE" dirty="0" err="1" smtClean="0">
                <a:solidFill>
                  <a:schemeClr val="bg2">
                    <a:lumMod val="10000"/>
                  </a:schemeClr>
                </a:solidFill>
              </a:rPr>
              <a:t>sachgebiebtsspezifische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 Informationen, die für die Bearbeitung des Sachvorgangs zweckdienlich erscheinen gebracht werden</a:t>
            </a: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Gefaltete Ecke 12"/>
          <p:cNvSpPr/>
          <p:nvPr/>
        </p:nvSpPr>
        <p:spPr>
          <a:xfrm rot="20511953">
            <a:off x="9101980" y="1447336"/>
            <a:ext cx="2600266" cy="148051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Comic Sans MS" panose="030F0702030302020204" pitchFamily="66" charset="0"/>
              </a:rPr>
              <a:t>§ 3 </a:t>
            </a:r>
            <a:r>
              <a:rPr lang="de-DE" dirty="0" err="1" smtClean="0">
                <a:latin typeface="Comic Sans MS" panose="030F0702030302020204" pitchFamily="66" charset="0"/>
              </a:rPr>
              <a:t>AktO</a:t>
            </a:r>
            <a:endParaRPr lang="de-D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74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408213" y="2138450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1. der Aktendeckel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1257300" y="3154967"/>
            <a:ext cx="10329863" cy="261718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dazugehörige Gegenstände (z.B. Beweismittel, </a:t>
            </a:r>
            <a:r>
              <a:rPr lang="de-DE" dirty="0" err="1" smtClean="0">
                <a:solidFill>
                  <a:schemeClr val="bg2">
                    <a:lumMod val="10000"/>
                  </a:schemeClr>
                </a:solidFill>
              </a:rPr>
              <a:t>Beiakten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, Sonderhefte)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von der Vernichtung auszuschließende Blätter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Kostenprüfvermerke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Angabe von Kostenrelevanten Zahlungen, Kostenrechnungen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948384" y="2695705"/>
            <a:ext cx="3671888" cy="5761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Der Akteninnendeckel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670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119376" y="2431523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2. Das Aktenvorblatt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1271589" y="2865139"/>
            <a:ext cx="10287000" cy="370303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wird automatisch aus den im </a:t>
            </a:r>
            <a:r>
              <a:rPr lang="de-DE" dirty="0" err="1" smtClean="0">
                <a:solidFill>
                  <a:schemeClr val="bg2">
                    <a:lumMod val="10000"/>
                  </a:schemeClr>
                </a:solidFill>
              </a:rPr>
              <a:t>IT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-System eingetragenen Daten zusammengestellt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sobald sich bestimmte Daten in einem Verfahren ändern, wie die Anschrift der Parteien oder die Namen der Prozess-/ Verfahrensbevollmächtigen, ist dies im </a:t>
            </a:r>
            <a:r>
              <a:rPr lang="de-DE" dirty="0" err="1" smtClean="0">
                <a:solidFill>
                  <a:schemeClr val="bg2">
                    <a:lumMod val="10000"/>
                  </a:schemeClr>
                </a:solidFill>
              </a:rPr>
              <a:t>IT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-System zu erfassen und auf den Aktenvorblatt zu verbessern bzw. durch den Ausdruck einen neuen Aktenvorblattes kenntlich zu machen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das Aktenvorblatt gibt also Auskunft über die im </a:t>
            </a:r>
            <a:r>
              <a:rPr lang="de-DE" dirty="0" err="1" smtClean="0">
                <a:solidFill>
                  <a:schemeClr val="bg2">
                    <a:lumMod val="10000"/>
                  </a:schemeClr>
                </a:solidFill>
              </a:rPr>
              <a:t>IT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-System möglichst aktuell und korrekt erfassten Daten</a:t>
            </a: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44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119376" y="2431523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3. der Kostenteil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1271589" y="2865139"/>
            <a:ext cx="10201274" cy="297844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Kostenrelevante Schriftstücke, wie Kostenrechnung, Zahlungsanzeigen, Sollstellungsbestätigungen sind dem sachbezogenen Teil der Akte </a:t>
            </a:r>
            <a:r>
              <a:rPr lang="de-DE" dirty="0" err="1" smtClean="0">
                <a:solidFill>
                  <a:schemeClr val="bg2">
                    <a:lumMod val="10000"/>
                  </a:schemeClr>
                </a:solidFill>
              </a:rPr>
              <a:t>vorzuhelften</a:t>
            </a: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das bedeutet also, dass sich kostenrelevanten Schriftstücke noch vor dem laufenden Aktenbestandteil befinden und das zuletzt eingeheftete Dokument immer als aktuellste ist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bg2">
                    <a:lumMod val="10000"/>
                  </a:schemeClr>
                </a:solidFill>
              </a:rPr>
              <a:t>Foliierung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 in Römischen Zahlen</a:t>
            </a: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Gefaltete Ecke 6"/>
          <p:cNvSpPr/>
          <p:nvPr/>
        </p:nvSpPr>
        <p:spPr>
          <a:xfrm rot="20511953">
            <a:off x="9101980" y="1447336"/>
            <a:ext cx="2600266" cy="148051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Comic Sans MS" panose="030F0702030302020204" pitchFamily="66" charset="0"/>
              </a:rPr>
              <a:t>§ 3 Kostenverfügung</a:t>
            </a:r>
            <a:endParaRPr lang="de-D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8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119376" y="2431523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4. der sachbezogene Teil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1271589" y="2865139"/>
            <a:ext cx="10287000" cy="370303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finden wir zum einen alles, was ausschlaggebend für die Anlage der Akte war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dies kann ein Antrag, eine Klage, eine Anfrage sein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zum anderen finden sich alle Schriftsätze, die sich auf den ausschlaggebenden Schriftsätze bzw. daraus resultierenden Schriftsätze beziehen </a:t>
            </a: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75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7"/>
          <p:cNvSpPr/>
          <p:nvPr/>
        </p:nvSpPr>
        <p:spPr>
          <a:xfrm>
            <a:off x="1157288" y="2621082"/>
            <a:ext cx="9872662" cy="362449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Grundlage für die Führung von gerichtlichen Akten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Jedes Bundeland erlässt eine eigene landesweite Aktenordnung, welche auf die entsprechenden Bearbeitungsstandards angepasst sind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die Aktenordnung regelt für jedes Gericht anfallende Geschäfts, welche Form eine Akte zu haben hat, welche Inhalte vorhanden sein sollen und u.a. welche Daten innerhalb der Akte zu erfassen sind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Angelegen der Verwaltung sind hiervon nicht betroffen und werden durch die </a:t>
            </a:r>
            <a:r>
              <a:rPr lang="de-DE" dirty="0" err="1" smtClean="0">
                <a:solidFill>
                  <a:schemeClr val="bg2">
                    <a:lumMod val="10000"/>
                  </a:schemeClr>
                </a:solidFill>
              </a:rPr>
              <a:t>GGO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 I bestimmt</a:t>
            </a:r>
            <a:endParaRPr lang="de-D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6551736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>
                    <a:lumMod val="50000"/>
                  </a:schemeClr>
                </a:solidFill>
              </a:rPr>
              <a:t>118</a:t>
            </a:r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307735" y="758380"/>
            <a:ext cx="6925360" cy="69438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Aktenregister</a:t>
            </a:r>
            <a:r>
              <a:rPr lang="de-DE" b="1" dirty="0"/>
              <a:t> </a:t>
            </a:r>
            <a:r>
              <a:rPr lang="de-DE" b="1" dirty="0" smtClean="0"/>
              <a:t>–</a:t>
            </a:r>
          </a:p>
          <a:p>
            <a:pPr algn="ctr"/>
            <a:r>
              <a:rPr lang="de-DE" b="1" dirty="0" smtClean="0"/>
              <a:t>Führung </a:t>
            </a:r>
            <a:r>
              <a:rPr lang="de-DE" b="1" dirty="0"/>
              <a:t>der Register und Behandlung von besonderen Vorgängen </a:t>
            </a:r>
            <a:r>
              <a:rPr lang="de-DE" sz="2400" b="1" dirty="0" smtClean="0"/>
              <a:t> </a:t>
            </a:r>
            <a:endParaRPr lang="de-DE" sz="2400" dirty="0"/>
          </a:p>
        </p:txBody>
      </p:sp>
      <p:sp>
        <p:nvSpPr>
          <p:cNvPr id="4" name="Rechteck 3"/>
          <p:cNvSpPr/>
          <p:nvPr/>
        </p:nvSpPr>
        <p:spPr>
          <a:xfrm>
            <a:off x="3720158" y="1791337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Aktenordnung (</a:t>
            </a:r>
            <a:r>
              <a:rPr lang="de-DE" sz="2500" dirty="0" err="1" smtClean="0"/>
              <a:t>AktO</a:t>
            </a:r>
            <a:r>
              <a:rPr lang="de-DE" sz="2500" dirty="0" smtClean="0"/>
              <a:t>)</a:t>
            </a:r>
            <a:endParaRPr lang="de-DE" sz="2500" dirty="0"/>
          </a:p>
        </p:txBody>
      </p:sp>
      <p:sp>
        <p:nvSpPr>
          <p:cNvPr id="22" name="Abgerundetes Rechteck 21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61479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6551736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>
                    <a:lumMod val="50000"/>
                  </a:schemeClr>
                </a:solidFill>
              </a:rPr>
              <a:t>118</a:t>
            </a:r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Aktenordnung (</a:t>
            </a:r>
            <a:r>
              <a:rPr lang="de-DE" sz="2500" dirty="0" err="1" smtClean="0"/>
              <a:t>AktO</a:t>
            </a:r>
            <a:r>
              <a:rPr lang="de-DE" sz="2500" dirty="0" smtClean="0"/>
              <a:t>)</a:t>
            </a:r>
            <a:endParaRPr lang="de-DE" sz="2500" dirty="0"/>
          </a:p>
        </p:txBody>
      </p:sp>
      <p:sp>
        <p:nvSpPr>
          <p:cNvPr id="5" name="Rechteck 4"/>
          <p:cNvSpPr/>
          <p:nvPr/>
        </p:nvSpPr>
        <p:spPr>
          <a:xfrm>
            <a:off x="457200" y="1829936"/>
            <a:ext cx="2900362" cy="557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Aufbau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914400" y="2579039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Abschnitt 1 – Allgemeiner Teil §§ 1 bis 16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903643" y="3024051"/>
            <a:ext cx="10140595" cy="125188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Dieser Abschnitt gilt grundsätzlich für alle Abteilungen der Gerichte und Staatsanwaltschaften. Er regelt insbesondere allgemeine Grundsätze zur Bildung und Führung von Akten und zu den Registern</a:t>
            </a:r>
          </a:p>
          <a:p>
            <a:r>
              <a:rPr lang="de-DE" dirty="0" smtClean="0"/>
              <a:t>„Allgemeines Register“, „Rechts- und Amtshilfe“, „Rechtsantragsstelle“, „Bereitschaftsdienst“ und „Verfahren vor dem Güterichter“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957033" y="4447945"/>
            <a:ext cx="10230080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Abschnitt 2 bis 12 – Besondere Bestimmungen für die einzelnen </a:t>
            </a:r>
            <a:r>
              <a:rPr lang="de-DE" sz="2000" b="1" dirty="0" err="1" smtClean="0"/>
              <a:t>Verfahrenarten</a:t>
            </a:r>
            <a:r>
              <a:rPr lang="de-DE" sz="2000" b="1" dirty="0" smtClean="0"/>
              <a:t>, §§ 17 bis 53</a:t>
            </a:r>
            <a:endParaRPr lang="de-DE" sz="2400" dirty="0"/>
          </a:p>
        </p:txBody>
      </p:sp>
      <p:sp>
        <p:nvSpPr>
          <p:cNvPr id="13" name="Abgerundetes Rechteck 12"/>
          <p:cNvSpPr/>
          <p:nvPr/>
        </p:nvSpPr>
        <p:spPr>
          <a:xfrm>
            <a:off x="957033" y="4906693"/>
            <a:ext cx="10230080" cy="149410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In diesem Abschnitt wird die Führung der jeweiligen Register für Zivilsachen, Vollstreckungssachen, Familiensachen, Betreuungssachen, Grundbuch- und Registersachen, Angelegenheiten der freiwilligen Gerichtsbarkeiten im Übrigen, Straf- und Bußgeldsachen, gegliedert nach Amtsgericht, Landgericht, Oberlandesgericht, Staatsanwaltschaft und Generalstaatsanwaltschaft, behandelt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330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Aktenordnung (</a:t>
            </a:r>
            <a:r>
              <a:rPr lang="de-DE" sz="2500" dirty="0" err="1" smtClean="0"/>
              <a:t>AktO</a:t>
            </a:r>
            <a:r>
              <a:rPr lang="de-DE" sz="2500" dirty="0" smtClean="0"/>
              <a:t>)</a:t>
            </a:r>
            <a:endParaRPr lang="de-DE" sz="2500" dirty="0"/>
          </a:p>
        </p:txBody>
      </p:sp>
      <p:sp>
        <p:nvSpPr>
          <p:cNvPr id="5" name="Rechteck 4"/>
          <p:cNvSpPr/>
          <p:nvPr/>
        </p:nvSpPr>
        <p:spPr>
          <a:xfrm>
            <a:off x="457200" y="1829936"/>
            <a:ext cx="2900362" cy="557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Aufbau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914400" y="2579039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Schlussbestimmung, § 54 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903644" y="3024051"/>
            <a:ext cx="9469082" cy="73805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Inkrafttreten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957033" y="3914189"/>
            <a:ext cx="5287270" cy="4848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Anlage 1</a:t>
            </a:r>
            <a:endParaRPr lang="de-DE" sz="2000" dirty="0"/>
          </a:p>
        </p:txBody>
      </p:sp>
      <p:sp>
        <p:nvSpPr>
          <p:cNvPr id="13" name="Abgerundetes Rechteck 12"/>
          <p:cNvSpPr/>
          <p:nvPr/>
        </p:nvSpPr>
        <p:spPr>
          <a:xfrm>
            <a:off x="957032" y="4399006"/>
            <a:ext cx="9415693" cy="100997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Registerzeichen der Amtsgerichte, der Landesgerichte und der Oberlandeslandesgerichte sowie der Staats- und Generalstaatsanwaltschaft 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935715" y="5523634"/>
            <a:ext cx="5287272" cy="3917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Anlage 2</a:t>
            </a:r>
            <a:endParaRPr lang="de-DE" sz="2000" dirty="0"/>
          </a:p>
        </p:txBody>
      </p:sp>
      <p:sp>
        <p:nvSpPr>
          <p:cNvPr id="16" name="Abgerundetes Rechteck 15"/>
          <p:cNvSpPr/>
          <p:nvPr/>
        </p:nvSpPr>
        <p:spPr>
          <a:xfrm>
            <a:off x="957031" y="5915378"/>
            <a:ext cx="9572625" cy="50585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Zusatzzeichen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115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914400" y="2579039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Aktenzeichen und Register § 2 </a:t>
            </a:r>
            <a:r>
              <a:rPr lang="de-DE" sz="2000" dirty="0" err="1" smtClean="0"/>
              <a:t>AktO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903643" y="3024050"/>
            <a:ext cx="9869131" cy="349104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jeder Geschäftsvorgang erhält ein Aktenzeichen, unter dem alle dazugehörigen Dokumente in Papier- oder elektronischer Form sowie sonstige Dateien und Unterlagen zu führen sind. </a:t>
            </a:r>
          </a:p>
          <a:p>
            <a:endParaRPr lang="de-DE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de-DE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Geschäftsvorgang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 im Sinne der </a:t>
            </a:r>
            <a:r>
              <a:rPr lang="de-DE" dirty="0" err="1" smtClean="0">
                <a:solidFill>
                  <a:schemeClr val="bg2">
                    <a:lumMod val="10000"/>
                  </a:schemeClr>
                </a:solidFill>
              </a:rPr>
              <a:t>AktO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 ist somit die „Sammlung“ von Dokumenten einer Angelegenheit (Rechtssache), die in einer Akte unter einem Aktenzeichenzeichen geführt werden.</a:t>
            </a:r>
          </a:p>
          <a:p>
            <a:endParaRPr lang="de-DE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de-DE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Aktenzeichen 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ist das Kennzeichen für einen Geschäftsvorgang. Es dienst grundsätzlich auch als Geschäftsnummer (z.B. in Grundbuchsachen)</a:t>
            </a:r>
            <a:endParaRPr lang="de-DE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06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228600" y="2338207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Aktenzeichen und Register § 2 </a:t>
            </a:r>
            <a:r>
              <a:rPr lang="de-DE" sz="2000" dirty="0" err="1" smtClean="0"/>
              <a:t>AktO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228600" y="2824293"/>
            <a:ext cx="11287125" cy="376224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über die einzelnen Geschäftsvorgänge werden die in der Aktenordnung bezeichneten Aktenregister geführt.</a:t>
            </a:r>
            <a:br>
              <a:rPr lang="de-DE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Die Aktenordnung ist für die Geschäftsstelle die Grundlage der Registrierung und unterstützt diese bei der Aktenführung und Schriftgutverwaltung</a:t>
            </a:r>
            <a:br>
              <a:rPr lang="de-DE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ein 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verfahrenseinleitendes Dokument 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is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t grundsätzlich nur einmal zu registrieren, auch wenn es mehrere Verfahrensgegenstände umfasst (§ 2 Abs. 1 Satz 2 </a:t>
            </a:r>
            <a:r>
              <a:rPr lang="de-DE" dirty="0" err="1" smtClean="0">
                <a:solidFill>
                  <a:schemeClr val="bg2">
                    <a:lumMod val="10000"/>
                  </a:schemeClr>
                </a:solidFill>
              </a:rPr>
              <a:t>AktO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Die Register finden sich in der Anlage I der Aktenordnung </a:t>
            </a:r>
            <a:br>
              <a:rPr lang="de-DE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Das Register gibt Auskunft darüber in welcher gerichtlichen Instanz und in welcher Angelegenheit/Sachgebiet man sich befindet</a:t>
            </a:r>
            <a:endParaRPr lang="de-DE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33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914400" y="2579039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Aufbau der Akten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903644" y="3024050"/>
            <a:ext cx="9697681" cy="290526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Grundsätzlich können wir sagen, dass eine Akte aus einem Aktenumschlag und einem Sachinhalt besteht.</a:t>
            </a:r>
            <a:br>
              <a:rPr lang="de-DE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Wie genau der Aktenumschlag auszusehen hat, wird durch die Aktenordnung bestimmt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in der Aktenordnung finden sich Regelung, ob eine Akte als feste oder lediglich als Blattsammlung anzulegen ist</a:t>
            </a:r>
            <a:endParaRPr lang="de-DE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0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408213" y="2138450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Aufbau der Akten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708332" y="3109264"/>
            <a:ext cx="11178868" cy="362014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grundsätzlich bedarf es bei einer Blattsammlung weder eine Hülle noch einem festen Aktenumschlag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bei mehr als 3 Eingängen ist jedoch eine Blattsammlungshülle anzulegen und die Eingänge sind zu foliieren/paginieren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wenn eine Blattsammlung mehr als 10 Eingänge umfasst oder versandt werden muss, sind die Blätter zu heften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wird ein Rechtsmittel eingelegt muss unabhängig von der Anzahl der Eingänge eine feste Akte Angelegt werden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Eine Blattsammlungshülle wird wie ein Aktendeckel mit Informationen, wie einem Aktenzeichen bzw. Geschäftsnummer, die Bezeichnung der Parteien, Angabe des Gerichts beschriftet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708332" y="2589081"/>
            <a:ext cx="3606494" cy="6344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Blattsammlung § 3 </a:t>
            </a:r>
            <a:r>
              <a:rPr lang="de-DE" sz="2000" dirty="0" err="1" smtClean="0"/>
              <a:t>AktO</a:t>
            </a:r>
            <a:endParaRPr lang="de-DE" sz="2000" dirty="0"/>
          </a:p>
        </p:txBody>
      </p:sp>
      <p:sp>
        <p:nvSpPr>
          <p:cNvPr id="2" name="Gefaltete Ecke 1"/>
          <p:cNvSpPr/>
          <p:nvPr/>
        </p:nvSpPr>
        <p:spPr>
          <a:xfrm rot="20511953">
            <a:off x="8660918" y="936603"/>
            <a:ext cx="3279420" cy="2140493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Comic Sans MS" panose="030F0702030302020204" pitchFamily="66" charset="0"/>
              </a:rPr>
              <a:t>Bsp. </a:t>
            </a:r>
          </a:p>
          <a:p>
            <a:pPr algn="ctr"/>
            <a:r>
              <a:rPr lang="de-DE" dirty="0" smtClean="0">
                <a:latin typeface="Comic Sans MS" panose="030F0702030302020204" pitchFamily="66" charset="0"/>
              </a:rPr>
              <a:t>Prozess-/Verfahrenskostenhilfe oder Angelegenheiten der Zwangsvollstreckung</a:t>
            </a:r>
            <a:endParaRPr lang="de-D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2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2784328" y="136779"/>
            <a:ext cx="5972175" cy="6000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Geschäftsgang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3720158" y="1341280"/>
            <a:ext cx="4100513" cy="900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Bildung von Akten</a:t>
            </a:r>
            <a:endParaRPr lang="de-DE" sz="2500" dirty="0"/>
          </a:p>
        </p:txBody>
      </p:sp>
      <p:sp>
        <p:nvSpPr>
          <p:cNvPr id="9" name="Abgerundetes Rechteck 8"/>
          <p:cNvSpPr/>
          <p:nvPr/>
        </p:nvSpPr>
        <p:spPr>
          <a:xfrm>
            <a:off x="2243138" y="758380"/>
            <a:ext cx="6989957" cy="7971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gerichtliche Akten der Rechtspflege</a:t>
            </a:r>
            <a:endParaRPr lang="de-DE" sz="22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408213" y="2138450"/>
            <a:ext cx="5329903" cy="43361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Aufbau der Akten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708332" y="3109265"/>
            <a:ext cx="9950143" cy="273432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feste Akten zeichnen sich durch einen Aktenumschlag und einer integrierten Heftschiene aus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alle Unterlagen, die Aktenbestandsteil sind, sind einzuheften und zu foliieren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eine feste Akte soll in der Regeln nicht mehr als 200 Blatt umfassen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708332" y="2589081"/>
            <a:ext cx="3606494" cy="6344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Feste Akten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25704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1185</Words>
  <Application>Microsoft Office PowerPoint</Application>
  <PresentationFormat>Breitbild</PresentationFormat>
  <Paragraphs>157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Schulz, André</cp:lastModifiedBy>
  <cp:revision>41</cp:revision>
  <dcterms:created xsi:type="dcterms:W3CDTF">2023-08-02T09:22:51Z</dcterms:created>
  <dcterms:modified xsi:type="dcterms:W3CDTF">2024-08-15T09:48:20Z</dcterms:modified>
</cp:coreProperties>
</file>