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58" r:id="rId4"/>
    <p:sldId id="280" r:id="rId5"/>
    <p:sldId id="281" r:id="rId6"/>
    <p:sldId id="263" r:id="rId7"/>
    <p:sldId id="262" r:id="rId8"/>
    <p:sldId id="264" r:id="rId9"/>
    <p:sldId id="265" r:id="rId10"/>
    <p:sldId id="266" r:id="rId11"/>
    <p:sldId id="268" r:id="rId12"/>
    <p:sldId id="282" r:id="rId13"/>
    <p:sldId id="283" r:id="rId14"/>
    <p:sldId id="275" r:id="rId15"/>
    <p:sldId id="267" r:id="rId16"/>
    <p:sldId id="269" r:id="rId17"/>
    <p:sldId id="270" r:id="rId18"/>
    <p:sldId id="271" r:id="rId19"/>
    <p:sldId id="272" r:id="rId20"/>
    <p:sldId id="286" r:id="rId21"/>
    <p:sldId id="284" r:id="rId22"/>
    <p:sldId id="278" r:id="rId23"/>
    <p:sldId id="285" r:id="rId24"/>
    <p:sldId id="287" r:id="rId25"/>
    <p:sldId id="288" r:id="rId26"/>
    <p:sldId id="291" r:id="rId27"/>
    <p:sldId id="289" r:id="rId28"/>
    <p:sldId id="290" r:id="rId29"/>
    <p:sldId id="293" r:id="rId30"/>
    <p:sldId id="292" r:id="rId31"/>
    <p:sldId id="294" r:id="rId32"/>
    <p:sldId id="295" r:id="rId33"/>
    <p:sldId id="296" r:id="rId34"/>
    <p:sldId id="297" r:id="rId35"/>
  </p:sldIdLst>
  <p:sldSz cx="12192000" cy="6858000"/>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E1A4C"/>
    <a:srgbClr val="F3A5D2"/>
    <a:srgbClr val="DEDEDE"/>
    <a:srgbClr val="AAD292"/>
    <a:srgbClr val="F7CAAB"/>
    <a:srgbClr val="FFFFFF"/>
    <a:srgbClr val="F3A36D"/>
    <a:srgbClr val="FDF0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306" autoAdjust="0"/>
    <p:restoredTop sz="94660"/>
  </p:normalViewPr>
  <p:slideViewPr>
    <p:cSldViewPr snapToGrid="0" showGuides="1">
      <p:cViewPr varScale="1">
        <p:scale>
          <a:sx n="67" d="100"/>
          <a:sy n="67" d="100"/>
        </p:scale>
        <p:origin x="630" y="1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4602742D-65CF-43DE-8693-58CD70454AFD}" type="datetimeFigureOut">
              <a:rPr lang="de-DE" smtClean="0"/>
              <a:t>19.08.2024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22433459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4602742D-65CF-43DE-8693-58CD70454AFD}" type="datetimeFigureOut">
              <a:rPr lang="de-DE" smtClean="0"/>
              <a:t>19.08.2024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3078743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4602742D-65CF-43DE-8693-58CD70454AFD}" type="datetimeFigureOut">
              <a:rPr lang="de-DE" smtClean="0"/>
              <a:t>19.08.2024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23076690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4602742D-65CF-43DE-8693-58CD70454AFD}" type="datetimeFigureOut">
              <a:rPr lang="de-DE" smtClean="0"/>
              <a:t>19.08.2024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6681462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Formatvorlagen des Textmasters bearbeiten</a:t>
            </a:r>
          </a:p>
        </p:txBody>
      </p:sp>
      <p:sp>
        <p:nvSpPr>
          <p:cNvPr id="4" name="Datumsplatzhalter 3"/>
          <p:cNvSpPr>
            <a:spLocks noGrp="1"/>
          </p:cNvSpPr>
          <p:nvPr>
            <p:ph type="dt" sz="half" idx="10"/>
          </p:nvPr>
        </p:nvSpPr>
        <p:spPr/>
        <p:txBody>
          <a:bodyPr/>
          <a:lstStyle/>
          <a:p>
            <a:fld id="{4602742D-65CF-43DE-8693-58CD70454AFD}" type="datetimeFigureOut">
              <a:rPr lang="de-DE" smtClean="0"/>
              <a:t>19.08.2024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4712971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838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72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4602742D-65CF-43DE-8693-58CD70454AFD}" type="datetimeFigureOut">
              <a:rPr lang="de-DE" smtClean="0"/>
              <a:t>19.08.2024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21687391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4602742D-65CF-43DE-8693-58CD70454AFD}" type="datetimeFigureOut">
              <a:rPr lang="de-DE" smtClean="0"/>
              <a:t>19.08.2024</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17539817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4602742D-65CF-43DE-8693-58CD70454AFD}" type="datetimeFigureOut">
              <a:rPr lang="de-DE" smtClean="0"/>
              <a:t>19.08.2024</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18490755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4602742D-65CF-43DE-8693-58CD70454AFD}" type="datetimeFigureOut">
              <a:rPr lang="de-DE" smtClean="0"/>
              <a:t>19.08.2024</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6213871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4602742D-65CF-43DE-8693-58CD70454AFD}" type="datetimeFigureOut">
              <a:rPr lang="de-DE" smtClean="0"/>
              <a:t>19.08.2024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24624514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4602742D-65CF-43DE-8693-58CD70454AFD}" type="datetimeFigureOut">
              <a:rPr lang="de-DE" smtClean="0"/>
              <a:t>19.08.2024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23088963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02742D-65CF-43DE-8693-58CD70454AFD}" type="datetimeFigureOut">
              <a:rPr lang="de-DE" smtClean="0"/>
              <a:t>19.08.2024</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03B8E0-783E-4E95-B6F5-AE4CEC2704D6}" type="slidenum">
              <a:rPr lang="de-DE" smtClean="0"/>
              <a:t>‹Nr.›</a:t>
            </a:fld>
            <a:endParaRPr lang="de-DE"/>
          </a:p>
        </p:txBody>
      </p:sp>
    </p:spTree>
    <p:extLst>
      <p:ext uri="{BB962C8B-B14F-4D97-AF65-F5344CB8AC3E}">
        <p14:creationId xmlns:p14="http://schemas.microsoft.com/office/powerpoint/2010/main" val="1019356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Abgerundetes Rechteck 16"/>
          <p:cNvSpPr/>
          <p:nvPr/>
        </p:nvSpPr>
        <p:spPr>
          <a:xfrm>
            <a:off x="1214204" y="989351"/>
            <a:ext cx="10148340" cy="4387216"/>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e-DE" sz="2400" dirty="0"/>
              <a:t>Herr Sonne, vertreten durch Rechtsanwalt Nebel, reicht Klage, gegen Frau Wolke ein, wegen einer Forderung aus einem Verkehrsunfall in Höhe von 2.998,00 EUR ein. </a:t>
            </a:r>
          </a:p>
          <a:p>
            <a:r>
              <a:rPr lang="de-DE" sz="2400" dirty="0"/>
              <a:t>Frau Wolke reicht ihrerseits, vertreten durch Rechtsanwalt Donner, Widerklage auf Schadenersatz in Höhe von 1.888,00 EUR, ein</a:t>
            </a:r>
          </a:p>
          <a:p>
            <a:r>
              <a:rPr lang="de-DE" sz="2400" dirty="0"/>
              <a:t>Nach Streitiger Verhandlung ergeht ein Urteil mit folgendem Tenor:</a:t>
            </a:r>
          </a:p>
          <a:p>
            <a:r>
              <a:rPr lang="de-DE" sz="2400" dirty="0"/>
              <a:t> „1. Die Beklagte wird verurteilt, an den Kläger 2.550,00 EUR zu zahlen.</a:t>
            </a:r>
          </a:p>
          <a:p>
            <a:r>
              <a:rPr lang="de-DE" sz="2400" dirty="0"/>
              <a:t>…2. Der Kläger wird verurteilt einen Schadenersatz in Höhe von 1.500 EUR</a:t>
            </a:r>
            <a:r>
              <a:rPr lang="de-DE" sz="2400" dirty="0" smtClean="0"/>
              <a:t>,</a:t>
            </a:r>
          </a:p>
          <a:p>
            <a:r>
              <a:rPr lang="de-DE" sz="2400" dirty="0"/>
              <a:t> </a:t>
            </a:r>
            <a:r>
              <a:rPr lang="de-DE" sz="2400" dirty="0" smtClean="0"/>
              <a:t>       an die </a:t>
            </a:r>
            <a:r>
              <a:rPr lang="de-DE" sz="2400" dirty="0"/>
              <a:t>Beklagte zu zahlen.</a:t>
            </a:r>
          </a:p>
          <a:p>
            <a:r>
              <a:rPr lang="de-DE" sz="2400" dirty="0"/>
              <a:t>…3. Die Kosten werden gegeneinander aufgehoben.“</a:t>
            </a:r>
          </a:p>
        </p:txBody>
      </p:sp>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10148340"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1.</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8" name="Gefaltete Ecke 17"/>
          <p:cNvSpPr/>
          <p:nvPr/>
        </p:nvSpPr>
        <p:spPr>
          <a:xfrm>
            <a:off x="6272132" y="5153479"/>
            <a:ext cx="1526944" cy="1526303"/>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Wie viele</a:t>
            </a:r>
          </a:p>
          <a:p>
            <a:pPr algn="ctr"/>
            <a:r>
              <a:rPr lang="de-DE" sz="2000" dirty="0" smtClean="0">
                <a:solidFill>
                  <a:schemeClr val="tx1"/>
                </a:solidFill>
                <a:latin typeface="MV Boli" panose="02000500030200090000" pitchFamily="2" charset="0"/>
                <a:cs typeface="MV Boli" panose="02000500030200090000" pitchFamily="2" charset="0"/>
              </a:rPr>
              <a:t>KRs</a:t>
            </a:r>
          </a:p>
          <a:p>
            <a:pPr algn="ctr"/>
            <a:r>
              <a:rPr lang="de-DE" sz="2000" dirty="0" smtClean="0">
                <a:solidFill>
                  <a:schemeClr val="tx1"/>
                </a:solidFill>
                <a:latin typeface="MV Boli" panose="02000500030200090000" pitchFamily="2" charset="0"/>
                <a:cs typeface="MV Boli" panose="02000500030200090000" pitchFamily="2" charset="0"/>
              </a:rPr>
              <a:t>sind zu fertigen?</a:t>
            </a:r>
            <a:endParaRPr lang="de-DE" sz="2000" dirty="0">
              <a:solidFill>
                <a:schemeClr val="tx1"/>
              </a:solidFill>
              <a:latin typeface="MV Boli" panose="02000500030200090000" pitchFamily="2" charset="0"/>
              <a:cs typeface="MV Boli" panose="02000500030200090000" pitchFamily="2" charset="0"/>
            </a:endParaRPr>
          </a:p>
        </p:txBody>
      </p:sp>
      <p:sp>
        <p:nvSpPr>
          <p:cNvPr id="19" name="Gefaltete Ecke 18"/>
          <p:cNvSpPr/>
          <p:nvPr/>
        </p:nvSpPr>
        <p:spPr>
          <a:xfrm rot="20944963">
            <a:off x="7957900" y="5094119"/>
            <a:ext cx="1526944" cy="1526303"/>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Vorschuss-KR/</a:t>
            </a:r>
          </a:p>
          <a:p>
            <a:pPr algn="ctr"/>
            <a:r>
              <a:rPr lang="de-DE" sz="2000" dirty="0" smtClean="0">
                <a:solidFill>
                  <a:schemeClr val="tx1"/>
                </a:solidFill>
                <a:latin typeface="MV Boli" panose="02000500030200090000" pitchFamily="2" charset="0"/>
                <a:cs typeface="MV Boli" panose="02000500030200090000" pitchFamily="2" charset="0"/>
              </a:rPr>
              <a:t>KR Widerklage</a:t>
            </a:r>
            <a:endParaRPr lang="de-DE" sz="2800" b="1" dirty="0">
              <a:solidFill>
                <a:schemeClr val="tx1"/>
              </a:solidFill>
              <a:latin typeface="MV Boli" panose="02000500030200090000" pitchFamily="2" charset="0"/>
              <a:cs typeface="MV Boli" panose="02000500030200090000" pitchFamily="2" charset="0"/>
            </a:endParaRPr>
          </a:p>
        </p:txBody>
      </p:sp>
      <p:sp>
        <p:nvSpPr>
          <p:cNvPr id="10" name="Gefaltete Ecke 9"/>
          <p:cNvSpPr/>
          <p:nvPr/>
        </p:nvSpPr>
        <p:spPr>
          <a:xfrm rot="20944963">
            <a:off x="9390892" y="5081733"/>
            <a:ext cx="1526944" cy="1526303"/>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Schluss-KR= </a:t>
            </a:r>
            <a:r>
              <a:rPr lang="de-DE" sz="2800" b="1" dirty="0">
                <a:solidFill>
                  <a:schemeClr val="tx1"/>
                </a:solidFill>
                <a:latin typeface="MV Boli" panose="02000500030200090000" pitchFamily="2" charset="0"/>
                <a:cs typeface="MV Boli" panose="02000500030200090000" pitchFamily="2" charset="0"/>
              </a:rPr>
              <a:t>3</a:t>
            </a:r>
          </a:p>
        </p:txBody>
      </p:sp>
    </p:spTree>
    <p:extLst>
      <p:ext uri="{BB962C8B-B14F-4D97-AF65-F5344CB8AC3E}">
        <p14:creationId xmlns:p14="http://schemas.microsoft.com/office/powerpoint/2010/main" val="1477628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p:cTn id="15" dur="1000" fill="hold"/>
                                        <p:tgtEl>
                                          <p:spTgt spid="16"/>
                                        </p:tgtEl>
                                        <p:attrNameLst>
                                          <p:attrName>ppt_w</p:attrName>
                                        </p:attrNameLst>
                                      </p:cBhvr>
                                      <p:tavLst>
                                        <p:tav tm="0">
                                          <p:val>
                                            <p:fltVal val="0"/>
                                          </p:val>
                                        </p:tav>
                                        <p:tav tm="100000">
                                          <p:val>
                                            <p:strVal val="#ppt_w"/>
                                          </p:val>
                                        </p:tav>
                                      </p:tavLst>
                                    </p:anim>
                                    <p:anim calcmode="lin" valueType="num">
                                      <p:cBhvr>
                                        <p:cTn id="16" dur="1000" fill="hold"/>
                                        <p:tgtEl>
                                          <p:spTgt spid="16"/>
                                        </p:tgtEl>
                                        <p:attrNameLst>
                                          <p:attrName>ppt_h</p:attrName>
                                        </p:attrNameLst>
                                      </p:cBhvr>
                                      <p:tavLst>
                                        <p:tav tm="0">
                                          <p:val>
                                            <p:fltVal val="0"/>
                                          </p:val>
                                        </p:tav>
                                        <p:tav tm="100000">
                                          <p:val>
                                            <p:strVal val="#ppt_h"/>
                                          </p:val>
                                        </p:tav>
                                      </p:tavLst>
                                    </p:anim>
                                    <p:anim calcmode="lin" valueType="num">
                                      <p:cBhvr>
                                        <p:cTn id="17" dur="1000" fill="hold"/>
                                        <p:tgtEl>
                                          <p:spTgt spid="16"/>
                                        </p:tgtEl>
                                        <p:attrNameLst>
                                          <p:attrName>style.rotation</p:attrName>
                                        </p:attrNameLst>
                                      </p:cBhvr>
                                      <p:tavLst>
                                        <p:tav tm="0">
                                          <p:val>
                                            <p:fltVal val="90"/>
                                          </p:val>
                                        </p:tav>
                                        <p:tav tm="100000">
                                          <p:val>
                                            <p:fltVal val="0"/>
                                          </p:val>
                                        </p:tav>
                                      </p:tavLst>
                                    </p:anim>
                                    <p:animEffect transition="in" filter="fade">
                                      <p:cBhvr>
                                        <p:cTn id="18" dur="10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anim calcmode="lin" valueType="num">
                                      <p:cBhvr>
                                        <p:cTn id="29" dur="500" fill="hold"/>
                                        <p:tgtEl>
                                          <p:spTgt spid="18"/>
                                        </p:tgtEl>
                                        <p:attrNameLst>
                                          <p:attrName>ppt_w</p:attrName>
                                        </p:attrNameLst>
                                      </p:cBhvr>
                                      <p:tavLst>
                                        <p:tav tm="0">
                                          <p:val>
                                            <p:fltVal val="0"/>
                                          </p:val>
                                        </p:tav>
                                        <p:tav tm="100000">
                                          <p:val>
                                            <p:strVal val="#ppt_w"/>
                                          </p:val>
                                        </p:tav>
                                      </p:tavLst>
                                    </p:anim>
                                    <p:anim calcmode="lin" valueType="num">
                                      <p:cBhvr>
                                        <p:cTn id="30" dur="500" fill="hold"/>
                                        <p:tgtEl>
                                          <p:spTgt spid="18"/>
                                        </p:tgtEl>
                                        <p:attrNameLst>
                                          <p:attrName>ppt_h</p:attrName>
                                        </p:attrNameLst>
                                      </p:cBhvr>
                                      <p:tavLst>
                                        <p:tav tm="0">
                                          <p:val>
                                            <p:fltVal val="0"/>
                                          </p:val>
                                        </p:tav>
                                        <p:tav tm="100000">
                                          <p:val>
                                            <p:strVal val="#ppt_h"/>
                                          </p:val>
                                        </p:tav>
                                      </p:tavLst>
                                    </p:anim>
                                    <p:animEffect transition="in" filter="fade">
                                      <p:cBhvr>
                                        <p:cTn id="31" dur="500"/>
                                        <p:tgtEl>
                                          <p:spTgt spid="18"/>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19"/>
                                        </p:tgtEl>
                                        <p:attrNameLst>
                                          <p:attrName>style.visibility</p:attrName>
                                        </p:attrNameLst>
                                      </p:cBhvr>
                                      <p:to>
                                        <p:strVal val="visible"/>
                                      </p:to>
                                    </p:set>
                                    <p:anim calcmode="lin" valueType="num">
                                      <p:cBhvr>
                                        <p:cTn id="36" dur="500" fill="hold"/>
                                        <p:tgtEl>
                                          <p:spTgt spid="19"/>
                                        </p:tgtEl>
                                        <p:attrNameLst>
                                          <p:attrName>ppt_w</p:attrName>
                                        </p:attrNameLst>
                                      </p:cBhvr>
                                      <p:tavLst>
                                        <p:tav tm="0">
                                          <p:val>
                                            <p:fltVal val="0"/>
                                          </p:val>
                                        </p:tav>
                                        <p:tav tm="100000">
                                          <p:val>
                                            <p:strVal val="#ppt_w"/>
                                          </p:val>
                                        </p:tav>
                                      </p:tavLst>
                                    </p:anim>
                                    <p:anim calcmode="lin" valueType="num">
                                      <p:cBhvr>
                                        <p:cTn id="37" dur="500" fill="hold"/>
                                        <p:tgtEl>
                                          <p:spTgt spid="19"/>
                                        </p:tgtEl>
                                        <p:attrNameLst>
                                          <p:attrName>ppt_h</p:attrName>
                                        </p:attrNameLst>
                                      </p:cBhvr>
                                      <p:tavLst>
                                        <p:tav tm="0">
                                          <p:val>
                                            <p:fltVal val="0"/>
                                          </p:val>
                                        </p:tav>
                                        <p:tav tm="100000">
                                          <p:val>
                                            <p:strVal val="#ppt_h"/>
                                          </p:val>
                                        </p:tav>
                                      </p:tavLst>
                                    </p:anim>
                                    <p:animEffect transition="in" filter="fade">
                                      <p:cBhvr>
                                        <p:cTn id="38" dur="500"/>
                                        <p:tgtEl>
                                          <p:spTgt spid="19"/>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p:cTn id="43" dur="500" fill="hold"/>
                                        <p:tgtEl>
                                          <p:spTgt spid="10"/>
                                        </p:tgtEl>
                                        <p:attrNameLst>
                                          <p:attrName>ppt_w</p:attrName>
                                        </p:attrNameLst>
                                      </p:cBhvr>
                                      <p:tavLst>
                                        <p:tav tm="0">
                                          <p:val>
                                            <p:fltVal val="0"/>
                                          </p:val>
                                        </p:tav>
                                        <p:tav tm="100000">
                                          <p:val>
                                            <p:strVal val="#ppt_w"/>
                                          </p:val>
                                        </p:tav>
                                      </p:tavLst>
                                    </p:anim>
                                    <p:anim calcmode="lin" valueType="num">
                                      <p:cBhvr>
                                        <p:cTn id="44" dur="500" fill="hold"/>
                                        <p:tgtEl>
                                          <p:spTgt spid="10"/>
                                        </p:tgtEl>
                                        <p:attrNameLst>
                                          <p:attrName>ppt_h</p:attrName>
                                        </p:attrNameLst>
                                      </p:cBhvr>
                                      <p:tavLst>
                                        <p:tav tm="0">
                                          <p:val>
                                            <p:fltVal val="0"/>
                                          </p:val>
                                        </p:tav>
                                        <p:tav tm="100000">
                                          <p:val>
                                            <p:strVal val="#ppt_h"/>
                                          </p:val>
                                        </p:tav>
                                      </p:tavLst>
                                    </p:anim>
                                    <p:animEffect transition="in" filter="fade">
                                      <p:cBhvr>
                                        <p:cTn id="4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9" grpId="0" animBg="1"/>
      <p:bldP spid="16" grpId="0" animBg="1"/>
      <p:bldP spid="18" grpId="0" animBg="1"/>
      <p:bldP spid="19" grpId="0" animBg="1"/>
      <p:bldP spid="10"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e 4"/>
          <p:cNvGraphicFramePr>
            <a:graphicFrameLocks noGrp="1"/>
          </p:cNvGraphicFramePr>
          <p:nvPr>
            <p:extLst>
              <p:ext uri="{D42A27DB-BD31-4B8C-83A1-F6EECF244321}">
                <p14:modId xmlns:p14="http://schemas.microsoft.com/office/powerpoint/2010/main" val="1531439602"/>
              </p:ext>
            </p:extLst>
          </p:nvPr>
        </p:nvGraphicFramePr>
        <p:xfrm>
          <a:off x="1469034" y="2062423"/>
          <a:ext cx="10148341" cy="2911727"/>
        </p:xfrm>
        <a:graphic>
          <a:graphicData uri="http://schemas.openxmlformats.org/drawingml/2006/table">
            <a:tbl>
              <a:tblPr firstRow="1" firstCol="1" bandRow="1">
                <a:tableStyleId>{5C22544A-7EE6-4342-B048-85BDC9FD1C3A}</a:tableStyleId>
              </a:tblPr>
              <a:tblGrid>
                <a:gridCol w="937486">
                  <a:extLst>
                    <a:ext uri="{9D8B030D-6E8A-4147-A177-3AD203B41FA5}">
                      <a16:colId xmlns:a16="http://schemas.microsoft.com/office/drawing/2014/main" val="3186664314"/>
                    </a:ext>
                  </a:extLst>
                </a:gridCol>
                <a:gridCol w="2670615">
                  <a:extLst>
                    <a:ext uri="{9D8B030D-6E8A-4147-A177-3AD203B41FA5}">
                      <a16:colId xmlns:a16="http://schemas.microsoft.com/office/drawing/2014/main" val="3164974163"/>
                    </a:ext>
                  </a:extLst>
                </a:gridCol>
                <a:gridCol w="1363012">
                  <a:extLst>
                    <a:ext uri="{9D8B030D-6E8A-4147-A177-3AD203B41FA5}">
                      <a16:colId xmlns:a16="http://schemas.microsoft.com/office/drawing/2014/main" val="540794854"/>
                    </a:ext>
                  </a:extLst>
                </a:gridCol>
                <a:gridCol w="2018576">
                  <a:extLst>
                    <a:ext uri="{9D8B030D-6E8A-4147-A177-3AD203B41FA5}">
                      <a16:colId xmlns:a16="http://schemas.microsoft.com/office/drawing/2014/main" val="386674676"/>
                    </a:ext>
                  </a:extLst>
                </a:gridCol>
                <a:gridCol w="3158652">
                  <a:extLst>
                    <a:ext uri="{9D8B030D-6E8A-4147-A177-3AD203B41FA5}">
                      <a16:colId xmlns:a16="http://schemas.microsoft.com/office/drawing/2014/main" val="4117031524"/>
                    </a:ext>
                  </a:extLst>
                </a:gridCol>
              </a:tblGrid>
              <a:tr h="1306732">
                <a:tc>
                  <a:txBody>
                    <a:bodyPr/>
                    <a:lstStyle/>
                    <a:p>
                      <a:pPr>
                        <a:lnSpc>
                          <a:spcPct val="107000"/>
                        </a:lnSpc>
                        <a:spcAft>
                          <a:spcPts val="0"/>
                        </a:spcAft>
                      </a:pPr>
                      <a:r>
                        <a:rPr lang="de-DE" sz="2000" dirty="0">
                          <a:solidFill>
                            <a:schemeClr val="tx1"/>
                          </a:solidFill>
                          <a:effectLst/>
                        </a:rPr>
                        <a:t>KV-Nr.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Gebührentatbestand</a:t>
                      </a:r>
                    </a:p>
                    <a:p>
                      <a:pPr>
                        <a:lnSpc>
                          <a:spcPct val="107000"/>
                        </a:lnSpc>
                        <a:spcAft>
                          <a:spcPts val="0"/>
                        </a:spcAft>
                      </a:pPr>
                      <a:r>
                        <a:rPr lang="de-DE" sz="2000" dirty="0">
                          <a:solidFill>
                            <a:schemeClr val="tx1"/>
                          </a:solidFill>
                          <a:effectLst/>
                        </a:rPr>
                        <a:t>(Gegenstand des Kostenansatzes)</a:t>
                      </a:r>
                    </a:p>
                    <a:p>
                      <a:pPr>
                        <a:lnSpc>
                          <a:spcPct val="107000"/>
                        </a:lnSpc>
                        <a:spcAft>
                          <a:spcPts val="0"/>
                        </a:spcAft>
                      </a:pPr>
                      <a:r>
                        <a:rPr lang="de-DE" sz="2000" dirty="0">
                          <a:solidFill>
                            <a:schemeClr val="tx1"/>
                          </a:solidFill>
                          <a:effectLst/>
                        </a:rPr>
                        <a:t>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Streitwert</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Betrag/Gebühr</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err="1">
                          <a:solidFill>
                            <a:schemeClr val="tx1"/>
                          </a:solidFill>
                          <a:effectLst/>
                        </a:rPr>
                        <a:t>Mithaft</a:t>
                      </a:r>
                      <a:endParaRPr lang="de-DE" sz="2000" dirty="0">
                        <a:solidFill>
                          <a:schemeClr val="tx1"/>
                        </a:solidFill>
                        <a:effectLst/>
                      </a:endParaRPr>
                    </a:p>
                    <a:p>
                      <a:pPr>
                        <a:lnSpc>
                          <a:spcPct val="107000"/>
                        </a:lnSpc>
                        <a:spcAft>
                          <a:spcPts val="0"/>
                        </a:spcAft>
                      </a:pPr>
                      <a:r>
                        <a:rPr lang="de-DE" sz="2000" dirty="0" smtClean="0">
                          <a:solidFill>
                            <a:schemeClr val="tx1"/>
                          </a:solidFill>
                          <a:effectLst/>
                          <a:latin typeface="+mn-lt"/>
                          <a:ea typeface="+mn-ea"/>
                          <a:cs typeface="+mn-cs"/>
                        </a:rPr>
                        <a:t>Kläger / Beklagter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776858955"/>
                  </a:ext>
                </a:extLst>
              </a:tr>
              <a:tr h="1604995">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de-DE" sz="1600" dirty="0" smtClean="0">
                        <a:effectLst/>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de-DE" sz="1600" dirty="0">
                          <a:effectLst/>
                        </a:rPr>
                        <a:t> </a:t>
                      </a:r>
                      <a:endParaRPr lang="de-DE" sz="1600" b="1" dirty="0" smtClean="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b="1" dirty="0">
                          <a:solidFill>
                            <a:schemeClr val="accent6">
                              <a:lumMod val="75000"/>
                            </a:schemeClr>
                          </a:solidFill>
                          <a:effectLst/>
                        </a:rPr>
                        <a:t> </a:t>
                      </a: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3089362680"/>
                  </a:ext>
                </a:extLst>
              </a:tr>
            </a:tbl>
          </a:graphicData>
        </a:graphic>
      </p:graphicFrame>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9533743"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Vorschuss-KR </a:t>
            </a:r>
            <a:endParaRPr lang="de-DE" sz="2000" b="1" dirty="0">
              <a:solidFill>
                <a:schemeClr val="tx1"/>
              </a:solidFill>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2" name="Rechteck 1"/>
          <p:cNvSpPr/>
          <p:nvPr/>
        </p:nvSpPr>
        <p:spPr>
          <a:xfrm>
            <a:off x="1526458" y="3626128"/>
            <a:ext cx="809468" cy="3218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1210</a:t>
            </a:r>
            <a:endParaRPr lang="de-DE" b="1" dirty="0">
              <a:solidFill>
                <a:schemeClr val="tx1"/>
              </a:solidFill>
            </a:endParaRPr>
          </a:p>
        </p:txBody>
      </p:sp>
      <p:sp>
        <p:nvSpPr>
          <p:cNvPr id="3" name="Rechteck 2"/>
          <p:cNvSpPr/>
          <p:nvPr/>
        </p:nvSpPr>
        <p:spPr>
          <a:xfrm>
            <a:off x="2583264" y="3547610"/>
            <a:ext cx="2251062" cy="11960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Calibri" panose="020F0502020204030204" pitchFamily="34" charset="0"/>
                <a:cs typeface="Times New Roman" panose="02020603050405020304" pitchFamily="18" charset="0"/>
              </a:rPr>
              <a:t>Verfahren im Allgemeinen</a:t>
            </a:r>
          </a:p>
          <a:p>
            <a:pPr algn="ctr"/>
            <a:endParaRPr lang="de-DE" dirty="0">
              <a:solidFill>
                <a:schemeClr val="tx1"/>
              </a:solidFill>
            </a:endParaRPr>
          </a:p>
        </p:txBody>
      </p:sp>
      <p:sp>
        <p:nvSpPr>
          <p:cNvPr id="4" name="Rechteck 3"/>
          <p:cNvSpPr/>
          <p:nvPr/>
        </p:nvSpPr>
        <p:spPr>
          <a:xfrm>
            <a:off x="5081664" y="3510879"/>
            <a:ext cx="115424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7860,00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hteck 11"/>
          <p:cNvSpPr/>
          <p:nvPr/>
        </p:nvSpPr>
        <p:spPr>
          <a:xfrm>
            <a:off x="7112920" y="3447363"/>
            <a:ext cx="914400" cy="5305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smtClean="0">
                <a:solidFill>
                  <a:schemeClr val="tx1"/>
                </a:solidFill>
              </a:rPr>
              <a:t>672,00</a:t>
            </a:r>
            <a:endParaRPr lang="de-DE" b="1" dirty="0">
              <a:solidFill>
                <a:schemeClr val="tx1"/>
              </a:solidFill>
            </a:endParaRPr>
          </a:p>
        </p:txBody>
      </p:sp>
      <p:sp>
        <p:nvSpPr>
          <p:cNvPr id="13" name="Rechteck 12"/>
          <p:cNvSpPr/>
          <p:nvPr/>
        </p:nvSpPr>
        <p:spPr>
          <a:xfrm>
            <a:off x="8566877" y="3501996"/>
            <a:ext cx="3000571" cy="4796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rPr>
              <a:t>voll </a:t>
            </a: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a:t>
            </a:r>
            <a:r>
              <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rPr>
              <a:t>keine </a:t>
            </a:r>
          </a:p>
        </p:txBody>
      </p:sp>
      <p:sp>
        <p:nvSpPr>
          <p:cNvPr id="14" name="Gefaltete Ecke 13"/>
          <p:cNvSpPr/>
          <p:nvPr/>
        </p:nvSpPr>
        <p:spPr>
          <a:xfrm rot="21035604">
            <a:off x="9953027" y="2769341"/>
            <a:ext cx="1599712" cy="1594098"/>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Streitwert=</a:t>
            </a:r>
          </a:p>
          <a:p>
            <a:pPr algn="ctr"/>
            <a:r>
              <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655 € x 12=</a:t>
            </a:r>
          </a:p>
          <a:p>
            <a:pPr algn="ctr"/>
            <a:r>
              <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7860 €</a:t>
            </a:r>
            <a:endParaRPr lang="de-DE" sz="16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2</a:t>
            </a: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5" name="Rechteck 14"/>
          <p:cNvSpPr/>
          <p:nvPr/>
        </p:nvSpPr>
        <p:spPr>
          <a:xfrm>
            <a:off x="2583264" y="5003618"/>
            <a:ext cx="20032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Summe</a:t>
            </a:r>
            <a:endParaRPr lang="de-DE" sz="1400" dirty="0">
              <a:solidFill>
                <a:schemeClr val="tx1"/>
              </a:solidFill>
            </a:endParaRPr>
          </a:p>
        </p:txBody>
      </p:sp>
      <p:sp>
        <p:nvSpPr>
          <p:cNvPr id="17" name="Rechteck 16"/>
          <p:cNvSpPr/>
          <p:nvPr/>
        </p:nvSpPr>
        <p:spPr>
          <a:xfrm>
            <a:off x="6436594" y="4987992"/>
            <a:ext cx="20178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  672,00</a:t>
            </a:r>
            <a:endParaRPr lang="de-DE" b="1" dirty="0">
              <a:solidFill>
                <a:schemeClr val="tx1"/>
              </a:solidFill>
            </a:endParaRPr>
          </a:p>
        </p:txBody>
      </p:sp>
    </p:spTree>
    <p:extLst>
      <p:ext uri="{BB962C8B-B14F-4D97-AF65-F5344CB8AC3E}">
        <p14:creationId xmlns:p14="http://schemas.microsoft.com/office/powerpoint/2010/main" val="3593156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anim calcmode="lin" valueType="num">
                                      <p:cBhvr additive="base">
                                        <p:cTn id="3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2">
                                            <p:txEl>
                                              <p:pRg st="0" end="0"/>
                                            </p:txEl>
                                          </p:spTgt>
                                        </p:tgtEl>
                                        <p:attrNameLst>
                                          <p:attrName>style.visibility</p:attrName>
                                        </p:attrNameLst>
                                      </p:cBhvr>
                                      <p:to>
                                        <p:strVal val="visible"/>
                                      </p:to>
                                    </p:set>
                                    <p:anim calcmode="lin" valueType="num">
                                      <p:cBhvr additive="base">
                                        <p:cTn id="3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500" fill="hold"/>
                                        <p:tgtEl>
                                          <p:spTgt spid="13"/>
                                        </p:tgtEl>
                                        <p:attrNameLst>
                                          <p:attrName>ppt_x</p:attrName>
                                        </p:attrNameLst>
                                      </p:cBhvr>
                                      <p:tavLst>
                                        <p:tav tm="0">
                                          <p:val>
                                            <p:strVal val="#ppt_x"/>
                                          </p:val>
                                        </p:tav>
                                        <p:tav tm="100000">
                                          <p:val>
                                            <p:strVal val="#ppt_x"/>
                                          </p:val>
                                        </p:tav>
                                      </p:tavLst>
                                    </p:anim>
                                    <p:anim calcmode="lin" valueType="num">
                                      <p:cBhvr additive="base">
                                        <p:cTn id="4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31" presetClass="entr" presetSubtype="0"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anim calcmode="lin" valueType="num">
                                      <p:cBhvr>
                                        <p:cTn id="49" dur="1000" fill="hold"/>
                                        <p:tgtEl>
                                          <p:spTgt spid="14"/>
                                        </p:tgtEl>
                                        <p:attrNameLst>
                                          <p:attrName>ppt_w</p:attrName>
                                        </p:attrNameLst>
                                      </p:cBhvr>
                                      <p:tavLst>
                                        <p:tav tm="0">
                                          <p:val>
                                            <p:fltVal val="0"/>
                                          </p:val>
                                        </p:tav>
                                        <p:tav tm="100000">
                                          <p:val>
                                            <p:strVal val="#ppt_w"/>
                                          </p:val>
                                        </p:tav>
                                      </p:tavLst>
                                    </p:anim>
                                    <p:anim calcmode="lin" valueType="num">
                                      <p:cBhvr>
                                        <p:cTn id="50" dur="1000" fill="hold"/>
                                        <p:tgtEl>
                                          <p:spTgt spid="14"/>
                                        </p:tgtEl>
                                        <p:attrNameLst>
                                          <p:attrName>ppt_h</p:attrName>
                                        </p:attrNameLst>
                                      </p:cBhvr>
                                      <p:tavLst>
                                        <p:tav tm="0">
                                          <p:val>
                                            <p:fltVal val="0"/>
                                          </p:val>
                                        </p:tav>
                                        <p:tav tm="100000">
                                          <p:val>
                                            <p:strVal val="#ppt_h"/>
                                          </p:val>
                                        </p:tav>
                                      </p:tavLst>
                                    </p:anim>
                                    <p:anim calcmode="lin" valueType="num">
                                      <p:cBhvr>
                                        <p:cTn id="51" dur="1000" fill="hold"/>
                                        <p:tgtEl>
                                          <p:spTgt spid="14"/>
                                        </p:tgtEl>
                                        <p:attrNameLst>
                                          <p:attrName>style.rotation</p:attrName>
                                        </p:attrNameLst>
                                      </p:cBhvr>
                                      <p:tavLst>
                                        <p:tav tm="0">
                                          <p:val>
                                            <p:fltVal val="90"/>
                                          </p:val>
                                        </p:tav>
                                        <p:tav tm="100000">
                                          <p:val>
                                            <p:fltVal val="0"/>
                                          </p:val>
                                        </p:tav>
                                      </p:tavLst>
                                    </p:anim>
                                    <p:animEffect transition="in" filter="fade">
                                      <p:cBhvr>
                                        <p:cTn id="52" dur="1000"/>
                                        <p:tgtEl>
                                          <p:spTgt spid="14"/>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5"/>
                                        </p:tgtEl>
                                        <p:attrNameLst>
                                          <p:attrName>style.visibility</p:attrName>
                                        </p:attrNameLst>
                                      </p:cBhvr>
                                      <p:to>
                                        <p:strVal val="visible"/>
                                      </p:to>
                                    </p:set>
                                    <p:anim calcmode="lin" valueType="num">
                                      <p:cBhvr additive="base">
                                        <p:cTn id="57" dur="500" fill="hold"/>
                                        <p:tgtEl>
                                          <p:spTgt spid="15"/>
                                        </p:tgtEl>
                                        <p:attrNameLst>
                                          <p:attrName>ppt_x</p:attrName>
                                        </p:attrNameLst>
                                      </p:cBhvr>
                                      <p:tavLst>
                                        <p:tav tm="0">
                                          <p:val>
                                            <p:strVal val="#ppt_x"/>
                                          </p:val>
                                        </p:tav>
                                        <p:tav tm="100000">
                                          <p:val>
                                            <p:strVal val="#ppt_x"/>
                                          </p:val>
                                        </p:tav>
                                      </p:tavLst>
                                    </p:anim>
                                    <p:anim calcmode="lin" valueType="num">
                                      <p:cBhvr additive="base">
                                        <p:cTn id="5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17"/>
                                        </p:tgtEl>
                                        <p:attrNameLst>
                                          <p:attrName>style.visibility</p:attrName>
                                        </p:attrNameLst>
                                      </p:cBhvr>
                                      <p:to>
                                        <p:strVal val="visible"/>
                                      </p:to>
                                    </p:set>
                                    <p:anim calcmode="lin" valueType="num">
                                      <p:cBhvr additive="base">
                                        <p:cTn id="63" dur="500" fill="hold"/>
                                        <p:tgtEl>
                                          <p:spTgt spid="17"/>
                                        </p:tgtEl>
                                        <p:attrNameLst>
                                          <p:attrName>ppt_x</p:attrName>
                                        </p:attrNameLst>
                                      </p:cBhvr>
                                      <p:tavLst>
                                        <p:tav tm="0">
                                          <p:val>
                                            <p:strVal val="#ppt_x"/>
                                          </p:val>
                                        </p:tav>
                                        <p:tav tm="100000">
                                          <p:val>
                                            <p:strVal val="#ppt_x"/>
                                          </p:val>
                                        </p:tav>
                                      </p:tavLst>
                                    </p:anim>
                                    <p:anim calcmode="lin" valueType="num">
                                      <p:cBhvr additive="base">
                                        <p:cTn id="6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12" grpId="0" animBg="1"/>
      <p:bldP spid="13" grpId="0" animBg="1"/>
      <p:bldP spid="14" grpId="0" animBg="1"/>
      <p:bldP spid="15" grpId="0" animBg="1"/>
      <p:bldP spid="1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1466396" y="2506691"/>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Fälligkeit tritt gem. § 6 Abs. 1 S. 1 Nr. 1 GKG </a:t>
            </a:r>
            <a:r>
              <a:rPr lang="de-DE" sz="2000" u="sng" dirty="0" smtClean="0"/>
              <a:t>mit Eingang der Klage </a:t>
            </a:r>
            <a:r>
              <a:rPr lang="de-DE" sz="2000" dirty="0" smtClean="0"/>
              <a:t>ein.</a:t>
            </a:r>
            <a:endParaRPr lang="de-DE" sz="2000" dirty="0"/>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Vorschuss-KR </a:t>
            </a:r>
            <a:endParaRPr lang="de-DE" sz="2000" b="1"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5" name="Rectangle 1"/>
          <p:cNvSpPr>
            <a:spLocks noChangeArrowheads="1"/>
          </p:cNvSpPr>
          <p:nvPr/>
        </p:nvSpPr>
        <p:spPr bwMode="auto">
          <a:xfrm>
            <a:off x="1466395" y="3308375"/>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Kostenschuldner ist die  </a:t>
            </a:r>
            <a:r>
              <a:rPr lang="de-DE" sz="2000" dirty="0" smtClean="0">
                <a:solidFill>
                  <a:srgbClr val="C00000"/>
                </a:solidFill>
              </a:rPr>
              <a:t>Klägerin </a:t>
            </a:r>
            <a:r>
              <a:rPr lang="de-DE" sz="2000" dirty="0" smtClean="0"/>
              <a:t> gem. § 22 Abs. 1 Satz 1 GKG</a:t>
            </a:r>
            <a:endParaRPr lang="de-DE" sz="2000" dirty="0"/>
          </a:p>
        </p:txBody>
      </p:sp>
      <p:sp>
        <p:nvSpPr>
          <p:cNvPr id="16" name="Rectangle 1"/>
          <p:cNvSpPr>
            <a:spLocks noChangeArrowheads="1"/>
          </p:cNvSpPr>
          <p:nvPr/>
        </p:nvSpPr>
        <p:spPr bwMode="auto">
          <a:xfrm>
            <a:off x="1466389" y="4110059"/>
            <a:ext cx="10150979" cy="1323439"/>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pPr marL="1036638" indent="0">
              <a:buNone/>
            </a:pPr>
            <a:r>
              <a:rPr lang="de-DE" sz="2000" dirty="0" smtClean="0"/>
              <a:t>Gem</a:t>
            </a:r>
            <a:r>
              <a:rPr lang="de-DE" sz="2000" dirty="0"/>
              <a:t>. § 12 Abs. 1 S. 1 GKG ist mit </a:t>
            </a:r>
            <a:r>
              <a:rPr lang="de-DE" sz="2000" dirty="0" smtClean="0"/>
              <a:t>Kostennachricht </a:t>
            </a:r>
            <a:r>
              <a:rPr lang="de-DE" sz="2000" dirty="0"/>
              <a:t>gem.</a:t>
            </a:r>
          </a:p>
          <a:p>
            <a:pPr marL="1036638" indent="0">
              <a:buNone/>
            </a:pPr>
            <a:r>
              <a:rPr lang="de-DE" sz="2000" dirty="0"/>
              <a:t>§ 26 </a:t>
            </a:r>
            <a:r>
              <a:rPr lang="de-DE" sz="2000" dirty="0" err="1"/>
              <a:t>KostVfg</a:t>
            </a:r>
            <a:r>
              <a:rPr lang="de-DE" sz="2000" dirty="0"/>
              <a:t> eine </a:t>
            </a:r>
            <a:r>
              <a:rPr lang="de-DE" sz="2000" dirty="0" err="1"/>
              <a:t>Vorrauszahlung</a:t>
            </a:r>
            <a:r>
              <a:rPr lang="de-DE" sz="2000" dirty="0"/>
              <a:t> </a:t>
            </a:r>
            <a:r>
              <a:rPr lang="de-DE" sz="2000" dirty="0" err="1"/>
              <a:t>i.H.v</a:t>
            </a:r>
            <a:r>
              <a:rPr lang="de-DE" sz="2000" dirty="0"/>
              <a:t>. </a:t>
            </a:r>
            <a:r>
              <a:rPr lang="de-DE" sz="2000" dirty="0" smtClean="0"/>
              <a:t>672,00 </a:t>
            </a:r>
            <a:r>
              <a:rPr lang="de-DE" sz="2000" dirty="0"/>
              <a:t>EUR zu fordern. Sie wird gem. §§ 4 Abs. 2, 15 Abs. 1 und 26 Abs. 1 + 6 </a:t>
            </a:r>
            <a:r>
              <a:rPr lang="de-DE" sz="2000" dirty="0" err="1"/>
              <a:t>KostVfg</a:t>
            </a:r>
            <a:r>
              <a:rPr lang="de-DE" sz="2000" dirty="0"/>
              <a:t> über den Prozessbevollmächtigten </a:t>
            </a:r>
            <a:r>
              <a:rPr lang="de-DE" sz="2000" dirty="0" smtClean="0"/>
              <a:t>der Klägerin </a:t>
            </a:r>
            <a:r>
              <a:rPr lang="de-DE" sz="2000" dirty="0"/>
              <a:t>erfordert.</a:t>
            </a:r>
          </a:p>
        </p:txBody>
      </p:sp>
      <p:sp>
        <p:nvSpPr>
          <p:cNvPr id="12" name="Abgerundetes Rechteck 11"/>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645321">
            <a:off x="9871819" y="42507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 name="Flussdiagramm: Verbinder 1"/>
          <p:cNvSpPr/>
          <p:nvPr/>
        </p:nvSpPr>
        <p:spPr>
          <a:xfrm>
            <a:off x="1130635" y="2417897"/>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a:t>
            </a:r>
            <a:endParaRPr lang="de-DE" sz="2400" b="1" dirty="0"/>
          </a:p>
        </p:txBody>
      </p:sp>
      <p:sp>
        <p:nvSpPr>
          <p:cNvPr id="13" name="Flussdiagramm: Verbinder 12"/>
          <p:cNvSpPr/>
          <p:nvPr/>
        </p:nvSpPr>
        <p:spPr>
          <a:xfrm>
            <a:off x="1130633" y="3155626"/>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b)</a:t>
            </a:r>
            <a:endParaRPr lang="de-DE" sz="2400" b="1" dirty="0"/>
          </a:p>
        </p:txBody>
      </p:sp>
      <p:sp>
        <p:nvSpPr>
          <p:cNvPr id="14" name="Flussdiagramm: Verbinder 13"/>
          <p:cNvSpPr/>
          <p:nvPr/>
        </p:nvSpPr>
        <p:spPr>
          <a:xfrm>
            <a:off x="1130633" y="3893355"/>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c</a:t>
            </a:r>
            <a:r>
              <a:rPr lang="de-DE" sz="2400" b="1" dirty="0" smtClean="0"/>
              <a:t>)</a:t>
            </a:r>
            <a:endParaRPr lang="de-DE" sz="2400" b="1" dirty="0"/>
          </a:p>
        </p:txBody>
      </p:sp>
      <p:sp>
        <p:nvSpPr>
          <p:cNvPr id="17" name="Rechteck 16"/>
          <p:cNvSpPr/>
          <p:nvPr/>
        </p:nvSpPr>
        <p:spPr>
          <a:xfrm>
            <a:off x="11351361" y="2409263"/>
            <a:ext cx="532014" cy="557334"/>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A</a:t>
            </a:r>
            <a:endParaRPr lang="de-DE" dirty="0">
              <a:solidFill>
                <a:schemeClr val="tx1"/>
              </a:solidFill>
            </a:endParaRPr>
          </a:p>
        </p:txBody>
      </p:sp>
      <p:sp>
        <p:nvSpPr>
          <p:cNvPr id="18" name="Rechteck 17"/>
          <p:cNvSpPr/>
          <p:nvPr/>
        </p:nvSpPr>
        <p:spPr>
          <a:xfrm>
            <a:off x="11351361" y="3280235"/>
            <a:ext cx="532014" cy="557334"/>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B</a:t>
            </a:r>
          </a:p>
        </p:txBody>
      </p:sp>
      <p:sp>
        <p:nvSpPr>
          <p:cNvPr id="19" name="Rechteck 18"/>
          <p:cNvSpPr/>
          <p:nvPr/>
        </p:nvSpPr>
        <p:spPr>
          <a:xfrm>
            <a:off x="11351361" y="5197341"/>
            <a:ext cx="532014" cy="557334"/>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C</a:t>
            </a:r>
            <a:endParaRPr lang="de-DE" dirty="0">
              <a:solidFill>
                <a:schemeClr val="tx1"/>
              </a:solidFill>
            </a:endParaRPr>
          </a:p>
        </p:txBody>
      </p:sp>
    </p:spTree>
    <p:extLst>
      <p:ext uri="{BB962C8B-B14F-4D97-AF65-F5344CB8AC3E}">
        <p14:creationId xmlns:p14="http://schemas.microsoft.com/office/powerpoint/2010/main" val="859960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500" fill="hold"/>
                                        <p:tgtEl>
                                          <p:spTgt spid="16"/>
                                        </p:tgtEl>
                                        <p:attrNameLst>
                                          <p:attrName>ppt_x</p:attrName>
                                        </p:attrNameLst>
                                      </p:cBhvr>
                                      <p:tavLst>
                                        <p:tav tm="0">
                                          <p:val>
                                            <p:strVal val="#ppt_x"/>
                                          </p:val>
                                        </p:tav>
                                        <p:tav tm="100000">
                                          <p:val>
                                            <p:strVal val="#ppt_x"/>
                                          </p:val>
                                        </p:tav>
                                      </p:tavLst>
                                    </p:anim>
                                    <p:anim calcmode="lin" valueType="num">
                                      <p:cBhvr additive="base">
                                        <p:cTn id="2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randombar(horizontal)">
                                      <p:cBhvr>
                                        <p:cTn id="33" dur="500"/>
                                        <p:tgtEl>
                                          <p:spTgt spid="17"/>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grpId="0"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randombar(horizontal)">
                                      <p:cBhvr>
                                        <p:cTn id="38" dur="500"/>
                                        <p:tgtEl>
                                          <p:spTgt spid="18"/>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randombar(horizontal)">
                                      <p:cBhvr>
                                        <p:cTn id="4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animBg="1"/>
      <p:bldP spid="16" grpId="0" animBg="1"/>
      <p:bldP spid="9" grpId="0" animBg="1"/>
      <p:bldP spid="17" grpId="0" animBg="1"/>
      <p:bldP spid="18" grpId="0" animBg="1"/>
      <p:bldP spid="1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e 4"/>
          <p:cNvGraphicFramePr>
            <a:graphicFrameLocks noGrp="1"/>
          </p:cNvGraphicFramePr>
          <p:nvPr>
            <p:extLst>
              <p:ext uri="{D42A27DB-BD31-4B8C-83A1-F6EECF244321}">
                <p14:modId xmlns:p14="http://schemas.microsoft.com/office/powerpoint/2010/main" val="2500483300"/>
              </p:ext>
            </p:extLst>
          </p:nvPr>
        </p:nvGraphicFramePr>
        <p:xfrm>
          <a:off x="1469034" y="2062425"/>
          <a:ext cx="10148341" cy="2463077"/>
        </p:xfrm>
        <a:graphic>
          <a:graphicData uri="http://schemas.openxmlformats.org/drawingml/2006/table">
            <a:tbl>
              <a:tblPr firstRow="1" firstCol="1" bandRow="1">
                <a:tableStyleId>{5C22544A-7EE6-4342-B048-85BDC9FD1C3A}</a:tableStyleId>
              </a:tblPr>
              <a:tblGrid>
                <a:gridCol w="937486">
                  <a:extLst>
                    <a:ext uri="{9D8B030D-6E8A-4147-A177-3AD203B41FA5}">
                      <a16:colId xmlns:a16="http://schemas.microsoft.com/office/drawing/2014/main" val="3186664314"/>
                    </a:ext>
                  </a:extLst>
                </a:gridCol>
                <a:gridCol w="2670615">
                  <a:extLst>
                    <a:ext uri="{9D8B030D-6E8A-4147-A177-3AD203B41FA5}">
                      <a16:colId xmlns:a16="http://schemas.microsoft.com/office/drawing/2014/main" val="3164974163"/>
                    </a:ext>
                  </a:extLst>
                </a:gridCol>
                <a:gridCol w="1363012">
                  <a:extLst>
                    <a:ext uri="{9D8B030D-6E8A-4147-A177-3AD203B41FA5}">
                      <a16:colId xmlns:a16="http://schemas.microsoft.com/office/drawing/2014/main" val="540794854"/>
                    </a:ext>
                  </a:extLst>
                </a:gridCol>
                <a:gridCol w="2018576">
                  <a:extLst>
                    <a:ext uri="{9D8B030D-6E8A-4147-A177-3AD203B41FA5}">
                      <a16:colId xmlns:a16="http://schemas.microsoft.com/office/drawing/2014/main" val="386674676"/>
                    </a:ext>
                  </a:extLst>
                </a:gridCol>
                <a:gridCol w="3158652">
                  <a:extLst>
                    <a:ext uri="{9D8B030D-6E8A-4147-A177-3AD203B41FA5}">
                      <a16:colId xmlns:a16="http://schemas.microsoft.com/office/drawing/2014/main" val="4117031524"/>
                    </a:ext>
                  </a:extLst>
                </a:gridCol>
              </a:tblGrid>
              <a:tr h="1126191">
                <a:tc>
                  <a:txBody>
                    <a:bodyPr/>
                    <a:lstStyle/>
                    <a:p>
                      <a:pPr>
                        <a:lnSpc>
                          <a:spcPct val="107000"/>
                        </a:lnSpc>
                        <a:spcAft>
                          <a:spcPts val="0"/>
                        </a:spcAft>
                      </a:pPr>
                      <a:r>
                        <a:rPr lang="de-DE" sz="2000" dirty="0">
                          <a:solidFill>
                            <a:schemeClr val="tx1"/>
                          </a:solidFill>
                          <a:effectLst/>
                        </a:rPr>
                        <a:t>KV-Nr.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Gebührentatbestand</a:t>
                      </a:r>
                    </a:p>
                    <a:p>
                      <a:pPr>
                        <a:lnSpc>
                          <a:spcPct val="107000"/>
                        </a:lnSpc>
                        <a:spcAft>
                          <a:spcPts val="0"/>
                        </a:spcAft>
                      </a:pPr>
                      <a:r>
                        <a:rPr lang="de-DE" sz="2000" dirty="0">
                          <a:solidFill>
                            <a:schemeClr val="tx1"/>
                          </a:solidFill>
                          <a:effectLst/>
                        </a:rPr>
                        <a:t>(Gegenstand des Kostenansatzes)</a:t>
                      </a:r>
                    </a:p>
                    <a:p>
                      <a:pPr>
                        <a:lnSpc>
                          <a:spcPct val="107000"/>
                        </a:lnSpc>
                        <a:spcAft>
                          <a:spcPts val="0"/>
                        </a:spcAft>
                      </a:pPr>
                      <a:r>
                        <a:rPr lang="de-DE" sz="2000" dirty="0">
                          <a:solidFill>
                            <a:schemeClr val="tx1"/>
                          </a:solidFill>
                          <a:effectLst/>
                        </a:rPr>
                        <a:t>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Streitwert</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Betrag/Gebühr</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err="1">
                          <a:solidFill>
                            <a:schemeClr val="tx1"/>
                          </a:solidFill>
                          <a:effectLst/>
                        </a:rPr>
                        <a:t>Mithaft</a:t>
                      </a:r>
                      <a:endParaRPr lang="de-DE" sz="2000" dirty="0">
                        <a:solidFill>
                          <a:schemeClr val="tx1"/>
                        </a:solidFill>
                        <a:effectLst/>
                      </a:endParaRPr>
                    </a:p>
                    <a:p>
                      <a:pPr>
                        <a:lnSpc>
                          <a:spcPct val="107000"/>
                        </a:lnSpc>
                        <a:spcAft>
                          <a:spcPts val="0"/>
                        </a:spcAft>
                      </a:pPr>
                      <a:r>
                        <a:rPr lang="de-DE" sz="2000" dirty="0" smtClean="0">
                          <a:solidFill>
                            <a:schemeClr val="tx1"/>
                          </a:solidFill>
                          <a:effectLst/>
                          <a:latin typeface="+mn-lt"/>
                          <a:ea typeface="+mn-ea"/>
                          <a:cs typeface="+mn-cs"/>
                        </a:rPr>
                        <a:t>Kläger                 /Beklagter</a:t>
                      </a:r>
                    </a:p>
                    <a:p>
                      <a:pPr>
                        <a:lnSpc>
                          <a:spcPct val="107000"/>
                        </a:lnSpc>
                        <a:spcAft>
                          <a:spcPts val="0"/>
                        </a:spcAft>
                      </a:pPr>
                      <a:endParaRPr lang="de-DE"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776858955"/>
                  </a:ext>
                </a:extLst>
              </a:tr>
              <a:tr h="1158533">
                <a:tc>
                  <a:txBody>
                    <a:bodyPr/>
                    <a:lstStyle/>
                    <a:p>
                      <a:pPr>
                        <a:lnSpc>
                          <a:spcPct val="107000"/>
                        </a:lnSpc>
                        <a:spcAft>
                          <a:spcPts val="0"/>
                        </a:spcAft>
                      </a:pPr>
                      <a:r>
                        <a:rPr lang="de-DE" sz="1600" dirty="0" smtClean="0">
                          <a:solidFill>
                            <a:schemeClr val="accent6">
                              <a:lumMod val="75000"/>
                            </a:schemeClr>
                          </a:solidFill>
                          <a:effectLst/>
                        </a:rPr>
                        <a:t>       </a:t>
                      </a: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de-DE" sz="1600" dirty="0" smtClean="0">
                        <a:effectLst/>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de-DE" sz="1600" dirty="0">
                          <a:effectLst/>
                        </a:rPr>
                        <a:t> </a:t>
                      </a:r>
                      <a:endParaRPr lang="de-DE" sz="1600" b="1" dirty="0" smtClean="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b="1" dirty="0">
                          <a:solidFill>
                            <a:schemeClr val="accent6">
                              <a:lumMod val="75000"/>
                            </a:schemeClr>
                          </a:solidFill>
                          <a:effectLst/>
                        </a:rPr>
                        <a:t> </a:t>
                      </a: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3089362680"/>
                  </a:ext>
                </a:extLst>
              </a:tr>
            </a:tbl>
          </a:graphicData>
        </a:graphic>
      </p:graphicFrame>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9533743"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KR-Klageerweiterung </a:t>
            </a:r>
            <a:endParaRPr lang="de-DE" sz="2000" b="1" dirty="0">
              <a:solidFill>
                <a:schemeClr val="tx1"/>
              </a:solidFill>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2" name="Rechteck 1"/>
          <p:cNvSpPr/>
          <p:nvPr/>
        </p:nvSpPr>
        <p:spPr>
          <a:xfrm>
            <a:off x="1526458" y="3626128"/>
            <a:ext cx="809468" cy="3218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1210</a:t>
            </a:r>
            <a:endParaRPr lang="de-DE" b="1" dirty="0">
              <a:solidFill>
                <a:schemeClr val="tx1"/>
              </a:solidFill>
            </a:endParaRPr>
          </a:p>
        </p:txBody>
      </p:sp>
      <p:sp>
        <p:nvSpPr>
          <p:cNvPr id="3" name="Rechteck 2"/>
          <p:cNvSpPr/>
          <p:nvPr/>
        </p:nvSpPr>
        <p:spPr>
          <a:xfrm>
            <a:off x="2583263" y="3523846"/>
            <a:ext cx="2288539" cy="96530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Calibri" panose="020F0502020204030204" pitchFamily="34" charset="0"/>
                <a:cs typeface="Times New Roman" panose="02020603050405020304" pitchFamily="18" charset="0"/>
              </a:rPr>
              <a:t>Verfahren im Allgemeinen</a:t>
            </a:r>
          </a:p>
          <a:p>
            <a:pPr algn="ctr"/>
            <a:endParaRPr lang="de-DE" dirty="0">
              <a:solidFill>
                <a:schemeClr val="tx1"/>
              </a:solidFill>
            </a:endParaRPr>
          </a:p>
        </p:txBody>
      </p:sp>
      <p:sp>
        <p:nvSpPr>
          <p:cNvPr id="4" name="Rechteck 3"/>
          <p:cNvSpPr/>
          <p:nvPr/>
        </p:nvSpPr>
        <p:spPr>
          <a:xfrm>
            <a:off x="5081664" y="3510879"/>
            <a:ext cx="115424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9170,00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hteck 11"/>
          <p:cNvSpPr/>
          <p:nvPr/>
        </p:nvSpPr>
        <p:spPr>
          <a:xfrm>
            <a:off x="7086659" y="3413636"/>
            <a:ext cx="914400" cy="5305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smtClean="0">
                <a:solidFill>
                  <a:schemeClr val="tx1"/>
                </a:solidFill>
              </a:rPr>
              <a:t>798,00</a:t>
            </a:r>
            <a:endParaRPr lang="de-DE" b="1" dirty="0">
              <a:solidFill>
                <a:schemeClr val="tx1"/>
              </a:solidFill>
            </a:endParaRPr>
          </a:p>
        </p:txBody>
      </p:sp>
      <p:sp>
        <p:nvSpPr>
          <p:cNvPr id="13" name="Rechteck 12"/>
          <p:cNvSpPr/>
          <p:nvPr/>
        </p:nvSpPr>
        <p:spPr>
          <a:xfrm>
            <a:off x="8566877" y="3501996"/>
            <a:ext cx="3000571" cy="4796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voll /keine </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2</a:t>
            </a: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5" name="Rechteck 14"/>
          <p:cNvSpPr/>
          <p:nvPr/>
        </p:nvSpPr>
        <p:spPr>
          <a:xfrm>
            <a:off x="2583263" y="4513899"/>
            <a:ext cx="20032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Summe</a:t>
            </a:r>
            <a:endParaRPr lang="de-DE" sz="1400" dirty="0">
              <a:solidFill>
                <a:schemeClr val="tx1"/>
              </a:solidFill>
            </a:endParaRPr>
          </a:p>
        </p:txBody>
      </p:sp>
      <p:sp>
        <p:nvSpPr>
          <p:cNvPr id="17" name="Rechteck 16"/>
          <p:cNvSpPr/>
          <p:nvPr/>
        </p:nvSpPr>
        <p:spPr>
          <a:xfrm>
            <a:off x="6436594" y="4540494"/>
            <a:ext cx="20178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  798,00</a:t>
            </a:r>
            <a:endParaRPr lang="de-DE" b="1" dirty="0">
              <a:solidFill>
                <a:schemeClr val="tx1"/>
              </a:solidFill>
            </a:endParaRPr>
          </a:p>
        </p:txBody>
      </p:sp>
      <p:sp>
        <p:nvSpPr>
          <p:cNvPr id="18" name="Gefaltete Ecke 17"/>
          <p:cNvSpPr/>
          <p:nvPr/>
        </p:nvSpPr>
        <p:spPr>
          <a:xfrm rot="21271376">
            <a:off x="10155100" y="3501705"/>
            <a:ext cx="1599712" cy="1594098"/>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dirty="0" smtClean="0">
              <a:solidFill>
                <a:schemeClr val="tx1"/>
              </a:solidFill>
              <a:latin typeface="MV Boli" panose="02000500030200090000" pitchFamily="2" charset="0"/>
              <a:cs typeface="MV Boli" panose="02000500030200090000" pitchFamily="2" charset="0"/>
            </a:endParaRPr>
          </a:p>
          <a:p>
            <a:pPr algn="ctr"/>
            <a:r>
              <a:rPr lang="de-DE" sz="2400" dirty="0" smtClean="0">
                <a:solidFill>
                  <a:schemeClr val="tx1"/>
                </a:solidFill>
                <a:latin typeface="MV Boli" panose="02000500030200090000" pitchFamily="2" charset="0"/>
                <a:cs typeface="MV Boli" panose="02000500030200090000" pitchFamily="2" charset="0"/>
              </a:rPr>
              <a:t>7860</a:t>
            </a:r>
          </a:p>
          <a:p>
            <a:pPr algn="ctr"/>
            <a:r>
              <a:rPr lang="de-DE" sz="2400" dirty="0" smtClean="0">
                <a:solidFill>
                  <a:schemeClr val="tx1"/>
                </a:solidFill>
                <a:latin typeface="MV Boli" panose="02000500030200090000" pitchFamily="2" charset="0"/>
                <a:cs typeface="MV Boli" panose="02000500030200090000" pitchFamily="2" charset="0"/>
              </a:rPr>
              <a:t>+ 1310</a:t>
            </a:r>
            <a:r>
              <a:rPr lang="de-DE" sz="2400" dirty="0">
                <a:solidFill>
                  <a:schemeClr val="tx1"/>
                </a:solidFill>
                <a:latin typeface="MV Boli" panose="02000500030200090000" pitchFamily="2" charset="0"/>
                <a:cs typeface="MV Boli" panose="02000500030200090000" pitchFamily="2" charset="0"/>
              </a:rPr>
              <a:t> </a:t>
            </a:r>
            <a:r>
              <a:rPr lang="de-DE" sz="2400" dirty="0" smtClean="0">
                <a:solidFill>
                  <a:schemeClr val="tx1"/>
                </a:solidFill>
                <a:latin typeface="MV Boli" panose="02000500030200090000" pitchFamily="2" charset="0"/>
                <a:cs typeface="MV Boli" panose="02000500030200090000" pitchFamily="2" charset="0"/>
              </a:rPr>
              <a:t>=</a:t>
            </a:r>
          </a:p>
          <a:p>
            <a:pPr algn="ctr"/>
            <a:r>
              <a:rPr lang="de-DE" sz="2400" dirty="0" smtClean="0">
                <a:solidFill>
                  <a:schemeClr val="tx1"/>
                </a:solidFill>
                <a:latin typeface="MV Boli" panose="02000500030200090000" pitchFamily="2" charset="0"/>
                <a:cs typeface="MV Boli" panose="02000500030200090000" pitchFamily="2" charset="0"/>
              </a:rPr>
              <a:t>9170</a:t>
            </a:r>
          </a:p>
        </p:txBody>
      </p:sp>
      <p:sp>
        <p:nvSpPr>
          <p:cNvPr id="19" name="Rechteck 18"/>
          <p:cNvSpPr/>
          <p:nvPr/>
        </p:nvSpPr>
        <p:spPr>
          <a:xfrm>
            <a:off x="2583263" y="5021985"/>
            <a:ext cx="2003258" cy="51663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Bereits gezahlt:</a:t>
            </a:r>
            <a:endParaRPr lang="de-DE" sz="1400" dirty="0">
              <a:solidFill>
                <a:schemeClr val="tx1"/>
              </a:solidFill>
            </a:endParaRPr>
          </a:p>
        </p:txBody>
      </p:sp>
      <p:sp>
        <p:nvSpPr>
          <p:cNvPr id="20" name="Rechteck 19"/>
          <p:cNvSpPr/>
          <p:nvPr/>
        </p:nvSpPr>
        <p:spPr>
          <a:xfrm>
            <a:off x="6436594" y="5072120"/>
            <a:ext cx="2017858" cy="51663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  672,00</a:t>
            </a:r>
            <a:endParaRPr lang="de-DE" b="1" dirty="0">
              <a:solidFill>
                <a:schemeClr val="tx1"/>
              </a:solidFill>
            </a:endParaRPr>
          </a:p>
        </p:txBody>
      </p:sp>
      <p:sp>
        <p:nvSpPr>
          <p:cNvPr id="21" name="Rechteck 20"/>
          <p:cNvSpPr/>
          <p:nvPr/>
        </p:nvSpPr>
        <p:spPr>
          <a:xfrm>
            <a:off x="2583263" y="5529718"/>
            <a:ext cx="20032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Summe</a:t>
            </a:r>
            <a:endParaRPr lang="de-DE" sz="1400" dirty="0">
              <a:solidFill>
                <a:schemeClr val="tx1"/>
              </a:solidFill>
            </a:endParaRPr>
          </a:p>
        </p:txBody>
      </p:sp>
      <p:sp>
        <p:nvSpPr>
          <p:cNvPr id="22" name="Rechteck 21"/>
          <p:cNvSpPr/>
          <p:nvPr/>
        </p:nvSpPr>
        <p:spPr>
          <a:xfrm>
            <a:off x="6436594" y="5609938"/>
            <a:ext cx="20178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  126,00</a:t>
            </a:r>
            <a:endParaRPr lang="de-DE" b="1" dirty="0">
              <a:solidFill>
                <a:schemeClr val="tx1"/>
              </a:solidFill>
            </a:endParaRPr>
          </a:p>
        </p:txBody>
      </p:sp>
      <p:sp>
        <p:nvSpPr>
          <p:cNvPr id="23" name="Abgerundetes Rechteck 22"/>
          <p:cNvSpPr/>
          <p:nvPr/>
        </p:nvSpPr>
        <p:spPr>
          <a:xfrm>
            <a:off x="1621436" y="261212"/>
            <a:ext cx="9533743"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058425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anim calcmode="lin" valueType="num">
                                      <p:cBhvr additive="base">
                                        <p:cTn id="3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2">
                                            <p:txEl>
                                              <p:pRg st="0" end="0"/>
                                            </p:txEl>
                                          </p:spTgt>
                                        </p:tgtEl>
                                        <p:attrNameLst>
                                          <p:attrName>style.visibility</p:attrName>
                                        </p:attrNameLst>
                                      </p:cBhvr>
                                      <p:to>
                                        <p:strVal val="visible"/>
                                      </p:to>
                                    </p:set>
                                    <p:anim calcmode="lin" valueType="num">
                                      <p:cBhvr additive="base">
                                        <p:cTn id="3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500" fill="hold"/>
                                        <p:tgtEl>
                                          <p:spTgt spid="13"/>
                                        </p:tgtEl>
                                        <p:attrNameLst>
                                          <p:attrName>ppt_x</p:attrName>
                                        </p:attrNameLst>
                                      </p:cBhvr>
                                      <p:tavLst>
                                        <p:tav tm="0">
                                          <p:val>
                                            <p:strVal val="#ppt_x"/>
                                          </p:val>
                                        </p:tav>
                                        <p:tav tm="100000">
                                          <p:val>
                                            <p:strVal val="#ppt_x"/>
                                          </p:val>
                                        </p:tav>
                                      </p:tavLst>
                                    </p:anim>
                                    <p:anim calcmode="lin" valueType="num">
                                      <p:cBhvr additive="base">
                                        <p:cTn id="4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ppt_x"/>
                                          </p:val>
                                        </p:tav>
                                        <p:tav tm="100000">
                                          <p:val>
                                            <p:strVal val="#ppt_x"/>
                                          </p:val>
                                        </p:tav>
                                      </p:tavLst>
                                    </p:anim>
                                    <p:anim calcmode="lin" valueType="num">
                                      <p:cBhvr additive="base">
                                        <p:cTn id="5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additive="base">
                                        <p:cTn id="55" dur="500" fill="hold"/>
                                        <p:tgtEl>
                                          <p:spTgt spid="17"/>
                                        </p:tgtEl>
                                        <p:attrNameLst>
                                          <p:attrName>ppt_x</p:attrName>
                                        </p:attrNameLst>
                                      </p:cBhvr>
                                      <p:tavLst>
                                        <p:tav tm="0">
                                          <p:val>
                                            <p:strVal val="#ppt_x"/>
                                          </p:val>
                                        </p:tav>
                                        <p:tav tm="100000">
                                          <p:val>
                                            <p:strVal val="#ppt_x"/>
                                          </p:val>
                                        </p:tav>
                                      </p:tavLst>
                                    </p:anim>
                                    <p:anim calcmode="lin" valueType="num">
                                      <p:cBhvr additive="base">
                                        <p:cTn id="5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31" presetClass="entr" presetSubtype="0" fill="hold" grpId="0" nodeType="clickEffect">
                                  <p:stCondLst>
                                    <p:cond delay="0"/>
                                  </p:stCondLst>
                                  <p:childTnLst>
                                    <p:set>
                                      <p:cBhvr>
                                        <p:cTn id="60" dur="1" fill="hold">
                                          <p:stCondLst>
                                            <p:cond delay="0"/>
                                          </p:stCondLst>
                                        </p:cTn>
                                        <p:tgtEl>
                                          <p:spTgt spid="18"/>
                                        </p:tgtEl>
                                        <p:attrNameLst>
                                          <p:attrName>style.visibility</p:attrName>
                                        </p:attrNameLst>
                                      </p:cBhvr>
                                      <p:to>
                                        <p:strVal val="visible"/>
                                      </p:to>
                                    </p:set>
                                    <p:anim calcmode="lin" valueType="num">
                                      <p:cBhvr>
                                        <p:cTn id="61" dur="1000" fill="hold"/>
                                        <p:tgtEl>
                                          <p:spTgt spid="18"/>
                                        </p:tgtEl>
                                        <p:attrNameLst>
                                          <p:attrName>ppt_w</p:attrName>
                                        </p:attrNameLst>
                                      </p:cBhvr>
                                      <p:tavLst>
                                        <p:tav tm="0">
                                          <p:val>
                                            <p:fltVal val="0"/>
                                          </p:val>
                                        </p:tav>
                                        <p:tav tm="100000">
                                          <p:val>
                                            <p:strVal val="#ppt_w"/>
                                          </p:val>
                                        </p:tav>
                                      </p:tavLst>
                                    </p:anim>
                                    <p:anim calcmode="lin" valueType="num">
                                      <p:cBhvr>
                                        <p:cTn id="62" dur="1000" fill="hold"/>
                                        <p:tgtEl>
                                          <p:spTgt spid="18"/>
                                        </p:tgtEl>
                                        <p:attrNameLst>
                                          <p:attrName>ppt_h</p:attrName>
                                        </p:attrNameLst>
                                      </p:cBhvr>
                                      <p:tavLst>
                                        <p:tav tm="0">
                                          <p:val>
                                            <p:fltVal val="0"/>
                                          </p:val>
                                        </p:tav>
                                        <p:tav tm="100000">
                                          <p:val>
                                            <p:strVal val="#ppt_h"/>
                                          </p:val>
                                        </p:tav>
                                      </p:tavLst>
                                    </p:anim>
                                    <p:anim calcmode="lin" valueType="num">
                                      <p:cBhvr>
                                        <p:cTn id="63" dur="1000" fill="hold"/>
                                        <p:tgtEl>
                                          <p:spTgt spid="18"/>
                                        </p:tgtEl>
                                        <p:attrNameLst>
                                          <p:attrName>style.rotation</p:attrName>
                                        </p:attrNameLst>
                                      </p:cBhvr>
                                      <p:tavLst>
                                        <p:tav tm="0">
                                          <p:val>
                                            <p:fltVal val="90"/>
                                          </p:val>
                                        </p:tav>
                                        <p:tav tm="100000">
                                          <p:val>
                                            <p:fltVal val="0"/>
                                          </p:val>
                                        </p:tav>
                                      </p:tavLst>
                                    </p:anim>
                                    <p:animEffect transition="in" filter="fade">
                                      <p:cBhvr>
                                        <p:cTn id="64" dur="1000"/>
                                        <p:tgtEl>
                                          <p:spTgt spid="18"/>
                                        </p:tgtEl>
                                      </p:cBhvr>
                                    </p:animEffect>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19"/>
                                        </p:tgtEl>
                                        <p:attrNameLst>
                                          <p:attrName>style.visibility</p:attrName>
                                        </p:attrNameLst>
                                      </p:cBhvr>
                                      <p:to>
                                        <p:strVal val="visible"/>
                                      </p:to>
                                    </p:set>
                                    <p:anim calcmode="lin" valueType="num">
                                      <p:cBhvr additive="base">
                                        <p:cTn id="69" dur="500" fill="hold"/>
                                        <p:tgtEl>
                                          <p:spTgt spid="19"/>
                                        </p:tgtEl>
                                        <p:attrNameLst>
                                          <p:attrName>ppt_x</p:attrName>
                                        </p:attrNameLst>
                                      </p:cBhvr>
                                      <p:tavLst>
                                        <p:tav tm="0">
                                          <p:val>
                                            <p:strVal val="#ppt_x"/>
                                          </p:val>
                                        </p:tav>
                                        <p:tav tm="100000">
                                          <p:val>
                                            <p:strVal val="#ppt_x"/>
                                          </p:val>
                                        </p:tav>
                                      </p:tavLst>
                                    </p:anim>
                                    <p:anim calcmode="lin" valueType="num">
                                      <p:cBhvr additive="base">
                                        <p:cTn id="7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20"/>
                                        </p:tgtEl>
                                        <p:attrNameLst>
                                          <p:attrName>style.visibility</p:attrName>
                                        </p:attrNameLst>
                                      </p:cBhvr>
                                      <p:to>
                                        <p:strVal val="visible"/>
                                      </p:to>
                                    </p:set>
                                    <p:anim calcmode="lin" valueType="num">
                                      <p:cBhvr additive="base">
                                        <p:cTn id="75" dur="500" fill="hold"/>
                                        <p:tgtEl>
                                          <p:spTgt spid="20"/>
                                        </p:tgtEl>
                                        <p:attrNameLst>
                                          <p:attrName>ppt_x</p:attrName>
                                        </p:attrNameLst>
                                      </p:cBhvr>
                                      <p:tavLst>
                                        <p:tav tm="0">
                                          <p:val>
                                            <p:strVal val="#ppt_x"/>
                                          </p:val>
                                        </p:tav>
                                        <p:tav tm="100000">
                                          <p:val>
                                            <p:strVal val="#ppt_x"/>
                                          </p:val>
                                        </p:tav>
                                      </p:tavLst>
                                    </p:anim>
                                    <p:anim calcmode="lin" valueType="num">
                                      <p:cBhvr additive="base">
                                        <p:cTn id="7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4" fill="hold" grpId="0" nodeType="clickEffect">
                                  <p:stCondLst>
                                    <p:cond delay="0"/>
                                  </p:stCondLst>
                                  <p:childTnLst>
                                    <p:set>
                                      <p:cBhvr>
                                        <p:cTn id="80" dur="1" fill="hold">
                                          <p:stCondLst>
                                            <p:cond delay="0"/>
                                          </p:stCondLst>
                                        </p:cTn>
                                        <p:tgtEl>
                                          <p:spTgt spid="21"/>
                                        </p:tgtEl>
                                        <p:attrNameLst>
                                          <p:attrName>style.visibility</p:attrName>
                                        </p:attrNameLst>
                                      </p:cBhvr>
                                      <p:to>
                                        <p:strVal val="visible"/>
                                      </p:to>
                                    </p:set>
                                    <p:anim calcmode="lin" valueType="num">
                                      <p:cBhvr additive="base">
                                        <p:cTn id="81" dur="500" fill="hold"/>
                                        <p:tgtEl>
                                          <p:spTgt spid="21"/>
                                        </p:tgtEl>
                                        <p:attrNameLst>
                                          <p:attrName>ppt_x</p:attrName>
                                        </p:attrNameLst>
                                      </p:cBhvr>
                                      <p:tavLst>
                                        <p:tav tm="0">
                                          <p:val>
                                            <p:strVal val="#ppt_x"/>
                                          </p:val>
                                        </p:tav>
                                        <p:tav tm="100000">
                                          <p:val>
                                            <p:strVal val="#ppt_x"/>
                                          </p:val>
                                        </p:tav>
                                      </p:tavLst>
                                    </p:anim>
                                    <p:anim calcmode="lin" valueType="num">
                                      <p:cBhvr additive="base">
                                        <p:cTn id="8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grpId="0" nodeType="clickEffect">
                                  <p:stCondLst>
                                    <p:cond delay="0"/>
                                  </p:stCondLst>
                                  <p:childTnLst>
                                    <p:set>
                                      <p:cBhvr>
                                        <p:cTn id="86" dur="1" fill="hold">
                                          <p:stCondLst>
                                            <p:cond delay="0"/>
                                          </p:stCondLst>
                                        </p:cTn>
                                        <p:tgtEl>
                                          <p:spTgt spid="22"/>
                                        </p:tgtEl>
                                        <p:attrNameLst>
                                          <p:attrName>style.visibility</p:attrName>
                                        </p:attrNameLst>
                                      </p:cBhvr>
                                      <p:to>
                                        <p:strVal val="visible"/>
                                      </p:to>
                                    </p:set>
                                    <p:anim calcmode="lin" valueType="num">
                                      <p:cBhvr additive="base">
                                        <p:cTn id="87" dur="500" fill="hold"/>
                                        <p:tgtEl>
                                          <p:spTgt spid="22"/>
                                        </p:tgtEl>
                                        <p:attrNameLst>
                                          <p:attrName>ppt_x</p:attrName>
                                        </p:attrNameLst>
                                      </p:cBhvr>
                                      <p:tavLst>
                                        <p:tav tm="0">
                                          <p:val>
                                            <p:strVal val="#ppt_x"/>
                                          </p:val>
                                        </p:tav>
                                        <p:tav tm="100000">
                                          <p:val>
                                            <p:strVal val="#ppt_x"/>
                                          </p:val>
                                        </p:tav>
                                      </p:tavLst>
                                    </p:anim>
                                    <p:anim calcmode="lin" valueType="num">
                                      <p:cBhvr additive="base">
                                        <p:cTn id="8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12" grpId="0" animBg="1"/>
      <p:bldP spid="13" grpId="0" animBg="1"/>
      <p:bldP spid="15" grpId="0" animBg="1"/>
      <p:bldP spid="17" grpId="0" animBg="1"/>
      <p:bldP spid="18" grpId="0" animBg="1"/>
      <p:bldP spid="19" grpId="0" animBg="1"/>
      <p:bldP spid="20" grpId="0" animBg="1"/>
      <p:bldP spid="21" grpId="0" animBg="1"/>
      <p:bldP spid="2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1466396" y="2506691"/>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Fälligkeit tritt gem. § 6 Abs. 1 S. 1 Nr. 1 GKG </a:t>
            </a:r>
            <a:r>
              <a:rPr lang="de-DE" sz="2000" u="sng" dirty="0" smtClean="0"/>
              <a:t>mit Eingang der Klageerweiterung </a:t>
            </a:r>
            <a:r>
              <a:rPr lang="de-DE" sz="2000" dirty="0" smtClean="0"/>
              <a:t>ein.</a:t>
            </a:r>
            <a:endParaRPr lang="de-DE" sz="2000" dirty="0"/>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Vorschuss-KR </a:t>
            </a:r>
            <a:endParaRPr lang="de-DE" sz="2000" b="1"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5" name="Rectangle 1"/>
          <p:cNvSpPr>
            <a:spLocks noChangeArrowheads="1"/>
          </p:cNvSpPr>
          <p:nvPr/>
        </p:nvSpPr>
        <p:spPr bwMode="auto">
          <a:xfrm>
            <a:off x="1466395" y="3308375"/>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Kostenschuldner ist die  </a:t>
            </a:r>
            <a:r>
              <a:rPr lang="de-DE" sz="2000" dirty="0" smtClean="0">
                <a:solidFill>
                  <a:srgbClr val="C00000"/>
                </a:solidFill>
              </a:rPr>
              <a:t>Klägerin </a:t>
            </a:r>
            <a:r>
              <a:rPr lang="de-DE" sz="2000" dirty="0" smtClean="0"/>
              <a:t> gem. § 22 Abs. 1 Satz 1 GKG</a:t>
            </a:r>
            <a:endParaRPr lang="de-DE" sz="2000" dirty="0"/>
          </a:p>
        </p:txBody>
      </p:sp>
      <p:sp>
        <p:nvSpPr>
          <p:cNvPr id="16" name="Rectangle 1"/>
          <p:cNvSpPr>
            <a:spLocks noChangeArrowheads="1"/>
          </p:cNvSpPr>
          <p:nvPr/>
        </p:nvSpPr>
        <p:spPr bwMode="auto">
          <a:xfrm>
            <a:off x="1466389" y="4110059"/>
            <a:ext cx="10150979" cy="1323439"/>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pPr marL="1036638" indent="0">
              <a:buNone/>
            </a:pPr>
            <a:r>
              <a:rPr lang="de-DE" sz="2000" dirty="0" smtClean="0"/>
              <a:t>Gem</a:t>
            </a:r>
            <a:r>
              <a:rPr lang="de-DE" sz="2000" dirty="0"/>
              <a:t>. § 12 Abs. 1 S. </a:t>
            </a:r>
            <a:r>
              <a:rPr lang="de-DE" sz="2000" dirty="0" smtClean="0"/>
              <a:t>2 </a:t>
            </a:r>
            <a:r>
              <a:rPr lang="de-DE" sz="2000" dirty="0"/>
              <a:t>GKG ist mit </a:t>
            </a:r>
            <a:r>
              <a:rPr lang="de-DE" sz="2000" dirty="0" smtClean="0"/>
              <a:t>Kostennachricht </a:t>
            </a:r>
            <a:r>
              <a:rPr lang="de-DE" sz="2000" dirty="0"/>
              <a:t>gem.</a:t>
            </a:r>
          </a:p>
          <a:p>
            <a:pPr marL="1036638" indent="0">
              <a:buNone/>
            </a:pPr>
            <a:r>
              <a:rPr lang="de-DE" sz="2000" dirty="0"/>
              <a:t>§ 26 </a:t>
            </a:r>
            <a:r>
              <a:rPr lang="de-DE" sz="2000" dirty="0" err="1"/>
              <a:t>KostVfg</a:t>
            </a:r>
            <a:r>
              <a:rPr lang="de-DE" sz="2000" dirty="0"/>
              <a:t> eine </a:t>
            </a:r>
            <a:r>
              <a:rPr lang="de-DE" sz="2000" dirty="0" err="1"/>
              <a:t>Vorrauszahlung</a:t>
            </a:r>
            <a:r>
              <a:rPr lang="de-DE" sz="2000" dirty="0"/>
              <a:t> </a:t>
            </a:r>
            <a:r>
              <a:rPr lang="de-DE" sz="2000" dirty="0" err="1"/>
              <a:t>i.H.v</a:t>
            </a:r>
            <a:r>
              <a:rPr lang="de-DE" sz="2000" dirty="0"/>
              <a:t>. </a:t>
            </a:r>
            <a:r>
              <a:rPr lang="de-DE" sz="2000" dirty="0" smtClean="0"/>
              <a:t>126,00 </a:t>
            </a:r>
            <a:r>
              <a:rPr lang="de-DE" sz="2000" dirty="0"/>
              <a:t>EUR zu fordern. Sie wird gem. §§ 4 Abs. 2, 15 Abs. 1 und 26 Abs. 1 + 6 </a:t>
            </a:r>
            <a:r>
              <a:rPr lang="de-DE" sz="2000" dirty="0" err="1"/>
              <a:t>KostVfg</a:t>
            </a:r>
            <a:r>
              <a:rPr lang="de-DE" sz="2000" dirty="0"/>
              <a:t> über den Prozessbevollmächtigten </a:t>
            </a:r>
            <a:r>
              <a:rPr lang="de-DE" sz="2000" dirty="0" smtClean="0"/>
              <a:t>der Klägerin </a:t>
            </a:r>
            <a:r>
              <a:rPr lang="de-DE" sz="2000" dirty="0"/>
              <a:t>erfordert.</a:t>
            </a:r>
          </a:p>
        </p:txBody>
      </p:sp>
      <p:sp>
        <p:nvSpPr>
          <p:cNvPr id="12" name="Abgerundetes Rechteck 11"/>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645321">
            <a:off x="9871819" y="42507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 name="Flussdiagramm: Verbinder 1"/>
          <p:cNvSpPr/>
          <p:nvPr/>
        </p:nvSpPr>
        <p:spPr>
          <a:xfrm>
            <a:off x="1130635" y="2417897"/>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a:t>
            </a:r>
            <a:endParaRPr lang="de-DE" sz="2400" b="1" dirty="0"/>
          </a:p>
        </p:txBody>
      </p:sp>
      <p:sp>
        <p:nvSpPr>
          <p:cNvPr id="13" name="Flussdiagramm: Verbinder 12"/>
          <p:cNvSpPr/>
          <p:nvPr/>
        </p:nvSpPr>
        <p:spPr>
          <a:xfrm>
            <a:off x="1130633" y="3155626"/>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b)</a:t>
            </a:r>
            <a:endParaRPr lang="de-DE" sz="2400" b="1" dirty="0"/>
          </a:p>
        </p:txBody>
      </p:sp>
      <p:sp>
        <p:nvSpPr>
          <p:cNvPr id="14" name="Flussdiagramm: Verbinder 13"/>
          <p:cNvSpPr/>
          <p:nvPr/>
        </p:nvSpPr>
        <p:spPr>
          <a:xfrm>
            <a:off x="1130633" y="3893355"/>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c</a:t>
            </a:r>
            <a:r>
              <a:rPr lang="de-DE" sz="2400" b="1" dirty="0" smtClean="0"/>
              <a:t>)</a:t>
            </a:r>
            <a:endParaRPr lang="de-DE" sz="2400" b="1" dirty="0"/>
          </a:p>
        </p:txBody>
      </p:sp>
      <p:sp>
        <p:nvSpPr>
          <p:cNvPr id="17" name="Rechteck 16"/>
          <p:cNvSpPr/>
          <p:nvPr/>
        </p:nvSpPr>
        <p:spPr>
          <a:xfrm>
            <a:off x="11488048" y="2398949"/>
            <a:ext cx="532014" cy="557334"/>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A</a:t>
            </a:r>
            <a:endParaRPr lang="de-DE" dirty="0">
              <a:solidFill>
                <a:schemeClr val="tx1"/>
              </a:solidFill>
            </a:endParaRPr>
          </a:p>
        </p:txBody>
      </p:sp>
      <p:sp>
        <p:nvSpPr>
          <p:cNvPr id="18" name="Rechteck 17"/>
          <p:cNvSpPr/>
          <p:nvPr/>
        </p:nvSpPr>
        <p:spPr>
          <a:xfrm>
            <a:off x="11488048" y="3282322"/>
            <a:ext cx="532014" cy="557334"/>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B</a:t>
            </a:r>
          </a:p>
        </p:txBody>
      </p:sp>
      <p:sp>
        <p:nvSpPr>
          <p:cNvPr id="19" name="Rechteck 18"/>
          <p:cNvSpPr/>
          <p:nvPr/>
        </p:nvSpPr>
        <p:spPr>
          <a:xfrm>
            <a:off x="11488048" y="4597539"/>
            <a:ext cx="532014" cy="557334"/>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C</a:t>
            </a:r>
          </a:p>
        </p:txBody>
      </p:sp>
    </p:spTree>
    <p:extLst>
      <p:ext uri="{BB962C8B-B14F-4D97-AF65-F5344CB8AC3E}">
        <p14:creationId xmlns:p14="http://schemas.microsoft.com/office/powerpoint/2010/main" val="1464237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500" fill="hold"/>
                                        <p:tgtEl>
                                          <p:spTgt spid="16"/>
                                        </p:tgtEl>
                                        <p:attrNameLst>
                                          <p:attrName>ppt_x</p:attrName>
                                        </p:attrNameLst>
                                      </p:cBhvr>
                                      <p:tavLst>
                                        <p:tav tm="0">
                                          <p:val>
                                            <p:strVal val="#ppt_x"/>
                                          </p:val>
                                        </p:tav>
                                        <p:tav tm="100000">
                                          <p:val>
                                            <p:strVal val="#ppt_x"/>
                                          </p:val>
                                        </p:tav>
                                      </p:tavLst>
                                    </p:anim>
                                    <p:anim calcmode="lin" valueType="num">
                                      <p:cBhvr additive="base">
                                        <p:cTn id="2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randombar(horizontal)">
                                      <p:cBhvr>
                                        <p:cTn id="33" dur="500"/>
                                        <p:tgtEl>
                                          <p:spTgt spid="17"/>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grpId="0"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randombar(horizontal)">
                                      <p:cBhvr>
                                        <p:cTn id="38" dur="500"/>
                                        <p:tgtEl>
                                          <p:spTgt spid="18"/>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randombar(horizontal)">
                                      <p:cBhvr>
                                        <p:cTn id="4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animBg="1"/>
      <p:bldP spid="16" grpId="0" animBg="1"/>
      <p:bldP spid="9" grpId="0" animBg="1"/>
      <p:bldP spid="17" grpId="0" animBg="1"/>
      <p:bldP spid="18" grpId="0" animBg="1"/>
      <p:bldP spid="1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e 4"/>
          <p:cNvGraphicFramePr>
            <a:graphicFrameLocks noGrp="1"/>
          </p:cNvGraphicFramePr>
          <p:nvPr>
            <p:extLst>
              <p:ext uri="{D42A27DB-BD31-4B8C-83A1-F6EECF244321}">
                <p14:modId xmlns:p14="http://schemas.microsoft.com/office/powerpoint/2010/main" val="1531439602"/>
              </p:ext>
            </p:extLst>
          </p:nvPr>
        </p:nvGraphicFramePr>
        <p:xfrm>
          <a:off x="1469034" y="2062423"/>
          <a:ext cx="10148341" cy="2911727"/>
        </p:xfrm>
        <a:graphic>
          <a:graphicData uri="http://schemas.openxmlformats.org/drawingml/2006/table">
            <a:tbl>
              <a:tblPr firstRow="1" firstCol="1" bandRow="1">
                <a:tableStyleId>{5C22544A-7EE6-4342-B048-85BDC9FD1C3A}</a:tableStyleId>
              </a:tblPr>
              <a:tblGrid>
                <a:gridCol w="937486">
                  <a:extLst>
                    <a:ext uri="{9D8B030D-6E8A-4147-A177-3AD203B41FA5}">
                      <a16:colId xmlns:a16="http://schemas.microsoft.com/office/drawing/2014/main" val="3186664314"/>
                    </a:ext>
                  </a:extLst>
                </a:gridCol>
                <a:gridCol w="2670615">
                  <a:extLst>
                    <a:ext uri="{9D8B030D-6E8A-4147-A177-3AD203B41FA5}">
                      <a16:colId xmlns:a16="http://schemas.microsoft.com/office/drawing/2014/main" val="3164974163"/>
                    </a:ext>
                  </a:extLst>
                </a:gridCol>
                <a:gridCol w="1363012">
                  <a:extLst>
                    <a:ext uri="{9D8B030D-6E8A-4147-A177-3AD203B41FA5}">
                      <a16:colId xmlns:a16="http://schemas.microsoft.com/office/drawing/2014/main" val="540794854"/>
                    </a:ext>
                  </a:extLst>
                </a:gridCol>
                <a:gridCol w="2018576">
                  <a:extLst>
                    <a:ext uri="{9D8B030D-6E8A-4147-A177-3AD203B41FA5}">
                      <a16:colId xmlns:a16="http://schemas.microsoft.com/office/drawing/2014/main" val="386674676"/>
                    </a:ext>
                  </a:extLst>
                </a:gridCol>
                <a:gridCol w="3158652">
                  <a:extLst>
                    <a:ext uri="{9D8B030D-6E8A-4147-A177-3AD203B41FA5}">
                      <a16:colId xmlns:a16="http://schemas.microsoft.com/office/drawing/2014/main" val="4117031524"/>
                    </a:ext>
                  </a:extLst>
                </a:gridCol>
              </a:tblGrid>
              <a:tr h="1306732">
                <a:tc>
                  <a:txBody>
                    <a:bodyPr/>
                    <a:lstStyle/>
                    <a:p>
                      <a:pPr>
                        <a:lnSpc>
                          <a:spcPct val="107000"/>
                        </a:lnSpc>
                        <a:spcAft>
                          <a:spcPts val="0"/>
                        </a:spcAft>
                      </a:pPr>
                      <a:r>
                        <a:rPr lang="de-DE" sz="2000" dirty="0">
                          <a:solidFill>
                            <a:schemeClr val="tx1"/>
                          </a:solidFill>
                          <a:effectLst/>
                        </a:rPr>
                        <a:t>KV-Nr.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Gebührentatbestand</a:t>
                      </a:r>
                    </a:p>
                    <a:p>
                      <a:pPr>
                        <a:lnSpc>
                          <a:spcPct val="107000"/>
                        </a:lnSpc>
                        <a:spcAft>
                          <a:spcPts val="0"/>
                        </a:spcAft>
                      </a:pPr>
                      <a:r>
                        <a:rPr lang="de-DE" sz="2000" dirty="0">
                          <a:solidFill>
                            <a:schemeClr val="tx1"/>
                          </a:solidFill>
                          <a:effectLst/>
                        </a:rPr>
                        <a:t>(Gegenstand des Kostenansatzes)</a:t>
                      </a:r>
                    </a:p>
                    <a:p>
                      <a:pPr>
                        <a:lnSpc>
                          <a:spcPct val="107000"/>
                        </a:lnSpc>
                        <a:spcAft>
                          <a:spcPts val="0"/>
                        </a:spcAft>
                      </a:pPr>
                      <a:r>
                        <a:rPr lang="de-DE" sz="2000" dirty="0">
                          <a:solidFill>
                            <a:schemeClr val="tx1"/>
                          </a:solidFill>
                          <a:effectLst/>
                        </a:rPr>
                        <a:t>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Streitwert</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Betrag/Gebühr</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err="1">
                          <a:solidFill>
                            <a:schemeClr val="tx1"/>
                          </a:solidFill>
                          <a:effectLst/>
                        </a:rPr>
                        <a:t>Mithaft</a:t>
                      </a:r>
                      <a:endParaRPr lang="de-DE" sz="2000" dirty="0">
                        <a:solidFill>
                          <a:schemeClr val="tx1"/>
                        </a:solidFill>
                        <a:effectLst/>
                      </a:endParaRPr>
                    </a:p>
                    <a:p>
                      <a:pPr>
                        <a:lnSpc>
                          <a:spcPct val="107000"/>
                        </a:lnSpc>
                        <a:spcAft>
                          <a:spcPts val="0"/>
                        </a:spcAft>
                      </a:pPr>
                      <a:r>
                        <a:rPr lang="de-DE" sz="2000" dirty="0" smtClean="0">
                          <a:solidFill>
                            <a:schemeClr val="tx1"/>
                          </a:solidFill>
                          <a:effectLst/>
                          <a:latin typeface="+mn-lt"/>
                          <a:ea typeface="+mn-ea"/>
                          <a:cs typeface="+mn-cs"/>
                        </a:rPr>
                        <a:t>Kläger / Beklagter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776858955"/>
                  </a:ext>
                </a:extLst>
              </a:tr>
              <a:tr h="1604995">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de-DE" sz="1600" dirty="0" smtClean="0">
                        <a:effectLst/>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de-DE" sz="1600" dirty="0">
                          <a:effectLst/>
                        </a:rPr>
                        <a:t> </a:t>
                      </a:r>
                      <a:endParaRPr lang="de-DE" sz="1600" b="1" dirty="0" smtClean="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b="1" dirty="0">
                          <a:solidFill>
                            <a:schemeClr val="accent6">
                              <a:lumMod val="75000"/>
                            </a:schemeClr>
                          </a:solidFill>
                          <a:effectLst/>
                        </a:rPr>
                        <a:t> </a:t>
                      </a: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3089362680"/>
                  </a:ext>
                </a:extLst>
              </a:tr>
            </a:tbl>
          </a:graphicData>
        </a:graphic>
      </p:graphicFrame>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9533743"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Schluss-KR </a:t>
            </a:r>
            <a:endParaRPr lang="de-DE" sz="2000" b="1" dirty="0">
              <a:solidFill>
                <a:schemeClr val="tx1"/>
              </a:solidFill>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2" name="Rechteck 1"/>
          <p:cNvSpPr/>
          <p:nvPr/>
        </p:nvSpPr>
        <p:spPr>
          <a:xfrm>
            <a:off x="1526458" y="3626128"/>
            <a:ext cx="809468" cy="3218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1210</a:t>
            </a:r>
            <a:endParaRPr lang="de-DE" b="1" dirty="0">
              <a:solidFill>
                <a:schemeClr val="tx1"/>
              </a:solidFill>
            </a:endParaRPr>
          </a:p>
        </p:txBody>
      </p:sp>
      <p:sp>
        <p:nvSpPr>
          <p:cNvPr id="3" name="Rechteck 2"/>
          <p:cNvSpPr/>
          <p:nvPr/>
        </p:nvSpPr>
        <p:spPr>
          <a:xfrm>
            <a:off x="2583263" y="3547610"/>
            <a:ext cx="2360799" cy="6496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Calibri" panose="020F0502020204030204" pitchFamily="34" charset="0"/>
                <a:cs typeface="Times New Roman" panose="02020603050405020304" pitchFamily="18" charset="0"/>
              </a:rPr>
              <a:t>Verfahren im Allgemeinen</a:t>
            </a:r>
          </a:p>
          <a:p>
            <a:pPr algn="ctr"/>
            <a:endParaRPr lang="de-DE" dirty="0">
              <a:solidFill>
                <a:schemeClr val="tx1"/>
              </a:solidFill>
            </a:endParaRPr>
          </a:p>
        </p:txBody>
      </p:sp>
      <p:sp>
        <p:nvSpPr>
          <p:cNvPr id="4" name="Rechteck 3"/>
          <p:cNvSpPr/>
          <p:nvPr/>
        </p:nvSpPr>
        <p:spPr>
          <a:xfrm>
            <a:off x="5081664" y="3510879"/>
            <a:ext cx="115424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9170,00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hteck 11"/>
          <p:cNvSpPr/>
          <p:nvPr/>
        </p:nvSpPr>
        <p:spPr>
          <a:xfrm>
            <a:off x="7112920" y="3447363"/>
            <a:ext cx="914400" cy="5305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smtClean="0">
                <a:solidFill>
                  <a:schemeClr val="tx1"/>
                </a:solidFill>
              </a:rPr>
              <a:t>798,00</a:t>
            </a:r>
            <a:endParaRPr lang="de-DE" b="1" dirty="0">
              <a:solidFill>
                <a:schemeClr val="tx1"/>
              </a:solidFill>
            </a:endParaRPr>
          </a:p>
        </p:txBody>
      </p:sp>
      <p:sp>
        <p:nvSpPr>
          <p:cNvPr id="13" name="Rechteck 12"/>
          <p:cNvSpPr/>
          <p:nvPr/>
        </p:nvSpPr>
        <p:spPr>
          <a:xfrm>
            <a:off x="8566877" y="3501996"/>
            <a:ext cx="3000571" cy="4796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     798 €  / keine</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2</a:t>
            </a: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5" name="Rechteck 14"/>
          <p:cNvSpPr/>
          <p:nvPr/>
        </p:nvSpPr>
        <p:spPr>
          <a:xfrm>
            <a:off x="2583264" y="5003618"/>
            <a:ext cx="20032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Summe</a:t>
            </a:r>
            <a:endParaRPr lang="de-DE" sz="1400" dirty="0">
              <a:solidFill>
                <a:schemeClr val="tx1"/>
              </a:solidFill>
            </a:endParaRPr>
          </a:p>
        </p:txBody>
      </p:sp>
      <p:sp>
        <p:nvSpPr>
          <p:cNvPr id="17" name="Rechteck 16"/>
          <p:cNvSpPr/>
          <p:nvPr/>
        </p:nvSpPr>
        <p:spPr>
          <a:xfrm>
            <a:off x="6436594" y="4987992"/>
            <a:ext cx="20178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  798,00</a:t>
            </a:r>
            <a:endParaRPr lang="de-DE" b="1" dirty="0">
              <a:solidFill>
                <a:schemeClr val="tx1"/>
              </a:solidFill>
            </a:endParaRPr>
          </a:p>
        </p:txBody>
      </p:sp>
    </p:spTree>
    <p:extLst>
      <p:ext uri="{BB962C8B-B14F-4D97-AF65-F5344CB8AC3E}">
        <p14:creationId xmlns:p14="http://schemas.microsoft.com/office/powerpoint/2010/main" val="375196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anim calcmode="lin" valueType="num">
                                      <p:cBhvr additive="base">
                                        <p:cTn id="3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2">
                                            <p:txEl>
                                              <p:pRg st="0" end="0"/>
                                            </p:txEl>
                                          </p:spTgt>
                                        </p:tgtEl>
                                        <p:attrNameLst>
                                          <p:attrName>style.visibility</p:attrName>
                                        </p:attrNameLst>
                                      </p:cBhvr>
                                      <p:to>
                                        <p:strVal val="visible"/>
                                      </p:to>
                                    </p:set>
                                    <p:anim calcmode="lin" valueType="num">
                                      <p:cBhvr additive="base">
                                        <p:cTn id="3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500" fill="hold"/>
                                        <p:tgtEl>
                                          <p:spTgt spid="13"/>
                                        </p:tgtEl>
                                        <p:attrNameLst>
                                          <p:attrName>ppt_x</p:attrName>
                                        </p:attrNameLst>
                                      </p:cBhvr>
                                      <p:tavLst>
                                        <p:tav tm="0">
                                          <p:val>
                                            <p:strVal val="#ppt_x"/>
                                          </p:val>
                                        </p:tav>
                                        <p:tav tm="100000">
                                          <p:val>
                                            <p:strVal val="#ppt_x"/>
                                          </p:val>
                                        </p:tav>
                                      </p:tavLst>
                                    </p:anim>
                                    <p:anim calcmode="lin" valueType="num">
                                      <p:cBhvr additive="base">
                                        <p:cTn id="4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ppt_x"/>
                                          </p:val>
                                        </p:tav>
                                        <p:tav tm="100000">
                                          <p:val>
                                            <p:strVal val="#ppt_x"/>
                                          </p:val>
                                        </p:tav>
                                      </p:tavLst>
                                    </p:anim>
                                    <p:anim calcmode="lin" valueType="num">
                                      <p:cBhvr additive="base">
                                        <p:cTn id="5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additive="base">
                                        <p:cTn id="55" dur="500" fill="hold"/>
                                        <p:tgtEl>
                                          <p:spTgt spid="17"/>
                                        </p:tgtEl>
                                        <p:attrNameLst>
                                          <p:attrName>ppt_x</p:attrName>
                                        </p:attrNameLst>
                                      </p:cBhvr>
                                      <p:tavLst>
                                        <p:tav tm="0">
                                          <p:val>
                                            <p:strVal val="#ppt_x"/>
                                          </p:val>
                                        </p:tav>
                                        <p:tav tm="100000">
                                          <p:val>
                                            <p:strVal val="#ppt_x"/>
                                          </p:val>
                                        </p:tav>
                                      </p:tavLst>
                                    </p:anim>
                                    <p:anim calcmode="lin" valueType="num">
                                      <p:cBhvr additive="base">
                                        <p:cTn id="5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12" grpId="0" animBg="1"/>
      <p:bldP spid="13" grpId="0" animBg="1"/>
      <p:bldP spid="15" grpId="0" animBg="1"/>
      <p:bldP spid="1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581227" y="2508800"/>
            <a:ext cx="4188811" cy="29391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u="sng">
                <a:solidFill>
                  <a:schemeClr val="tx1"/>
                </a:solidFill>
              </a:rPr>
              <a:t>Bereits gezahlt:</a:t>
            </a:r>
            <a:endParaRPr lang="de-DE" u="sng" dirty="0">
              <a:solidFill>
                <a:schemeClr val="tx1"/>
              </a:solidFill>
            </a:endParaRPr>
          </a:p>
        </p:txBody>
      </p:sp>
      <p:sp>
        <p:nvSpPr>
          <p:cNvPr id="8" name="Rechteck 7"/>
          <p:cNvSpPr/>
          <p:nvPr/>
        </p:nvSpPr>
        <p:spPr>
          <a:xfrm>
            <a:off x="1469031" y="718522"/>
            <a:ext cx="10148340" cy="588469"/>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Schlusskostenrechnung</a:t>
            </a:r>
            <a:endParaRPr lang="de-DE" sz="2000" b="1" dirty="0">
              <a:solidFill>
                <a:schemeClr val="tx1"/>
              </a:solidFill>
            </a:endParaRPr>
          </a:p>
        </p:txBody>
      </p:sp>
      <p:sp>
        <p:nvSpPr>
          <p:cNvPr id="6" name="Rectangle 1"/>
          <p:cNvSpPr>
            <a:spLocks noChangeArrowheads="1"/>
          </p:cNvSpPr>
          <p:nvPr/>
        </p:nvSpPr>
        <p:spPr bwMode="auto">
          <a:xfrm>
            <a:off x="606401" y="1329795"/>
            <a:ext cx="1805441" cy="369332"/>
          </a:xfrm>
          <a:prstGeom prst="rect">
            <a:avLst/>
          </a:prstGeom>
          <a:solidFill>
            <a:schemeClr val="accent2">
              <a:lumMod val="60000"/>
              <a:lumOff val="40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Davon tragen:</a:t>
            </a:r>
            <a:endParaRPr lang="de-DE" dirty="0"/>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2" name="Rectangle 1"/>
          <p:cNvSpPr>
            <a:spLocks noChangeArrowheads="1"/>
          </p:cNvSpPr>
          <p:nvPr/>
        </p:nvSpPr>
        <p:spPr bwMode="auto">
          <a:xfrm>
            <a:off x="6543201" y="1697661"/>
            <a:ext cx="5074170"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der Beklagte mit 6/7	             = 684,00 EUR</a:t>
            </a:r>
            <a:endParaRPr lang="de-DE" dirty="0"/>
          </a:p>
        </p:txBody>
      </p:sp>
      <p:sp>
        <p:nvSpPr>
          <p:cNvPr id="13" name="Rectangle 1"/>
          <p:cNvSpPr>
            <a:spLocks noChangeArrowheads="1"/>
          </p:cNvSpPr>
          <p:nvPr/>
        </p:nvSpPr>
        <p:spPr bwMode="auto">
          <a:xfrm>
            <a:off x="3805072" y="2561308"/>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798 ,00 EUR</a:t>
            </a:r>
            <a:endParaRPr lang="de-DE" dirty="0"/>
          </a:p>
        </p:txBody>
      </p:sp>
      <p:sp>
        <p:nvSpPr>
          <p:cNvPr id="15" name="Rectangle 1"/>
          <p:cNvSpPr>
            <a:spLocks noChangeArrowheads="1"/>
          </p:cNvSpPr>
          <p:nvPr/>
        </p:nvSpPr>
        <p:spPr bwMode="auto">
          <a:xfrm>
            <a:off x="606401" y="1690439"/>
            <a:ext cx="5351487"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der Kläger mit 1/7  	                          =  114,00 EUR</a:t>
            </a:r>
            <a:endParaRPr lang="de-DE" dirty="0"/>
          </a:p>
        </p:txBody>
      </p:sp>
      <p:grpSp>
        <p:nvGrpSpPr>
          <p:cNvPr id="5" name="Gruppieren 4"/>
          <p:cNvGrpSpPr/>
          <p:nvPr/>
        </p:nvGrpSpPr>
        <p:grpSpPr>
          <a:xfrm>
            <a:off x="582577" y="3133049"/>
            <a:ext cx="4751163" cy="423610"/>
            <a:chOff x="1190005" y="5503902"/>
            <a:chExt cx="4751163" cy="423610"/>
          </a:xfrm>
        </p:grpSpPr>
        <p:sp>
          <p:nvSpPr>
            <p:cNvPr id="4" name="Rechteck 3"/>
            <p:cNvSpPr/>
            <p:nvPr/>
          </p:nvSpPr>
          <p:spPr>
            <a:xfrm>
              <a:off x="1190005" y="5505840"/>
              <a:ext cx="4672012" cy="42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err="1" smtClean="0">
                  <a:solidFill>
                    <a:schemeClr val="tx1"/>
                  </a:solidFill>
                </a:rPr>
                <a:t>zuviel</a:t>
              </a:r>
              <a:endParaRPr lang="de-DE" dirty="0" smtClean="0">
                <a:solidFill>
                  <a:schemeClr val="tx1"/>
                </a:solidFill>
              </a:endParaRPr>
            </a:p>
          </p:txBody>
        </p:sp>
        <p:sp>
          <p:nvSpPr>
            <p:cNvPr id="21" name="Rectangle 1"/>
            <p:cNvSpPr>
              <a:spLocks noChangeArrowheads="1"/>
            </p:cNvSpPr>
            <p:nvPr/>
          </p:nvSpPr>
          <p:spPr bwMode="auto">
            <a:xfrm>
              <a:off x="4419349" y="5503902"/>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684,00 EUR</a:t>
              </a:r>
              <a:endParaRPr lang="de-DE" dirty="0"/>
            </a:p>
          </p:txBody>
        </p:sp>
      </p:grpSp>
      <p:grpSp>
        <p:nvGrpSpPr>
          <p:cNvPr id="26" name="Gruppieren 25"/>
          <p:cNvGrpSpPr/>
          <p:nvPr/>
        </p:nvGrpSpPr>
        <p:grpSpPr>
          <a:xfrm>
            <a:off x="581227" y="3502305"/>
            <a:ext cx="4752513" cy="421672"/>
            <a:chOff x="1188655" y="5940140"/>
            <a:chExt cx="4752513" cy="421672"/>
          </a:xfrm>
        </p:grpSpPr>
        <p:sp>
          <p:nvSpPr>
            <p:cNvPr id="24" name="Rechteck 23"/>
            <p:cNvSpPr/>
            <p:nvPr/>
          </p:nvSpPr>
          <p:spPr>
            <a:xfrm>
              <a:off x="1188655" y="5940140"/>
              <a:ext cx="4672012" cy="4216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Zu verrechnen auf Bekl. </a:t>
              </a:r>
            </a:p>
          </p:txBody>
        </p:sp>
        <p:sp>
          <p:nvSpPr>
            <p:cNvPr id="22" name="Rectangle 1"/>
            <p:cNvSpPr>
              <a:spLocks noChangeArrowheads="1"/>
            </p:cNvSpPr>
            <p:nvPr/>
          </p:nvSpPr>
          <p:spPr bwMode="auto">
            <a:xfrm>
              <a:off x="4419349" y="5972812"/>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684,00 EUR</a:t>
              </a:r>
              <a:endParaRPr lang="de-DE" dirty="0"/>
            </a:p>
          </p:txBody>
        </p:sp>
      </p:grpSp>
      <p:grpSp>
        <p:nvGrpSpPr>
          <p:cNvPr id="27" name="Gruppieren 26"/>
          <p:cNvGrpSpPr/>
          <p:nvPr/>
        </p:nvGrpSpPr>
        <p:grpSpPr>
          <a:xfrm>
            <a:off x="581227" y="3958755"/>
            <a:ext cx="4767883" cy="442809"/>
            <a:chOff x="1190005" y="6361812"/>
            <a:chExt cx="4767883" cy="442809"/>
          </a:xfrm>
        </p:grpSpPr>
        <p:sp>
          <p:nvSpPr>
            <p:cNvPr id="25" name="Rechteck 24"/>
            <p:cNvSpPr/>
            <p:nvPr/>
          </p:nvSpPr>
          <p:spPr>
            <a:xfrm>
              <a:off x="1190005" y="6361812"/>
              <a:ext cx="4672012" cy="42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Rest</a:t>
              </a:r>
            </a:p>
          </p:txBody>
        </p:sp>
        <p:sp>
          <p:nvSpPr>
            <p:cNvPr id="23" name="Rectangle 1"/>
            <p:cNvSpPr>
              <a:spLocks noChangeArrowheads="1"/>
            </p:cNvSpPr>
            <p:nvPr/>
          </p:nvSpPr>
          <p:spPr bwMode="auto">
            <a:xfrm>
              <a:off x="4436069" y="6435289"/>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0,00 EUR</a:t>
              </a:r>
              <a:endParaRPr lang="de-DE" dirty="0"/>
            </a:p>
          </p:txBody>
        </p:sp>
      </p:grpSp>
      <p:grpSp>
        <p:nvGrpSpPr>
          <p:cNvPr id="31" name="Gruppieren 30"/>
          <p:cNvGrpSpPr/>
          <p:nvPr/>
        </p:nvGrpSpPr>
        <p:grpSpPr>
          <a:xfrm>
            <a:off x="6896662" y="2263225"/>
            <a:ext cx="4696360" cy="421672"/>
            <a:chOff x="1188655" y="5940140"/>
            <a:chExt cx="4696360" cy="421672"/>
          </a:xfrm>
        </p:grpSpPr>
        <p:sp>
          <p:nvSpPr>
            <p:cNvPr id="32" name="Rechteck 31"/>
            <p:cNvSpPr/>
            <p:nvPr/>
          </p:nvSpPr>
          <p:spPr>
            <a:xfrm>
              <a:off x="1188655" y="5940140"/>
              <a:ext cx="4672012" cy="4216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Zu verrechnen vom Kl. </a:t>
              </a:r>
            </a:p>
          </p:txBody>
        </p:sp>
        <p:sp>
          <p:nvSpPr>
            <p:cNvPr id="33" name="Rectangle 1"/>
            <p:cNvSpPr>
              <a:spLocks noChangeArrowheads="1"/>
            </p:cNvSpPr>
            <p:nvPr/>
          </p:nvSpPr>
          <p:spPr bwMode="auto">
            <a:xfrm>
              <a:off x="4363196" y="5962833"/>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684,00 EUR</a:t>
              </a:r>
              <a:endParaRPr lang="de-DE" dirty="0"/>
            </a:p>
          </p:txBody>
        </p:sp>
      </p:grpSp>
      <p:grpSp>
        <p:nvGrpSpPr>
          <p:cNvPr id="34" name="Gruppieren 33"/>
          <p:cNvGrpSpPr/>
          <p:nvPr/>
        </p:nvGrpSpPr>
        <p:grpSpPr>
          <a:xfrm>
            <a:off x="6921011" y="2874175"/>
            <a:ext cx="4696360" cy="421672"/>
            <a:chOff x="1190005" y="6361812"/>
            <a:chExt cx="4696360" cy="421672"/>
          </a:xfrm>
        </p:grpSpPr>
        <p:sp>
          <p:nvSpPr>
            <p:cNvPr id="35" name="Rechteck 34"/>
            <p:cNvSpPr/>
            <p:nvPr/>
          </p:nvSpPr>
          <p:spPr>
            <a:xfrm>
              <a:off x="1190005" y="6361812"/>
              <a:ext cx="4672012" cy="42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Rest</a:t>
              </a:r>
            </a:p>
          </p:txBody>
        </p:sp>
        <p:sp>
          <p:nvSpPr>
            <p:cNvPr id="36" name="Rectangle 1"/>
            <p:cNvSpPr>
              <a:spLocks noChangeArrowheads="1"/>
            </p:cNvSpPr>
            <p:nvPr/>
          </p:nvSpPr>
          <p:spPr bwMode="auto">
            <a:xfrm>
              <a:off x="4364546" y="6387982"/>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0,00 EUR</a:t>
              </a:r>
              <a:endParaRPr lang="de-DE" dirty="0"/>
            </a:p>
          </p:txBody>
        </p:sp>
      </p:grpSp>
      <p:sp>
        <p:nvSpPr>
          <p:cNvPr id="28" name="Abgerundetes Rechteck 27"/>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29" name="Gefaltete Ecke 28"/>
          <p:cNvSpPr/>
          <p:nvPr/>
        </p:nvSpPr>
        <p:spPr>
          <a:xfrm>
            <a:off x="3629885" y="120010"/>
            <a:ext cx="1599712" cy="1594098"/>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endPar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Restliche </a:t>
            </a:r>
            <a:r>
              <a:rPr lang="de-DE" sz="1600" b="1" dirty="0" err="1"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Mithaft</a:t>
            </a:r>
            <a:endPar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798,00 abzüglich eigenen Kostenanteil</a:t>
            </a:r>
          </a:p>
          <a:p>
            <a:pPr algn="ctr"/>
            <a:endParaRPr lang="de-DE" sz="16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30" name="Gefaltete Ecke 29"/>
          <p:cNvSpPr/>
          <p:nvPr/>
        </p:nvSpPr>
        <p:spPr>
          <a:xfrm>
            <a:off x="4200740" y="4775178"/>
            <a:ext cx="1599712" cy="1594098"/>
          </a:xfrm>
          <a:prstGeom prst="foldedCorner">
            <a:avLst/>
          </a:prstGeom>
          <a:solidFill>
            <a:srgbClr val="F3A5D2"/>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endPar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Restliche </a:t>
            </a:r>
            <a:r>
              <a:rPr lang="de-DE" sz="1600" b="1" dirty="0" err="1"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Mithaft</a:t>
            </a:r>
            <a:endPar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684,00 €</a:t>
            </a:r>
          </a:p>
          <a:p>
            <a:pPr algn="ctr"/>
            <a:endParaRPr lang="de-DE" sz="16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cxnSp>
        <p:nvCxnSpPr>
          <p:cNvPr id="37" name="Gerade Verbindung mit Pfeil 36"/>
          <p:cNvCxnSpPr/>
          <p:nvPr/>
        </p:nvCxnSpPr>
        <p:spPr>
          <a:xfrm flipV="1">
            <a:off x="5347260" y="2655250"/>
            <a:ext cx="1549402" cy="1107393"/>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7401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additive="base">
                                        <p:cTn id="25" dur="500" fill="hold"/>
                                        <p:tgtEl>
                                          <p:spTgt spid="2"/>
                                        </p:tgtEl>
                                        <p:attrNameLst>
                                          <p:attrName>ppt_x</p:attrName>
                                        </p:attrNameLst>
                                      </p:cBhvr>
                                      <p:tavLst>
                                        <p:tav tm="0">
                                          <p:val>
                                            <p:strVal val="#ppt_x"/>
                                          </p:val>
                                        </p:tav>
                                        <p:tav tm="100000">
                                          <p:val>
                                            <p:strVal val="#ppt_x"/>
                                          </p:val>
                                        </p:tav>
                                      </p:tavLst>
                                    </p:anim>
                                    <p:anim calcmode="lin" valueType="num">
                                      <p:cBhvr additive="base">
                                        <p:cTn id="2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500" fill="hold"/>
                                        <p:tgtEl>
                                          <p:spTgt spid="5"/>
                                        </p:tgtEl>
                                        <p:attrNameLst>
                                          <p:attrName>ppt_x</p:attrName>
                                        </p:attrNameLst>
                                      </p:cBhvr>
                                      <p:tavLst>
                                        <p:tav tm="0">
                                          <p:val>
                                            <p:strVal val="#ppt_x"/>
                                          </p:val>
                                        </p:tav>
                                        <p:tav tm="100000">
                                          <p:val>
                                            <p:strVal val="#ppt_x"/>
                                          </p:val>
                                        </p:tav>
                                      </p:tavLst>
                                    </p:anim>
                                    <p:anim calcmode="lin" valueType="num">
                                      <p:cBhvr additive="base">
                                        <p:cTn id="3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6"/>
                                        </p:tgtEl>
                                        <p:attrNameLst>
                                          <p:attrName>style.visibility</p:attrName>
                                        </p:attrNameLst>
                                      </p:cBhvr>
                                      <p:to>
                                        <p:strVal val="visible"/>
                                      </p:to>
                                    </p:set>
                                    <p:anim calcmode="lin" valueType="num">
                                      <p:cBhvr additive="base">
                                        <p:cTn id="43" dur="500" fill="hold"/>
                                        <p:tgtEl>
                                          <p:spTgt spid="26"/>
                                        </p:tgtEl>
                                        <p:attrNameLst>
                                          <p:attrName>ppt_x</p:attrName>
                                        </p:attrNameLst>
                                      </p:cBhvr>
                                      <p:tavLst>
                                        <p:tav tm="0">
                                          <p:val>
                                            <p:strVal val="#ppt_x"/>
                                          </p:val>
                                        </p:tav>
                                        <p:tav tm="100000">
                                          <p:val>
                                            <p:strVal val="#ppt_x"/>
                                          </p:val>
                                        </p:tav>
                                      </p:tavLst>
                                    </p:anim>
                                    <p:anim calcmode="lin" valueType="num">
                                      <p:cBhvr additive="base">
                                        <p:cTn id="44"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7"/>
                                        </p:tgtEl>
                                        <p:attrNameLst>
                                          <p:attrName>style.visibility</p:attrName>
                                        </p:attrNameLst>
                                      </p:cBhvr>
                                      <p:to>
                                        <p:strVal val="visible"/>
                                      </p:to>
                                    </p:set>
                                    <p:anim calcmode="lin" valueType="num">
                                      <p:cBhvr additive="base">
                                        <p:cTn id="49" dur="500" fill="hold"/>
                                        <p:tgtEl>
                                          <p:spTgt spid="27"/>
                                        </p:tgtEl>
                                        <p:attrNameLst>
                                          <p:attrName>ppt_x</p:attrName>
                                        </p:attrNameLst>
                                      </p:cBhvr>
                                      <p:tavLst>
                                        <p:tav tm="0">
                                          <p:val>
                                            <p:strVal val="#ppt_x"/>
                                          </p:val>
                                        </p:tav>
                                        <p:tav tm="100000">
                                          <p:val>
                                            <p:strVal val="#ppt_x"/>
                                          </p:val>
                                        </p:tav>
                                      </p:tavLst>
                                    </p:anim>
                                    <p:anim calcmode="lin" valueType="num">
                                      <p:cBhvr additive="base">
                                        <p:cTn id="50"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1"/>
                                        </p:tgtEl>
                                        <p:attrNameLst>
                                          <p:attrName>style.visibility</p:attrName>
                                        </p:attrNameLst>
                                      </p:cBhvr>
                                      <p:to>
                                        <p:strVal val="visible"/>
                                      </p:to>
                                    </p:set>
                                    <p:anim calcmode="lin" valueType="num">
                                      <p:cBhvr additive="base">
                                        <p:cTn id="55" dur="500" fill="hold"/>
                                        <p:tgtEl>
                                          <p:spTgt spid="31"/>
                                        </p:tgtEl>
                                        <p:attrNameLst>
                                          <p:attrName>ppt_x</p:attrName>
                                        </p:attrNameLst>
                                      </p:cBhvr>
                                      <p:tavLst>
                                        <p:tav tm="0">
                                          <p:val>
                                            <p:strVal val="#ppt_x"/>
                                          </p:val>
                                        </p:tav>
                                        <p:tav tm="100000">
                                          <p:val>
                                            <p:strVal val="#ppt_x"/>
                                          </p:val>
                                        </p:tav>
                                      </p:tavLst>
                                    </p:anim>
                                    <p:anim calcmode="lin" valueType="num">
                                      <p:cBhvr additive="base">
                                        <p:cTn id="56"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4"/>
                                        </p:tgtEl>
                                        <p:attrNameLst>
                                          <p:attrName>style.visibility</p:attrName>
                                        </p:attrNameLst>
                                      </p:cBhvr>
                                      <p:to>
                                        <p:strVal val="visible"/>
                                      </p:to>
                                    </p:set>
                                    <p:anim calcmode="lin" valueType="num">
                                      <p:cBhvr additive="base">
                                        <p:cTn id="61" dur="500" fill="hold"/>
                                        <p:tgtEl>
                                          <p:spTgt spid="34"/>
                                        </p:tgtEl>
                                        <p:attrNameLst>
                                          <p:attrName>ppt_x</p:attrName>
                                        </p:attrNameLst>
                                      </p:cBhvr>
                                      <p:tavLst>
                                        <p:tav tm="0">
                                          <p:val>
                                            <p:strVal val="#ppt_x"/>
                                          </p:val>
                                        </p:tav>
                                        <p:tav tm="100000">
                                          <p:val>
                                            <p:strVal val="#ppt_x"/>
                                          </p:val>
                                        </p:tav>
                                      </p:tavLst>
                                    </p:anim>
                                    <p:anim calcmode="lin" valueType="num">
                                      <p:cBhvr additive="base">
                                        <p:cTn id="62"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31" presetClass="entr" presetSubtype="0" fill="hold" grpId="0" nodeType="clickEffect">
                                  <p:stCondLst>
                                    <p:cond delay="0"/>
                                  </p:stCondLst>
                                  <p:childTnLst>
                                    <p:set>
                                      <p:cBhvr>
                                        <p:cTn id="66" dur="1" fill="hold">
                                          <p:stCondLst>
                                            <p:cond delay="0"/>
                                          </p:stCondLst>
                                        </p:cTn>
                                        <p:tgtEl>
                                          <p:spTgt spid="29"/>
                                        </p:tgtEl>
                                        <p:attrNameLst>
                                          <p:attrName>style.visibility</p:attrName>
                                        </p:attrNameLst>
                                      </p:cBhvr>
                                      <p:to>
                                        <p:strVal val="visible"/>
                                      </p:to>
                                    </p:set>
                                    <p:anim calcmode="lin" valueType="num">
                                      <p:cBhvr>
                                        <p:cTn id="67" dur="1000" fill="hold"/>
                                        <p:tgtEl>
                                          <p:spTgt spid="29"/>
                                        </p:tgtEl>
                                        <p:attrNameLst>
                                          <p:attrName>ppt_w</p:attrName>
                                        </p:attrNameLst>
                                      </p:cBhvr>
                                      <p:tavLst>
                                        <p:tav tm="0">
                                          <p:val>
                                            <p:fltVal val="0"/>
                                          </p:val>
                                        </p:tav>
                                        <p:tav tm="100000">
                                          <p:val>
                                            <p:strVal val="#ppt_w"/>
                                          </p:val>
                                        </p:tav>
                                      </p:tavLst>
                                    </p:anim>
                                    <p:anim calcmode="lin" valueType="num">
                                      <p:cBhvr>
                                        <p:cTn id="68" dur="1000" fill="hold"/>
                                        <p:tgtEl>
                                          <p:spTgt spid="29"/>
                                        </p:tgtEl>
                                        <p:attrNameLst>
                                          <p:attrName>ppt_h</p:attrName>
                                        </p:attrNameLst>
                                      </p:cBhvr>
                                      <p:tavLst>
                                        <p:tav tm="0">
                                          <p:val>
                                            <p:fltVal val="0"/>
                                          </p:val>
                                        </p:tav>
                                        <p:tav tm="100000">
                                          <p:val>
                                            <p:strVal val="#ppt_h"/>
                                          </p:val>
                                        </p:tav>
                                      </p:tavLst>
                                    </p:anim>
                                    <p:anim calcmode="lin" valueType="num">
                                      <p:cBhvr>
                                        <p:cTn id="69" dur="1000" fill="hold"/>
                                        <p:tgtEl>
                                          <p:spTgt spid="29"/>
                                        </p:tgtEl>
                                        <p:attrNameLst>
                                          <p:attrName>style.rotation</p:attrName>
                                        </p:attrNameLst>
                                      </p:cBhvr>
                                      <p:tavLst>
                                        <p:tav tm="0">
                                          <p:val>
                                            <p:fltVal val="90"/>
                                          </p:val>
                                        </p:tav>
                                        <p:tav tm="100000">
                                          <p:val>
                                            <p:fltVal val="0"/>
                                          </p:val>
                                        </p:tav>
                                      </p:tavLst>
                                    </p:anim>
                                    <p:animEffect transition="in" filter="fade">
                                      <p:cBhvr>
                                        <p:cTn id="70" dur="1000"/>
                                        <p:tgtEl>
                                          <p:spTgt spid="29"/>
                                        </p:tgtEl>
                                      </p:cBhvr>
                                    </p:animEffect>
                                  </p:childTnLst>
                                </p:cTn>
                              </p:par>
                            </p:childTnLst>
                          </p:cTn>
                        </p:par>
                      </p:childTnLst>
                    </p:cTn>
                  </p:par>
                  <p:par>
                    <p:cTn id="71" fill="hold">
                      <p:stCondLst>
                        <p:cond delay="indefinite"/>
                      </p:stCondLst>
                      <p:childTnLst>
                        <p:par>
                          <p:cTn id="72" fill="hold">
                            <p:stCondLst>
                              <p:cond delay="0"/>
                            </p:stCondLst>
                            <p:childTnLst>
                              <p:par>
                                <p:cTn id="73" presetID="31" presetClass="entr" presetSubtype="0" fill="hold" grpId="0" nodeType="clickEffect">
                                  <p:stCondLst>
                                    <p:cond delay="0"/>
                                  </p:stCondLst>
                                  <p:childTnLst>
                                    <p:set>
                                      <p:cBhvr>
                                        <p:cTn id="74" dur="1" fill="hold">
                                          <p:stCondLst>
                                            <p:cond delay="0"/>
                                          </p:stCondLst>
                                        </p:cTn>
                                        <p:tgtEl>
                                          <p:spTgt spid="30"/>
                                        </p:tgtEl>
                                        <p:attrNameLst>
                                          <p:attrName>style.visibility</p:attrName>
                                        </p:attrNameLst>
                                      </p:cBhvr>
                                      <p:to>
                                        <p:strVal val="visible"/>
                                      </p:to>
                                    </p:set>
                                    <p:anim calcmode="lin" valueType="num">
                                      <p:cBhvr>
                                        <p:cTn id="75" dur="1000" fill="hold"/>
                                        <p:tgtEl>
                                          <p:spTgt spid="30"/>
                                        </p:tgtEl>
                                        <p:attrNameLst>
                                          <p:attrName>ppt_w</p:attrName>
                                        </p:attrNameLst>
                                      </p:cBhvr>
                                      <p:tavLst>
                                        <p:tav tm="0">
                                          <p:val>
                                            <p:fltVal val="0"/>
                                          </p:val>
                                        </p:tav>
                                        <p:tav tm="100000">
                                          <p:val>
                                            <p:strVal val="#ppt_w"/>
                                          </p:val>
                                        </p:tav>
                                      </p:tavLst>
                                    </p:anim>
                                    <p:anim calcmode="lin" valueType="num">
                                      <p:cBhvr>
                                        <p:cTn id="76" dur="1000" fill="hold"/>
                                        <p:tgtEl>
                                          <p:spTgt spid="30"/>
                                        </p:tgtEl>
                                        <p:attrNameLst>
                                          <p:attrName>ppt_h</p:attrName>
                                        </p:attrNameLst>
                                      </p:cBhvr>
                                      <p:tavLst>
                                        <p:tav tm="0">
                                          <p:val>
                                            <p:fltVal val="0"/>
                                          </p:val>
                                        </p:tav>
                                        <p:tav tm="100000">
                                          <p:val>
                                            <p:strVal val="#ppt_h"/>
                                          </p:val>
                                        </p:tav>
                                      </p:tavLst>
                                    </p:anim>
                                    <p:anim calcmode="lin" valueType="num">
                                      <p:cBhvr>
                                        <p:cTn id="77" dur="1000" fill="hold"/>
                                        <p:tgtEl>
                                          <p:spTgt spid="30"/>
                                        </p:tgtEl>
                                        <p:attrNameLst>
                                          <p:attrName>style.rotation</p:attrName>
                                        </p:attrNameLst>
                                      </p:cBhvr>
                                      <p:tavLst>
                                        <p:tav tm="0">
                                          <p:val>
                                            <p:fltVal val="90"/>
                                          </p:val>
                                        </p:tav>
                                        <p:tav tm="100000">
                                          <p:val>
                                            <p:fltVal val="0"/>
                                          </p:val>
                                        </p:tav>
                                      </p:tavLst>
                                    </p:anim>
                                    <p:animEffect transition="in" filter="fade">
                                      <p:cBhvr>
                                        <p:cTn id="78" dur="1000"/>
                                        <p:tgtEl>
                                          <p:spTgt spid="30"/>
                                        </p:tgtEl>
                                      </p:cBhvr>
                                    </p:animEffect>
                                  </p:childTnLst>
                                </p:cTn>
                              </p:par>
                            </p:childTnLst>
                          </p:cTn>
                        </p:par>
                      </p:childTnLst>
                    </p:cTn>
                  </p:par>
                  <p:par>
                    <p:cTn id="79" fill="hold">
                      <p:stCondLst>
                        <p:cond delay="indefinite"/>
                      </p:stCondLst>
                      <p:childTnLst>
                        <p:par>
                          <p:cTn id="80" fill="hold">
                            <p:stCondLst>
                              <p:cond delay="0"/>
                            </p:stCondLst>
                            <p:childTnLst>
                              <p:par>
                                <p:cTn id="81" presetID="53" presetClass="entr" presetSubtype="16" fill="hold" nodeType="clickEffect">
                                  <p:stCondLst>
                                    <p:cond delay="0"/>
                                  </p:stCondLst>
                                  <p:childTnLst>
                                    <p:set>
                                      <p:cBhvr>
                                        <p:cTn id="82" dur="1" fill="hold">
                                          <p:stCondLst>
                                            <p:cond delay="0"/>
                                          </p:stCondLst>
                                        </p:cTn>
                                        <p:tgtEl>
                                          <p:spTgt spid="37"/>
                                        </p:tgtEl>
                                        <p:attrNameLst>
                                          <p:attrName>style.visibility</p:attrName>
                                        </p:attrNameLst>
                                      </p:cBhvr>
                                      <p:to>
                                        <p:strVal val="visible"/>
                                      </p:to>
                                    </p:set>
                                    <p:anim calcmode="lin" valueType="num">
                                      <p:cBhvr>
                                        <p:cTn id="83" dur="500" fill="hold"/>
                                        <p:tgtEl>
                                          <p:spTgt spid="37"/>
                                        </p:tgtEl>
                                        <p:attrNameLst>
                                          <p:attrName>ppt_w</p:attrName>
                                        </p:attrNameLst>
                                      </p:cBhvr>
                                      <p:tavLst>
                                        <p:tav tm="0">
                                          <p:val>
                                            <p:fltVal val="0"/>
                                          </p:val>
                                        </p:tav>
                                        <p:tav tm="100000">
                                          <p:val>
                                            <p:strVal val="#ppt_w"/>
                                          </p:val>
                                        </p:tav>
                                      </p:tavLst>
                                    </p:anim>
                                    <p:anim calcmode="lin" valueType="num">
                                      <p:cBhvr>
                                        <p:cTn id="84" dur="500" fill="hold"/>
                                        <p:tgtEl>
                                          <p:spTgt spid="37"/>
                                        </p:tgtEl>
                                        <p:attrNameLst>
                                          <p:attrName>ppt_h</p:attrName>
                                        </p:attrNameLst>
                                      </p:cBhvr>
                                      <p:tavLst>
                                        <p:tav tm="0">
                                          <p:val>
                                            <p:fltVal val="0"/>
                                          </p:val>
                                        </p:tav>
                                        <p:tav tm="100000">
                                          <p:val>
                                            <p:strVal val="#ppt_h"/>
                                          </p:val>
                                        </p:tav>
                                      </p:tavLst>
                                    </p:anim>
                                    <p:animEffect transition="in" filter="fade">
                                      <p:cBhvr>
                                        <p:cTn id="85"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12" grpId="0" animBg="1"/>
      <p:bldP spid="13" grpId="0" animBg="1"/>
      <p:bldP spid="15" grpId="0" animBg="1"/>
      <p:bldP spid="29" grpId="0" animBg="1"/>
      <p:bldP spid="3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1466396" y="2352804"/>
            <a:ext cx="10150979" cy="707886"/>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Alle Kosten sind nun gem. § 9 Abs. 3 Nr. 1 GKG fällig. Gem. § 28 Abs. 1 </a:t>
            </a:r>
            <a:r>
              <a:rPr lang="de-DE" sz="2000" dirty="0" err="1" smtClean="0"/>
              <a:t>KostVfg</a:t>
            </a:r>
            <a:r>
              <a:rPr lang="de-DE" sz="2000" dirty="0" smtClean="0"/>
              <a:t>. Ist</a:t>
            </a:r>
          </a:p>
          <a:p>
            <a:r>
              <a:rPr lang="de-DE" sz="2000" dirty="0"/>
              <a:t>	</a:t>
            </a:r>
            <a:r>
              <a:rPr lang="de-DE" sz="2000" dirty="0" smtClean="0"/>
              <a:t>nunmehr eine neue Kostenrechnung die Schlusskostenrechnung, zu erstellen.</a:t>
            </a:r>
            <a:endParaRPr lang="de-DE" sz="2000" dirty="0"/>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Schluss-KR </a:t>
            </a:r>
            <a:endParaRPr lang="de-DE" sz="2000" b="1"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5" name="Rectangle 1"/>
          <p:cNvSpPr>
            <a:spLocks noChangeArrowheads="1"/>
          </p:cNvSpPr>
          <p:nvPr/>
        </p:nvSpPr>
        <p:spPr bwMode="auto">
          <a:xfrm>
            <a:off x="1466395" y="3154487"/>
            <a:ext cx="10150979" cy="707886"/>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Kostenschuldner sind gem. § 29 Nr. 1 GKG die Klägerin (mit 1/7) und der Beklagter (mit 	6/7) als Entscheidungsschuldner.</a:t>
            </a:r>
            <a:endParaRPr lang="de-DE" sz="2000" dirty="0"/>
          </a:p>
        </p:txBody>
      </p:sp>
      <p:sp>
        <p:nvSpPr>
          <p:cNvPr id="16" name="Rectangle 1"/>
          <p:cNvSpPr>
            <a:spLocks noChangeArrowheads="1"/>
          </p:cNvSpPr>
          <p:nvPr/>
        </p:nvSpPr>
        <p:spPr bwMode="auto">
          <a:xfrm>
            <a:off x="1466388" y="3956170"/>
            <a:ext cx="10150979" cy="1015663"/>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Der von der Klägerin, als Antragsschuldnerin gem. § 22 I S.1 GKG, geleisteter Vorschuss 	ist auf die zu Kosten des Beklagten, im Rahmen der restlichen </a:t>
            </a:r>
            <a:r>
              <a:rPr lang="de-DE" sz="2000" dirty="0" err="1" smtClean="0"/>
              <a:t>Mithaft</a:t>
            </a:r>
            <a:r>
              <a:rPr lang="de-DE" sz="2000" dirty="0" smtClean="0"/>
              <a:t>, zu verrechnen.</a:t>
            </a:r>
          </a:p>
          <a:p>
            <a:r>
              <a:rPr lang="de-DE" sz="2000" dirty="0"/>
              <a:t>	</a:t>
            </a:r>
            <a:r>
              <a:rPr lang="de-DE" sz="2000" dirty="0" smtClean="0"/>
              <a:t>Es gibt keine offene Restforderung.</a:t>
            </a:r>
            <a:endParaRPr lang="de-DE" sz="2000" dirty="0"/>
          </a:p>
        </p:txBody>
      </p:sp>
      <p:sp>
        <p:nvSpPr>
          <p:cNvPr id="12" name="Abgerundetes Rechteck 11"/>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645321">
            <a:off x="9871819" y="42507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 name="Flussdiagramm: Verbinder 1"/>
          <p:cNvSpPr/>
          <p:nvPr/>
        </p:nvSpPr>
        <p:spPr>
          <a:xfrm>
            <a:off x="1130635" y="2417897"/>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a:t>
            </a:r>
            <a:endParaRPr lang="de-DE" sz="2400" b="1" dirty="0"/>
          </a:p>
        </p:txBody>
      </p:sp>
      <p:sp>
        <p:nvSpPr>
          <p:cNvPr id="13" name="Flussdiagramm: Verbinder 12"/>
          <p:cNvSpPr/>
          <p:nvPr/>
        </p:nvSpPr>
        <p:spPr>
          <a:xfrm>
            <a:off x="1130632" y="3162950"/>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b)</a:t>
            </a:r>
            <a:endParaRPr lang="de-DE" sz="2400" b="1" dirty="0"/>
          </a:p>
        </p:txBody>
      </p:sp>
      <p:sp>
        <p:nvSpPr>
          <p:cNvPr id="14" name="Flussdiagramm: Verbinder 13"/>
          <p:cNvSpPr/>
          <p:nvPr/>
        </p:nvSpPr>
        <p:spPr>
          <a:xfrm>
            <a:off x="1130631" y="3989304"/>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c</a:t>
            </a:r>
            <a:r>
              <a:rPr lang="de-DE" sz="2400" b="1" dirty="0" smtClean="0"/>
              <a:t>)</a:t>
            </a:r>
            <a:endParaRPr lang="de-DE" sz="2400" b="1" dirty="0"/>
          </a:p>
        </p:txBody>
      </p:sp>
      <p:sp>
        <p:nvSpPr>
          <p:cNvPr id="17" name="Rechteck 16"/>
          <p:cNvSpPr/>
          <p:nvPr/>
        </p:nvSpPr>
        <p:spPr>
          <a:xfrm>
            <a:off x="11430111" y="2376267"/>
            <a:ext cx="532014" cy="557334"/>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E</a:t>
            </a:r>
          </a:p>
        </p:txBody>
      </p:sp>
      <p:sp>
        <p:nvSpPr>
          <p:cNvPr id="18" name="Rechteck 17"/>
          <p:cNvSpPr/>
          <p:nvPr/>
        </p:nvSpPr>
        <p:spPr>
          <a:xfrm>
            <a:off x="11430111" y="3344813"/>
            <a:ext cx="532014" cy="557334"/>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F</a:t>
            </a:r>
            <a:r>
              <a:rPr lang="de-DE" sz="1600" dirty="0" smtClean="0">
                <a:solidFill>
                  <a:schemeClr val="tx1"/>
                </a:solidFill>
              </a:rPr>
              <a:t>1</a:t>
            </a:r>
            <a:endParaRPr lang="de-DE" dirty="0">
              <a:solidFill>
                <a:schemeClr val="tx1"/>
              </a:solidFill>
            </a:endParaRPr>
          </a:p>
        </p:txBody>
      </p:sp>
      <p:sp>
        <p:nvSpPr>
          <p:cNvPr id="19" name="Rechteck 18"/>
          <p:cNvSpPr/>
          <p:nvPr/>
        </p:nvSpPr>
        <p:spPr>
          <a:xfrm>
            <a:off x="11430111" y="4361926"/>
            <a:ext cx="532014" cy="557334"/>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G</a:t>
            </a:r>
            <a:r>
              <a:rPr lang="de-DE" sz="1600" dirty="0" smtClean="0">
                <a:solidFill>
                  <a:schemeClr val="tx1"/>
                </a:solidFill>
              </a:rPr>
              <a:t>1</a:t>
            </a:r>
            <a:endParaRPr lang="de-DE" dirty="0">
              <a:solidFill>
                <a:schemeClr val="tx1"/>
              </a:solidFill>
            </a:endParaRPr>
          </a:p>
        </p:txBody>
      </p:sp>
    </p:spTree>
    <p:extLst>
      <p:ext uri="{BB962C8B-B14F-4D97-AF65-F5344CB8AC3E}">
        <p14:creationId xmlns:p14="http://schemas.microsoft.com/office/powerpoint/2010/main" val="3428856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randombar(horizontal)">
                                      <p:cBhvr>
                                        <p:cTn id="25" dur="500"/>
                                        <p:tgtEl>
                                          <p:spTgt spid="17"/>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randombar(horizontal)">
                                      <p:cBhvr>
                                        <p:cTn id="30" dur="500"/>
                                        <p:tgtEl>
                                          <p:spTgt spid="18"/>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randombar(horizontal)">
                                      <p:cBhvr>
                                        <p:cTn id="3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animBg="1"/>
      <p:bldP spid="16" grpId="0" animBg="1"/>
      <p:bldP spid="17" grpId="0" animBg="1"/>
      <p:bldP spid="18" grpId="0" animBg="1"/>
      <p:bldP spid="1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Abgerundetes Rechteck 16"/>
          <p:cNvSpPr/>
          <p:nvPr/>
        </p:nvSpPr>
        <p:spPr>
          <a:xfrm>
            <a:off x="1214203" y="1240675"/>
            <a:ext cx="10193311" cy="3472816"/>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e-DE" sz="2400" dirty="0"/>
              <a:t>Herr Schnee reicht Klage, gegen Frau Sonne ein, wegen einer Forderung in Höhe von 850,00 EUR. Frau Sonne reicht eine Widerklage, auf Nichtbestehen der Forderung, ein. Nach </a:t>
            </a:r>
            <a:r>
              <a:rPr lang="de-DE" sz="2400" dirty="0" smtClean="0"/>
              <a:t>streitiger </a:t>
            </a:r>
            <a:r>
              <a:rPr lang="de-DE" sz="2400" dirty="0"/>
              <a:t>Verhandlung ergeht ein Urteil mit folgendem Tenor:</a:t>
            </a:r>
          </a:p>
          <a:p>
            <a:r>
              <a:rPr lang="de-DE" sz="2400" dirty="0"/>
              <a:t>„1. Die Beklagte wird verurteilt, an den Kläger 850,00 EUR zu zahlen.</a:t>
            </a:r>
          </a:p>
          <a:p>
            <a:r>
              <a:rPr lang="de-DE" sz="2400" dirty="0"/>
              <a:t>…2. Die Beklagte hat die Kosten des Rechtsstreits zu tragen“</a:t>
            </a:r>
          </a:p>
          <a:p>
            <a:r>
              <a:rPr lang="de-DE" sz="2400" dirty="0"/>
              <a:t>In der Akte befinden sich 12 Zustellungsurkunden.</a:t>
            </a:r>
          </a:p>
        </p:txBody>
      </p:sp>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10148340"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3.</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8" name="Gefaltete Ecke 17"/>
          <p:cNvSpPr/>
          <p:nvPr/>
        </p:nvSpPr>
        <p:spPr>
          <a:xfrm>
            <a:off x="4904699" y="5013349"/>
            <a:ext cx="1526944" cy="1526303"/>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Wie viele</a:t>
            </a:r>
          </a:p>
          <a:p>
            <a:pPr algn="ctr"/>
            <a:r>
              <a:rPr lang="de-DE" sz="2000" dirty="0" smtClean="0">
                <a:solidFill>
                  <a:schemeClr val="tx1"/>
                </a:solidFill>
                <a:latin typeface="MV Boli" panose="02000500030200090000" pitchFamily="2" charset="0"/>
                <a:cs typeface="MV Boli" panose="02000500030200090000" pitchFamily="2" charset="0"/>
              </a:rPr>
              <a:t>KRs</a:t>
            </a:r>
          </a:p>
          <a:p>
            <a:pPr algn="ctr"/>
            <a:r>
              <a:rPr lang="de-DE" sz="2000" dirty="0" smtClean="0">
                <a:solidFill>
                  <a:schemeClr val="tx1"/>
                </a:solidFill>
                <a:latin typeface="MV Boli" panose="02000500030200090000" pitchFamily="2" charset="0"/>
                <a:cs typeface="MV Boli" panose="02000500030200090000" pitchFamily="2" charset="0"/>
              </a:rPr>
              <a:t>sind zu fertigen?</a:t>
            </a:r>
            <a:endParaRPr lang="de-DE" sz="2000" dirty="0">
              <a:solidFill>
                <a:schemeClr val="tx1"/>
              </a:solidFill>
              <a:latin typeface="MV Boli" panose="02000500030200090000" pitchFamily="2" charset="0"/>
              <a:cs typeface="MV Boli" panose="02000500030200090000" pitchFamily="2" charset="0"/>
            </a:endParaRPr>
          </a:p>
        </p:txBody>
      </p:sp>
      <p:sp>
        <p:nvSpPr>
          <p:cNvPr id="19" name="Gefaltete Ecke 18"/>
          <p:cNvSpPr/>
          <p:nvPr/>
        </p:nvSpPr>
        <p:spPr>
          <a:xfrm rot="20944963">
            <a:off x="6855655" y="4928811"/>
            <a:ext cx="1526944" cy="1526303"/>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Vorschuss-KR</a:t>
            </a:r>
          </a:p>
        </p:txBody>
      </p:sp>
      <p:sp>
        <p:nvSpPr>
          <p:cNvPr id="12" name="Gefaltete Ecke 11"/>
          <p:cNvSpPr/>
          <p:nvPr/>
        </p:nvSpPr>
        <p:spPr>
          <a:xfrm>
            <a:off x="8697055" y="4947055"/>
            <a:ext cx="1526944" cy="1526303"/>
          </a:xfrm>
          <a:prstGeom prst="foldedCorner">
            <a:avLst/>
          </a:prstGeom>
          <a:solidFill>
            <a:schemeClr val="accent2"/>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u="sng" dirty="0" smtClean="0">
                <a:solidFill>
                  <a:schemeClr val="tx1"/>
                </a:solidFill>
                <a:latin typeface="MV Boli" panose="02000500030200090000" pitchFamily="2" charset="0"/>
                <a:cs typeface="MV Boli" panose="02000500030200090000" pitchFamily="2" charset="0"/>
              </a:rPr>
              <a:t>Vermerk über Kosten:</a:t>
            </a:r>
          </a:p>
          <a:p>
            <a:pPr algn="ctr"/>
            <a:r>
              <a:rPr lang="de-DE" sz="1400" b="1" dirty="0" smtClean="0">
                <a:solidFill>
                  <a:schemeClr val="tx1"/>
                </a:solidFill>
                <a:latin typeface="MV Boli" panose="02000500030200090000" pitchFamily="2" charset="0"/>
                <a:cs typeface="MV Boli" panose="02000500030200090000" pitchFamily="2" charset="0"/>
              </a:rPr>
              <a:t>„Keine weiteren Kosten als </a:t>
            </a:r>
            <a:r>
              <a:rPr lang="de-DE" sz="1400" b="1" dirty="0" err="1" smtClean="0">
                <a:solidFill>
                  <a:schemeClr val="tx1"/>
                </a:solidFill>
                <a:latin typeface="MV Boli" panose="02000500030200090000" pitchFamily="2" charset="0"/>
                <a:cs typeface="MV Boli" panose="02000500030200090000" pitchFamily="2" charset="0"/>
              </a:rPr>
              <a:t>Bl</a:t>
            </a:r>
            <a:r>
              <a:rPr lang="de-DE" sz="1400" b="1" dirty="0" smtClean="0">
                <a:solidFill>
                  <a:schemeClr val="tx1"/>
                </a:solidFill>
                <a:latin typeface="MV Boli" panose="02000500030200090000" pitchFamily="2" charset="0"/>
                <a:cs typeface="MV Boli" panose="02000500030200090000" pitchFamily="2" charset="0"/>
              </a:rPr>
              <a:t>. xx berechnet…“</a:t>
            </a:r>
            <a:endParaRPr lang="de-DE" sz="1400" b="1" dirty="0">
              <a:solidFill>
                <a:schemeClr val="tx1"/>
              </a:solidFill>
              <a:latin typeface="MV Boli" panose="02000500030200090000" pitchFamily="2" charset="0"/>
              <a:cs typeface="MV Boli" panose="02000500030200090000" pitchFamily="2" charset="0"/>
            </a:endParaRPr>
          </a:p>
        </p:txBody>
      </p:sp>
      <p:sp>
        <p:nvSpPr>
          <p:cNvPr id="13" name="Gefaltete Ecke 12"/>
          <p:cNvSpPr/>
          <p:nvPr/>
        </p:nvSpPr>
        <p:spPr>
          <a:xfrm>
            <a:off x="10350629" y="5081210"/>
            <a:ext cx="1526944" cy="1526303"/>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Schluss-KR= </a:t>
            </a:r>
            <a:r>
              <a:rPr lang="de-DE" sz="2800" b="1" dirty="0">
                <a:solidFill>
                  <a:schemeClr val="tx1"/>
                </a:solidFill>
                <a:latin typeface="MV Boli" panose="02000500030200090000" pitchFamily="2" charset="0"/>
                <a:cs typeface="MV Boli" panose="02000500030200090000" pitchFamily="2" charset="0"/>
              </a:rPr>
              <a:t>2</a:t>
            </a:r>
          </a:p>
        </p:txBody>
      </p:sp>
    </p:spTree>
    <p:extLst>
      <p:ext uri="{BB962C8B-B14F-4D97-AF65-F5344CB8AC3E}">
        <p14:creationId xmlns:p14="http://schemas.microsoft.com/office/powerpoint/2010/main" val="265359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p:cTn id="15" dur="1000" fill="hold"/>
                                        <p:tgtEl>
                                          <p:spTgt spid="16"/>
                                        </p:tgtEl>
                                        <p:attrNameLst>
                                          <p:attrName>ppt_w</p:attrName>
                                        </p:attrNameLst>
                                      </p:cBhvr>
                                      <p:tavLst>
                                        <p:tav tm="0">
                                          <p:val>
                                            <p:fltVal val="0"/>
                                          </p:val>
                                        </p:tav>
                                        <p:tav tm="100000">
                                          <p:val>
                                            <p:strVal val="#ppt_w"/>
                                          </p:val>
                                        </p:tav>
                                      </p:tavLst>
                                    </p:anim>
                                    <p:anim calcmode="lin" valueType="num">
                                      <p:cBhvr>
                                        <p:cTn id="16" dur="1000" fill="hold"/>
                                        <p:tgtEl>
                                          <p:spTgt spid="16"/>
                                        </p:tgtEl>
                                        <p:attrNameLst>
                                          <p:attrName>ppt_h</p:attrName>
                                        </p:attrNameLst>
                                      </p:cBhvr>
                                      <p:tavLst>
                                        <p:tav tm="0">
                                          <p:val>
                                            <p:fltVal val="0"/>
                                          </p:val>
                                        </p:tav>
                                        <p:tav tm="100000">
                                          <p:val>
                                            <p:strVal val="#ppt_h"/>
                                          </p:val>
                                        </p:tav>
                                      </p:tavLst>
                                    </p:anim>
                                    <p:anim calcmode="lin" valueType="num">
                                      <p:cBhvr>
                                        <p:cTn id="17" dur="1000" fill="hold"/>
                                        <p:tgtEl>
                                          <p:spTgt spid="16"/>
                                        </p:tgtEl>
                                        <p:attrNameLst>
                                          <p:attrName>style.rotation</p:attrName>
                                        </p:attrNameLst>
                                      </p:cBhvr>
                                      <p:tavLst>
                                        <p:tav tm="0">
                                          <p:val>
                                            <p:fltVal val="90"/>
                                          </p:val>
                                        </p:tav>
                                        <p:tav tm="100000">
                                          <p:val>
                                            <p:fltVal val="0"/>
                                          </p:val>
                                        </p:tav>
                                      </p:tavLst>
                                    </p:anim>
                                    <p:animEffect transition="in" filter="fade">
                                      <p:cBhvr>
                                        <p:cTn id="18" dur="10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anim calcmode="lin" valueType="num">
                                      <p:cBhvr>
                                        <p:cTn id="29" dur="500" fill="hold"/>
                                        <p:tgtEl>
                                          <p:spTgt spid="18"/>
                                        </p:tgtEl>
                                        <p:attrNameLst>
                                          <p:attrName>ppt_w</p:attrName>
                                        </p:attrNameLst>
                                      </p:cBhvr>
                                      <p:tavLst>
                                        <p:tav tm="0">
                                          <p:val>
                                            <p:fltVal val="0"/>
                                          </p:val>
                                        </p:tav>
                                        <p:tav tm="100000">
                                          <p:val>
                                            <p:strVal val="#ppt_w"/>
                                          </p:val>
                                        </p:tav>
                                      </p:tavLst>
                                    </p:anim>
                                    <p:anim calcmode="lin" valueType="num">
                                      <p:cBhvr>
                                        <p:cTn id="30" dur="500" fill="hold"/>
                                        <p:tgtEl>
                                          <p:spTgt spid="18"/>
                                        </p:tgtEl>
                                        <p:attrNameLst>
                                          <p:attrName>ppt_h</p:attrName>
                                        </p:attrNameLst>
                                      </p:cBhvr>
                                      <p:tavLst>
                                        <p:tav tm="0">
                                          <p:val>
                                            <p:fltVal val="0"/>
                                          </p:val>
                                        </p:tav>
                                        <p:tav tm="100000">
                                          <p:val>
                                            <p:strVal val="#ppt_h"/>
                                          </p:val>
                                        </p:tav>
                                      </p:tavLst>
                                    </p:anim>
                                    <p:animEffect transition="in" filter="fade">
                                      <p:cBhvr>
                                        <p:cTn id="31" dur="500"/>
                                        <p:tgtEl>
                                          <p:spTgt spid="18"/>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19"/>
                                        </p:tgtEl>
                                        <p:attrNameLst>
                                          <p:attrName>style.visibility</p:attrName>
                                        </p:attrNameLst>
                                      </p:cBhvr>
                                      <p:to>
                                        <p:strVal val="visible"/>
                                      </p:to>
                                    </p:set>
                                    <p:anim calcmode="lin" valueType="num">
                                      <p:cBhvr>
                                        <p:cTn id="36" dur="500" fill="hold"/>
                                        <p:tgtEl>
                                          <p:spTgt spid="19"/>
                                        </p:tgtEl>
                                        <p:attrNameLst>
                                          <p:attrName>ppt_w</p:attrName>
                                        </p:attrNameLst>
                                      </p:cBhvr>
                                      <p:tavLst>
                                        <p:tav tm="0">
                                          <p:val>
                                            <p:fltVal val="0"/>
                                          </p:val>
                                        </p:tav>
                                        <p:tav tm="100000">
                                          <p:val>
                                            <p:strVal val="#ppt_w"/>
                                          </p:val>
                                        </p:tav>
                                      </p:tavLst>
                                    </p:anim>
                                    <p:anim calcmode="lin" valueType="num">
                                      <p:cBhvr>
                                        <p:cTn id="37" dur="500" fill="hold"/>
                                        <p:tgtEl>
                                          <p:spTgt spid="19"/>
                                        </p:tgtEl>
                                        <p:attrNameLst>
                                          <p:attrName>ppt_h</p:attrName>
                                        </p:attrNameLst>
                                      </p:cBhvr>
                                      <p:tavLst>
                                        <p:tav tm="0">
                                          <p:val>
                                            <p:fltVal val="0"/>
                                          </p:val>
                                        </p:tav>
                                        <p:tav tm="100000">
                                          <p:val>
                                            <p:strVal val="#ppt_h"/>
                                          </p:val>
                                        </p:tav>
                                      </p:tavLst>
                                    </p:anim>
                                    <p:animEffect transition="in" filter="fade">
                                      <p:cBhvr>
                                        <p:cTn id="38" dur="500"/>
                                        <p:tgtEl>
                                          <p:spTgt spid="19"/>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p:cTn id="43" dur="500" fill="hold"/>
                                        <p:tgtEl>
                                          <p:spTgt spid="12"/>
                                        </p:tgtEl>
                                        <p:attrNameLst>
                                          <p:attrName>ppt_w</p:attrName>
                                        </p:attrNameLst>
                                      </p:cBhvr>
                                      <p:tavLst>
                                        <p:tav tm="0">
                                          <p:val>
                                            <p:fltVal val="0"/>
                                          </p:val>
                                        </p:tav>
                                        <p:tav tm="100000">
                                          <p:val>
                                            <p:strVal val="#ppt_w"/>
                                          </p:val>
                                        </p:tav>
                                      </p:tavLst>
                                    </p:anim>
                                    <p:anim calcmode="lin" valueType="num">
                                      <p:cBhvr>
                                        <p:cTn id="44" dur="500" fill="hold"/>
                                        <p:tgtEl>
                                          <p:spTgt spid="12"/>
                                        </p:tgtEl>
                                        <p:attrNameLst>
                                          <p:attrName>ppt_h</p:attrName>
                                        </p:attrNameLst>
                                      </p:cBhvr>
                                      <p:tavLst>
                                        <p:tav tm="0">
                                          <p:val>
                                            <p:fltVal val="0"/>
                                          </p:val>
                                        </p:tav>
                                        <p:tav tm="100000">
                                          <p:val>
                                            <p:strVal val="#ppt_h"/>
                                          </p:val>
                                        </p:tav>
                                      </p:tavLst>
                                    </p:anim>
                                    <p:animEffect transition="in" filter="fade">
                                      <p:cBhvr>
                                        <p:cTn id="45" dur="500"/>
                                        <p:tgtEl>
                                          <p:spTgt spid="12"/>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13"/>
                                        </p:tgtEl>
                                        <p:attrNameLst>
                                          <p:attrName>style.visibility</p:attrName>
                                        </p:attrNameLst>
                                      </p:cBhvr>
                                      <p:to>
                                        <p:strVal val="visible"/>
                                      </p:to>
                                    </p:set>
                                    <p:anim calcmode="lin" valueType="num">
                                      <p:cBhvr>
                                        <p:cTn id="50" dur="500" fill="hold"/>
                                        <p:tgtEl>
                                          <p:spTgt spid="13"/>
                                        </p:tgtEl>
                                        <p:attrNameLst>
                                          <p:attrName>ppt_w</p:attrName>
                                        </p:attrNameLst>
                                      </p:cBhvr>
                                      <p:tavLst>
                                        <p:tav tm="0">
                                          <p:val>
                                            <p:fltVal val="0"/>
                                          </p:val>
                                        </p:tav>
                                        <p:tav tm="100000">
                                          <p:val>
                                            <p:strVal val="#ppt_w"/>
                                          </p:val>
                                        </p:tav>
                                      </p:tavLst>
                                    </p:anim>
                                    <p:anim calcmode="lin" valueType="num">
                                      <p:cBhvr>
                                        <p:cTn id="51" dur="500" fill="hold"/>
                                        <p:tgtEl>
                                          <p:spTgt spid="13"/>
                                        </p:tgtEl>
                                        <p:attrNameLst>
                                          <p:attrName>ppt_h</p:attrName>
                                        </p:attrNameLst>
                                      </p:cBhvr>
                                      <p:tavLst>
                                        <p:tav tm="0">
                                          <p:val>
                                            <p:fltVal val="0"/>
                                          </p:val>
                                        </p:tav>
                                        <p:tav tm="100000">
                                          <p:val>
                                            <p:strVal val="#ppt_h"/>
                                          </p:val>
                                        </p:tav>
                                      </p:tavLst>
                                    </p:anim>
                                    <p:animEffect transition="in" filter="fade">
                                      <p:cBhvr>
                                        <p:cTn id="5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9" grpId="0" animBg="1"/>
      <p:bldP spid="16" grpId="0" animBg="1"/>
      <p:bldP spid="18" grpId="0" animBg="1"/>
      <p:bldP spid="19" grpId="0" animBg="1"/>
      <p:bldP spid="12" grpId="0" animBg="1"/>
      <p:bldP spid="1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e 4"/>
          <p:cNvGraphicFramePr>
            <a:graphicFrameLocks noGrp="1"/>
          </p:cNvGraphicFramePr>
          <p:nvPr>
            <p:extLst>
              <p:ext uri="{D42A27DB-BD31-4B8C-83A1-F6EECF244321}">
                <p14:modId xmlns:p14="http://schemas.microsoft.com/office/powerpoint/2010/main" val="1531439602"/>
              </p:ext>
            </p:extLst>
          </p:nvPr>
        </p:nvGraphicFramePr>
        <p:xfrm>
          <a:off x="1469034" y="2062423"/>
          <a:ext cx="10148341" cy="2911727"/>
        </p:xfrm>
        <a:graphic>
          <a:graphicData uri="http://schemas.openxmlformats.org/drawingml/2006/table">
            <a:tbl>
              <a:tblPr firstRow="1" firstCol="1" bandRow="1">
                <a:tableStyleId>{5C22544A-7EE6-4342-B048-85BDC9FD1C3A}</a:tableStyleId>
              </a:tblPr>
              <a:tblGrid>
                <a:gridCol w="937486">
                  <a:extLst>
                    <a:ext uri="{9D8B030D-6E8A-4147-A177-3AD203B41FA5}">
                      <a16:colId xmlns:a16="http://schemas.microsoft.com/office/drawing/2014/main" val="3186664314"/>
                    </a:ext>
                  </a:extLst>
                </a:gridCol>
                <a:gridCol w="2670615">
                  <a:extLst>
                    <a:ext uri="{9D8B030D-6E8A-4147-A177-3AD203B41FA5}">
                      <a16:colId xmlns:a16="http://schemas.microsoft.com/office/drawing/2014/main" val="3164974163"/>
                    </a:ext>
                  </a:extLst>
                </a:gridCol>
                <a:gridCol w="1363012">
                  <a:extLst>
                    <a:ext uri="{9D8B030D-6E8A-4147-A177-3AD203B41FA5}">
                      <a16:colId xmlns:a16="http://schemas.microsoft.com/office/drawing/2014/main" val="540794854"/>
                    </a:ext>
                  </a:extLst>
                </a:gridCol>
                <a:gridCol w="2018576">
                  <a:extLst>
                    <a:ext uri="{9D8B030D-6E8A-4147-A177-3AD203B41FA5}">
                      <a16:colId xmlns:a16="http://schemas.microsoft.com/office/drawing/2014/main" val="386674676"/>
                    </a:ext>
                  </a:extLst>
                </a:gridCol>
                <a:gridCol w="3158652">
                  <a:extLst>
                    <a:ext uri="{9D8B030D-6E8A-4147-A177-3AD203B41FA5}">
                      <a16:colId xmlns:a16="http://schemas.microsoft.com/office/drawing/2014/main" val="4117031524"/>
                    </a:ext>
                  </a:extLst>
                </a:gridCol>
              </a:tblGrid>
              <a:tr h="1306732">
                <a:tc>
                  <a:txBody>
                    <a:bodyPr/>
                    <a:lstStyle/>
                    <a:p>
                      <a:pPr>
                        <a:lnSpc>
                          <a:spcPct val="107000"/>
                        </a:lnSpc>
                        <a:spcAft>
                          <a:spcPts val="0"/>
                        </a:spcAft>
                      </a:pPr>
                      <a:r>
                        <a:rPr lang="de-DE" sz="2000" dirty="0">
                          <a:solidFill>
                            <a:schemeClr val="tx1"/>
                          </a:solidFill>
                          <a:effectLst/>
                        </a:rPr>
                        <a:t>KV-Nr.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Gebührentatbestand</a:t>
                      </a:r>
                    </a:p>
                    <a:p>
                      <a:pPr>
                        <a:lnSpc>
                          <a:spcPct val="107000"/>
                        </a:lnSpc>
                        <a:spcAft>
                          <a:spcPts val="0"/>
                        </a:spcAft>
                      </a:pPr>
                      <a:r>
                        <a:rPr lang="de-DE" sz="2000" dirty="0">
                          <a:solidFill>
                            <a:schemeClr val="tx1"/>
                          </a:solidFill>
                          <a:effectLst/>
                        </a:rPr>
                        <a:t>(Gegenstand des Kostenansatzes)</a:t>
                      </a:r>
                    </a:p>
                    <a:p>
                      <a:pPr>
                        <a:lnSpc>
                          <a:spcPct val="107000"/>
                        </a:lnSpc>
                        <a:spcAft>
                          <a:spcPts val="0"/>
                        </a:spcAft>
                      </a:pPr>
                      <a:r>
                        <a:rPr lang="de-DE" sz="2000" dirty="0">
                          <a:solidFill>
                            <a:schemeClr val="tx1"/>
                          </a:solidFill>
                          <a:effectLst/>
                        </a:rPr>
                        <a:t>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Streitwert</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Betrag/Gebühr</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err="1">
                          <a:solidFill>
                            <a:schemeClr val="tx1"/>
                          </a:solidFill>
                          <a:effectLst/>
                        </a:rPr>
                        <a:t>Mithaft</a:t>
                      </a:r>
                      <a:endParaRPr lang="de-DE" sz="2000" dirty="0">
                        <a:solidFill>
                          <a:schemeClr val="tx1"/>
                        </a:solidFill>
                        <a:effectLst/>
                      </a:endParaRPr>
                    </a:p>
                    <a:p>
                      <a:pPr>
                        <a:lnSpc>
                          <a:spcPct val="107000"/>
                        </a:lnSpc>
                        <a:spcAft>
                          <a:spcPts val="0"/>
                        </a:spcAft>
                      </a:pPr>
                      <a:r>
                        <a:rPr lang="de-DE" sz="2000" dirty="0" smtClean="0">
                          <a:solidFill>
                            <a:schemeClr val="tx1"/>
                          </a:solidFill>
                          <a:effectLst/>
                          <a:latin typeface="+mn-lt"/>
                          <a:ea typeface="+mn-ea"/>
                          <a:cs typeface="+mn-cs"/>
                        </a:rPr>
                        <a:t>Kläger / Beklagter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776858955"/>
                  </a:ext>
                </a:extLst>
              </a:tr>
              <a:tr h="1604995">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de-DE" sz="1600" dirty="0" smtClean="0">
                        <a:effectLst/>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de-DE" sz="1600" dirty="0">
                          <a:effectLst/>
                        </a:rPr>
                        <a:t> </a:t>
                      </a:r>
                      <a:endParaRPr lang="de-DE" sz="1600" b="1" dirty="0" smtClean="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b="1" dirty="0">
                          <a:solidFill>
                            <a:schemeClr val="accent6">
                              <a:lumMod val="75000"/>
                            </a:schemeClr>
                          </a:solidFill>
                          <a:effectLst/>
                        </a:rPr>
                        <a:t> </a:t>
                      </a: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3089362680"/>
                  </a:ext>
                </a:extLst>
              </a:tr>
            </a:tbl>
          </a:graphicData>
        </a:graphic>
      </p:graphicFrame>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9533743"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Vorschuss-KR </a:t>
            </a:r>
            <a:endParaRPr lang="de-DE" sz="2000" b="1" dirty="0">
              <a:solidFill>
                <a:schemeClr val="tx1"/>
              </a:solidFill>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2" name="Rechteck 1"/>
          <p:cNvSpPr/>
          <p:nvPr/>
        </p:nvSpPr>
        <p:spPr>
          <a:xfrm>
            <a:off x="1526458" y="3626128"/>
            <a:ext cx="809468" cy="3218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1210</a:t>
            </a:r>
            <a:endParaRPr lang="de-DE" b="1" dirty="0">
              <a:solidFill>
                <a:schemeClr val="tx1"/>
              </a:solidFill>
            </a:endParaRPr>
          </a:p>
        </p:txBody>
      </p:sp>
      <p:sp>
        <p:nvSpPr>
          <p:cNvPr id="3" name="Rechteck 2"/>
          <p:cNvSpPr/>
          <p:nvPr/>
        </p:nvSpPr>
        <p:spPr>
          <a:xfrm>
            <a:off x="2583264" y="3547610"/>
            <a:ext cx="2251062" cy="11960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Calibri" panose="020F0502020204030204" pitchFamily="34" charset="0"/>
                <a:cs typeface="Times New Roman" panose="02020603050405020304" pitchFamily="18" charset="0"/>
              </a:rPr>
              <a:t>Verfahren im Allgemeinen</a:t>
            </a:r>
          </a:p>
          <a:p>
            <a:pPr algn="ctr"/>
            <a:endParaRPr lang="de-DE" dirty="0">
              <a:solidFill>
                <a:schemeClr val="tx1"/>
              </a:solidFill>
            </a:endParaRPr>
          </a:p>
        </p:txBody>
      </p:sp>
      <p:sp>
        <p:nvSpPr>
          <p:cNvPr id="4" name="Rechteck 3"/>
          <p:cNvSpPr/>
          <p:nvPr/>
        </p:nvSpPr>
        <p:spPr>
          <a:xfrm>
            <a:off x="5081664" y="3510879"/>
            <a:ext cx="115424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rPr>
              <a:t>8</a:t>
            </a: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50,00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hteck 11"/>
          <p:cNvSpPr/>
          <p:nvPr/>
        </p:nvSpPr>
        <p:spPr>
          <a:xfrm>
            <a:off x="7112920" y="3447363"/>
            <a:ext cx="914400" cy="5305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smtClean="0">
                <a:solidFill>
                  <a:schemeClr val="tx1"/>
                </a:solidFill>
              </a:rPr>
              <a:t>174,00</a:t>
            </a:r>
            <a:endParaRPr lang="de-DE" b="1" dirty="0">
              <a:solidFill>
                <a:schemeClr val="tx1"/>
              </a:solidFill>
            </a:endParaRPr>
          </a:p>
        </p:txBody>
      </p:sp>
      <p:sp>
        <p:nvSpPr>
          <p:cNvPr id="13" name="Rechteck 12"/>
          <p:cNvSpPr/>
          <p:nvPr/>
        </p:nvSpPr>
        <p:spPr>
          <a:xfrm>
            <a:off x="8566877" y="3501996"/>
            <a:ext cx="3000571" cy="4796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rPr>
              <a:t>voll </a:t>
            </a: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a:t>
            </a:r>
            <a:r>
              <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rPr>
              <a:t>keine </a:t>
            </a: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3.</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5" name="Rechteck 14"/>
          <p:cNvSpPr/>
          <p:nvPr/>
        </p:nvSpPr>
        <p:spPr>
          <a:xfrm>
            <a:off x="2583264" y="5003618"/>
            <a:ext cx="20032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Summe</a:t>
            </a:r>
            <a:endParaRPr lang="de-DE" sz="1400" dirty="0">
              <a:solidFill>
                <a:schemeClr val="tx1"/>
              </a:solidFill>
            </a:endParaRPr>
          </a:p>
        </p:txBody>
      </p:sp>
      <p:sp>
        <p:nvSpPr>
          <p:cNvPr id="17" name="Rechteck 16"/>
          <p:cNvSpPr/>
          <p:nvPr/>
        </p:nvSpPr>
        <p:spPr>
          <a:xfrm>
            <a:off x="6436594" y="4987992"/>
            <a:ext cx="20178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  174,00</a:t>
            </a:r>
            <a:endParaRPr lang="de-DE" b="1" dirty="0">
              <a:solidFill>
                <a:schemeClr val="tx1"/>
              </a:solidFill>
            </a:endParaRPr>
          </a:p>
        </p:txBody>
      </p:sp>
    </p:spTree>
    <p:extLst>
      <p:ext uri="{BB962C8B-B14F-4D97-AF65-F5344CB8AC3E}">
        <p14:creationId xmlns:p14="http://schemas.microsoft.com/office/powerpoint/2010/main" val="869890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anim calcmode="lin" valueType="num">
                                      <p:cBhvr additive="base">
                                        <p:cTn id="3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2">
                                            <p:txEl>
                                              <p:pRg st="0" end="0"/>
                                            </p:txEl>
                                          </p:spTgt>
                                        </p:tgtEl>
                                        <p:attrNameLst>
                                          <p:attrName>style.visibility</p:attrName>
                                        </p:attrNameLst>
                                      </p:cBhvr>
                                      <p:to>
                                        <p:strVal val="visible"/>
                                      </p:to>
                                    </p:set>
                                    <p:anim calcmode="lin" valueType="num">
                                      <p:cBhvr additive="base">
                                        <p:cTn id="3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500" fill="hold"/>
                                        <p:tgtEl>
                                          <p:spTgt spid="13"/>
                                        </p:tgtEl>
                                        <p:attrNameLst>
                                          <p:attrName>ppt_x</p:attrName>
                                        </p:attrNameLst>
                                      </p:cBhvr>
                                      <p:tavLst>
                                        <p:tav tm="0">
                                          <p:val>
                                            <p:strVal val="#ppt_x"/>
                                          </p:val>
                                        </p:tav>
                                        <p:tav tm="100000">
                                          <p:val>
                                            <p:strVal val="#ppt_x"/>
                                          </p:val>
                                        </p:tav>
                                      </p:tavLst>
                                    </p:anim>
                                    <p:anim calcmode="lin" valueType="num">
                                      <p:cBhvr additive="base">
                                        <p:cTn id="4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ppt_x"/>
                                          </p:val>
                                        </p:tav>
                                        <p:tav tm="100000">
                                          <p:val>
                                            <p:strVal val="#ppt_x"/>
                                          </p:val>
                                        </p:tav>
                                      </p:tavLst>
                                    </p:anim>
                                    <p:anim calcmode="lin" valueType="num">
                                      <p:cBhvr additive="base">
                                        <p:cTn id="5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additive="base">
                                        <p:cTn id="55" dur="500" fill="hold"/>
                                        <p:tgtEl>
                                          <p:spTgt spid="17"/>
                                        </p:tgtEl>
                                        <p:attrNameLst>
                                          <p:attrName>ppt_x</p:attrName>
                                        </p:attrNameLst>
                                      </p:cBhvr>
                                      <p:tavLst>
                                        <p:tav tm="0">
                                          <p:val>
                                            <p:strVal val="#ppt_x"/>
                                          </p:val>
                                        </p:tav>
                                        <p:tav tm="100000">
                                          <p:val>
                                            <p:strVal val="#ppt_x"/>
                                          </p:val>
                                        </p:tav>
                                      </p:tavLst>
                                    </p:anim>
                                    <p:anim calcmode="lin" valueType="num">
                                      <p:cBhvr additive="base">
                                        <p:cTn id="5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12" grpId="0" animBg="1"/>
      <p:bldP spid="13" grpId="0" animBg="1"/>
      <p:bldP spid="15" grpId="0" animBg="1"/>
      <p:bldP spid="1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1466396" y="2506691"/>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Fälligkeit tritt gem. § 6 Abs. 1 S. 1 Nr. 1 GKG </a:t>
            </a:r>
            <a:r>
              <a:rPr lang="de-DE" sz="2000" u="sng" dirty="0" smtClean="0"/>
              <a:t>mit Eingang der Klage </a:t>
            </a:r>
            <a:r>
              <a:rPr lang="de-DE" sz="2000" dirty="0" smtClean="0"/>
              <a:t>ein.</a:t>
            </a:r>
            <a:endParaRPr lang="de-DE" sz="2000" dirty="0"/>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Vorschuss-KR </a:t>
            </a:r>
            <a:endParaRPr lang="de-DE" sz="2000" b="1"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5" name="Rectangle 1"/>
          <p:cNvSpPr>
            <a:spLocks noChangeArrowheads="1"/>
          </p:cNvSpPr>
          <p:nvPr/>
        </p:nvSpPr>
        <p:spPr bwMode="auto">
          <a:xfrm>
            <a:off x="1466395" y="3308375"/>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Kostenschuldner ist der </a:t>
            </a:r>
            <a:r>
              <a:rPr lang="de-DE" sz="2000" dirty="0" smtClean="0">
                <a:solidFill>
                  <a:srgbClr val="C00000"/>
                </a:solidFill>
              </a:rPr>
              <a:t>Kläger</a:t>
            </a:r>
            <a:r>
              <a:rPr lang="de-DE" sz="2000" dirty="0" smtClean="0"/>
              <a:t> gem. § 22 Abs. 1 Satz 1 GKG</a:t>
            </a:r>
            <a:endParaRPr lang="de-DE" sz="2000" dirty="0"/>
          </a:p>
        </p:txBody>
      </p:sp>
      <p:sp>
        <p:nvSpPr>
          <p:cNvPr id="16" name="Rectangle 1"/>
          <p:cNvSpPr>
            <a:spLocks noChangeArrowheads="1"/>
          </p:cNvSpPr>
          <p:nvPr/>
        </p:nvSpPr>
        <p:spPr bwMode="auto">
          <a:xfrm>
            <a:off x="1466389" y="4263947"/>
            <a:ext cx="10150979" cy="1015663"/>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pPr marL="1036638" indent="0">
              <a:buNone/>
            </a:pPr>
            <a:r>
              <a:rPr lang="de-DE" sz="2000" dirty="0" smtClean="0"/>
              <a:t>Gem</a:t>
            </a:r>
            <a:r>
              <a:rPr lang="de-DE" sz="2000" dirty="0"/>
              <a:t>. § 12 Abs. 1 S. 1 GKG ist mit </a:t>
            </a:r>
            <a:r>
              <a:rPr lang="de-DE" sz="2000" dirty="0" smtClean="0"/>
              <a:t>Kostennachricht </a:t>
            </a:r>
            <a:r>
              <a:rPr lang="de-DE" sz="2000" dirty="0"/>
              <a:t>gem.</a:t>
            </a:r>
          </a:p>
          <a:p>
            <a:pPr marL="1036638" indent="0">
              <a:buNone/>
            </a:pPr>
            <a:r>
              <a:rPr lang="de-DE" sz="2000" dirty="0"/>
              <a:t>§ 26 </a:t>
            </a:r>
            <a:r>
              <a:rPr lang="de-DE" sz="2000" dirty="0" err="1"/>
              <a:t>KostVfg</a:t>
            </a:r>
            <a:r>
              <a:rPr lang="de-DE" sz="2000" dirty="0"/>
              <a:t> eine </a:t>
            </a:r>
            <a:r>
              <a:rPr lang="de-DE" sz="2000" dirty="0" err="1"/>
              <a:t>Vorrauszahlung</a:t>
            </a:r>
            <a:r>
              <a:rPr lang="de-DE" sz="2000" dirty="0"/>
              <a:t> </a:t>
            </a:r>
            <a:r>
              <a:rPr lang="de-DE" sz="2000" dirty="0" err="1"/>
              <a:t>i.H.v</a:t>
            </a:r>
            <a:r>
              <a:rPr lang="de-DE" sz="2000" dirty="0"/>
              <a:t>. </a:t>
            </a:r>
            <a:r>
              <a:rPr lang="de-DE" sz="2000" dirty="0" smtClean="0"/>
              <a:t>174,00 </a:t>
            </a:r>
            <a:r>
              <a:rPr lang="de-DE" sz="2000" dirty="0"/>
              <a:t>EUR zu fordern. Sie wird gem. §§ 4 Abs. 2, 15 Abs. 1 und 26 Abs. 1 </a:t>
            </a:r>
            <a:r>
              <a:rPr lang="de-DE" sz="2000" dirty="0" smtClean="0"/>
              <a:t> </a:t>
            </a:r>
            <a:r>
              <a:rPr lang="de-DE" sz="2000" dirty="0" err="1"/>
              <a:t>KostVfg</a:t>
            </a:r>
            <a:r>
              <a:rPr lang="de-DE" sz="2000" dirty="0"/>
              <a:t> über </a:t>
            </a:r>
            <a:r>
              <a:rPr lang="de-DE" sz="2000" dirty="0" smtClean="0"/>
              <a:t>den Kläger </a:t>
            </a:r>
            <a:r>
              <a:rPr lang="de-DE" sz="2000" dirty="0"/>
              <a:t>erfordert.</a:t>
            </a:r>
          </a:p>
        </p:txBody>
      </p:sp>
      <p:sp>
        <p:nvSpPr>
          <p:cNvPr id="12" name="Abgerundetes Rechteck 11"/>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645321">
            <a:off x="9871819" y="42507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 name="Flussdiagramm: Verbinder 1"/>
          <p:cNvSpPr/>
          <p:nvPr/>
        </p:nvSpPr>
        <p:spPr>
          <a:xfrm>
            <a:off x="1130635" y="2417897"/>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a:t>
            </a:r>
            <a:endParaRPr lang="de-DE" sz="2400" b="1" dirty="0"/>
          </a:p>
        </p:txBody>
      </p:sp>
      <p:sp>
        <p:nvSpPr>
          <p:cNvPr id="13" name="Flussdiagramm: Verbinder 12"/>
          <p:cNvSpPr/>
          <p:nvPr/>
        </p:nvSpPr>
        <p:spPr>
          <a:xfrm>
            <a:off x="1130633" y="3155626"/>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b)</a:t>
            </a:r>
            <a:endParaRPr lang="de-DE" sz="2400" b="1" dirty="0"/>
          </a:p>
        </p:txBody>
      </p:sp>
      <p:sp>
        <p:nvSpPr>
          <p:cNvPr id="14" name="Flussdiagramm: Verbinder 13"/>
          <p:cNvSpPr/>
          <p:nvPr/>
        </p:nvSpPr>
        <p:spPr>
          <a:xfrm>
            <a:off x="1130633" y="3893355"/>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c</a:t>
            </a:r>
            <a:r>
              <a:rPr lang="de-DE" sz="2400" b="1" dirty="0" smtClean="0"/>
              <a:t>)</a:t>
            </a:r>
            <a:endParaRPr lang="de-DE" sz="2400" b="1" dirty="0"/>
          </a:p>
        </p:txBody>
      </p:sp>
      <p:sp>
        <p:nvSpPr>
          <p:cNvPr id="17" name="Rechteck 16"/>
          <p:cNvSpPr/>
          <p:nvPr/>
        </p:nvSpPr>
        <p:spPr>
          <a:xfrm>
            <a:off x="11488048" y="2398949"/>
            <a:ext cx="532014" cy="557334"/>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A</a:t>
            </a:r>
            <a:endParaRPr lang="de-DE" dirty="0">
              <a:solidFill>
                <a:schemeClr val="tx1"/>
              </a:solidFill>
            </a:endParaRPr>
          </a:p>
        </p:txBody>
      </p:sp>
      <p:sp>
        <p:nvSpPr>
          <p:cNvPr id="18" name="Rechteck 17"/>
          <p:cNvSpPr/>
          <p:nvPr/>
        </p:nvSpPr>
        <p:spPr>
          <a:xfrm>
            <a:off x="11488048" y="3210103"/>
            <a:ext cx="532014" cy="557334"/>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B</a:t>
            </a:r>
          </a:p>
        </p:txBody>
      </p:sp>
      <p:sp>
        <p:nvSpPr>
          <p:cNvPr id="19" name="Rechteck 18"/>
          <p:cNvSpPr/>
          <p:nvPr/>
        </p:nvSpPr>
        <p:spPr>
          <a:xfrm>
            <a:off x="11488048" y="4551542"/>
            <a:ext cx="532014" cy="557334"/>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C</a:t>
            </a:r>
            <a:endParaRPr lang="de-DE" dirty="0">
              <a:solidFill>
                <a:schemeClr val="tx1"/>
              </a:solidFill>
            </a:endParaRPr>
          </a:p>
        </p:txBody>
      </p:sp>
    </p:spTree>
    <p:extLst>
      <p:ext uri="{BB962C8B-B14F-4D97-AF65-F5344CB8AC3E}">
        <p14:creationId xmlns:p14="http://schemas.microsoft.com/office/powerpoint/2010/main" val="3531510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500" fill="hold"/>
                                        <p:tgtEl>
                                          <p:spTgt spid="16"/>
                                        </p:tgtEl>
                                        <p:attrNameLst>
                                          <p:attrName>ppt_x</p:attrName>
                                        </p:attrNameLst>
                                      </p:cBhvr>
                                      <p:tavLst>
                                        <p:tav tm="0">
                                          <p:val>
                                            <p:strVal val="#ppt_x"/>
                                          </p:val>
                                        </p:tav>
                                        <p:tav tm="100000">
                                          <p:val>
                                            <p:strVal val="#ppt_x"/>
                                          </p:val>
                                        </p:tav>
                                      </p:tavLst>
                                    </p:anim>
                                    <p:anim calcmode="lin" valueType="num">
                                      <p:cBhvr additive="base">
                                        <p:cTn id="2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randombar(horizontal)">
                                      <p:cBhvr>
                                        <p:cTn id="33" dur="500"/>
                                        <p:tgtEl>
                                          <p:spTgt spid="17"/>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grpId="0"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randombar(horizontal)">
                                      <p:cBhvr>
                                        <p:cTn id="38" dur="500"/>
                                        <p:tgtEl>
                                          <p:spTgt spid="18"/>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randombar(horizontal)">
                                      <p:cBhvr>
                                        <p:cTn id="4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animBg="1"/>
      <p:bldP spid="16" grpId="0" animBg="1"/>
      <p:bldP spid="9" grpId="0" animBg="1"/>
      <p:bldP spid="17" grpId="0" animBg="1"/>
      <p:bldP spid="18" grpId="0" animBg="1"/>
      <p:bldP spid="1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e 4"/>
          <p:cNvGraphicFramePr>
            <a:graphicFrameLocks noGrp="1"/>
          </p:cNvGraphicFramePr>
          <p:nvPr>
            <p:extLst>
              <p:ext uri="{D42A27DB-BD31-4B8C-83A1-F6EECF244321}">
                <p14:modId xmlns:p14="http://schemas.microsoft.com/office/powerpoint/2010/main" val="1531439602"/>
              </p:ext>
            </p:extLst>
          </p:nvPr>
        </p:nvGraphicFramePr>
        <p:xfrm>
          <a:off x="1469034" y="2062423"/>
          <a:ext cx="10148341" cy="2911727"/>
        </p:xfrm>
        <a:graphic>
          <a:graphicData uri="http://schemas.openxmlformats.org/drawingml/2006/table">
            <a:tbl>
              <a:tblPr firstRow="1" firstCol="1" bandRow="1">
                <a:tableStyleId>{5C22544A-7EE6-4342-B048-85BDC9FD1C3A}</a:tableStyleId>
              </a:tblPr>
              <a:tblGrid>
                <a:gridCol w="937486">
                  <a:extLst>
                    <a:ext uri="{9D8B030D-6E8A-4147-A177-3AD203B41FA5}">
                      <a16:colId xmlns:a16="http://schemas.microsoft.com/office/drawing/2014/main" val="3186664314"/>
                    </a:ext>
                  </a:extLst>
                </a:gridCol>
                <a:gridCol w="2670615">
                  <a:extLst>
                    <a:ext uri="{9D8B030D-6E8A-4147-A177-3AD203B41FA5}">
                      <a16:colId xmlns:a16="http://schemas.microsoft.com/office/drawing/2014/main" val="3164974163"/>
                    </a:ext>
                  </a:extLst>
                </a:gridCol>
                <a:gridCol w="1363012">
                  <a:extLst>
                    <a:ext uri="{9D8B030D-6E8A-4147-A177-3AD203B41FA5}">
                      <a16:colId xmlns:a16="http://schemas.microsoft.com/office/drawing/2014/main" val="540794854"/>
                    </a:ext>
                  </a:extLst>
                </a:gridCol>
                <a:gridCol w="2018576">
                  <a:extLst>
                    <a:ext uri="{9D8B030D-6E8A-4147-A177-3AD203B41FA5}">
                      <a16:colId xmlns:a16="http://schemas.microsoft.com/office/drawing/2014/main" val="386674676"/>
                    </a:ext>
                  </a:extLst>
                </a:gridCol>
                <a:gridCol w="3158652">
                  <a:extLst>
                    <a:ext uri="{9D8B030D-6E8A-4147-A177-3AD203B41FA5}">
                      <a16:colId xmlns:a16="http://schemas.microsoft.com/office/drawing/2014/main" val="4117031524"/>
                    </a:ext>
                  </a:extLst>
                </a:gridCol>
              </a:tblGrid>
              <a:tr h="1306732">
                <a:tc>
                  <a:txBody>
                    <a:bodyPr/>
                    <a:lstStyle/>
                    <a:p>
                      <a:pPr>
                        <a:lnSpc>
                          <a:spcPct val="107000"/>
                        </a:lnSpc>
                        <a:spcAft>
                          <a:spcPts val="0"/>
                        </a:spcAft>
                      </a:pPr>
                      <a:r>
                        <a:rPr lang="de-DE" sz="2000" dirty="0">
                          <a:solidFill>
                            <a:schemeClr val="tx1"/>
                          </a:solidFill>
                          <a:effectLst/>
                        </a:rPr>
                        <a:t>KV-Nr.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Gebührentatbestand</a:t>
                      </a:r>
                    </a:p>
                    <a:p>
                      <a:pPr>
                        <a:lnSpc>
                          <a:spcPct val="107000"/>
                        </a:lnSpc>
                        <a:spcAft>
                          <a:spcPts val="0"/>
                        </a:spcAft>
                      </a:pPr>
                      <a:r>
                        <a:rPr lang="de-DE" sz="2000" dirty="0">
                          <a:solidFill>
                            <a:schemeClr val="tx1"/>
                          </a:solidFill>
                          <a:effectLst/>
                        </a:rPr>
                        <a:t>(Gegenstand des Kostenansatzes)</a:t>
                      </a:r>
                    </a:p>
                    <a:p>
                      <a:pPr>
                        <a:lnSpc>
                          <a:spcPct val="107000"/>
                        </a:lnSpc>
                        <a:spcAft>
                          <a:spcPts val="0"/>
                        </a:spcAft>
                      </a:pPr>
                      <a:r>
                        <a:rPr lang="de-DE" sz="2000" dirty="0">
                          <a:solidFill>
                            <a:schemeClr val="tx1"/>
                          </a:solidFill>
                          <a:effectLst/>
                        </a:rPr>
                        <a:t>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Streitwert</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Betrag/Gebühr</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err="1">
                          <a:solidFill>
                            <a:schemeClr val="tx1"/>
                          </a:solidFill>
                          <a:effectLst/>
                        </a:rPr>
                        <a:t>Mithaft</a:t>
                      </a:r>
                      <a:endParaRPr lang="de-DE" sz="2000" dirty="0">
                        <a:solidFill>
                          <a:schemeClr val="tx1"/>
                        </a:solidFill>
                        <a:effectLst/>
                      </a:endParaRPr>
                    </a:p>
                    <a:p>
                      <a:pPr>
                        <a:lnSpc>
                          <a:spcPct val="107000"/>
                        </a:lnSpc>
                        <a:spcAft>
                          <a:spcPts val="0"/>
                        </a:spcAft>
                      </a:pPr>
                      <a:r>
                        <a:rPr lang="de-DE" sz="2000" dirty="0" smtClean="0">
                          <a:solidFill>
                            <a:schemeClr val="tx1"/>
                          </a:solidFill>
                          <a:effectLst/>
                          <a:latin typeface="+mn-lt"/>
                          <a:ea typeface="+mn-ea"/>
                          <a:cs typeface="+mn-cs"/>
                        </a:rPr>
                        <a:t>Kläger / Beklagter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776858955"/>
                  </a:ext>
                </a:extLst>
              </a:tr>
              <a:tr h="1604995">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de-DE" sz="1600" dirty="0" smtClean="0">
                        <a:effectLst/>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de-DE" sz="1600" dirty="0">
                          <a:effectLst/>
                        </a:rPr>
                        <a:t> </a:t>
                      </a:r>
                      <a:endParaRPr lang="de-DE" sz="1600" b="1" dirty="0" smtClean="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b="1" dirty="0">
                          <a:solidFill>
                            <a:schemeClr val="accent6">
                              <a:lumMod val="75000"/>
                            </a:schemeClr>
                          </a:solidFill>
                          <a:effectLst/>
                        </a:rPr>
                        <a:t> </a:t>
                      </a: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3089362680"/>
                  </a:ext>
                </a:extLst>
              </a:tr>
            </a:tbl>
          </a:graphicData>
        </a:graphic>
      </p:graphicFrame>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9533743"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Vorschuss-KR  </a:t>
            </a:r>
            <a:endParaRPr lang="de-DE" sz="2000" b="1" dirty="0">
              <a:solidFill>
                <a:schemeClr val="tx1"/>
              </a:solidFill>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2" name="Rechteck 1"/>
          <p:cNvSpPr/>
          <p:nvPr/>
        </p:nvSpPr>
        <p:spPr>
          <a:xfrm>
            <a:off x="1526458" y="3626128"/>
            <a:ext cx="809468" cy="3218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1210</a:t>
            </a:r>
            <a:endParaRPr lang="de-DE" b="1" dirty="0">
              <a:solidFill>
                <a:schemeClr val="tx1"/>
              </a:solidFill>
            </a:endParaRPr>
          </a:p>
        </p:txBody>
      </p:sp>
      <p:sp>
        <p:nvSpPr>
          <p:cNvPr id="3" name="Rechteck 2"/>
          <p:cNvSpPr/>
          <p:nvPr/>
        </p:nvSpPr>
        <p:spPr>
          <a:xfrm>
            <a:off x="2583264" y="3547610"/>
            <a:ext cx="2251062" cy="11960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Calibri" panose="020F0502020204030204" pitchFamily="34" charset="0"/>
                <a:cs typeface="Times New Roman" panose="02020603050405020304" pitchFamily="18" charset="0"/>
              </a:rPr>
              <a:t>Verfahren im Allgemeinen</a:t>
            </a:r>
          </a:p>
          <a:p>
            <a:pPr algn="ctr"/>
            <a:endParaRPr lang="de-DE" dirty="0">
              <a:solidFill>
                <a:schemeClr val="tx1"/>
              </a:solidFill>
            </a:endParaRPr>
          </a:p>
        </p:txBody>
      </p:sp>
      <p:sp>
        <p:nvSpPr>
          <p:cNvPr id="4" name="Rechteck 3"/>
          <p:cNvSpPr/>
          <p:nvPr/>
        </p:nvSpPr>
        <p:spPr>
          <a:xfrm>
            <a:off x="5081664" y="3510879"/>
            <a:ext cx="115424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2998,00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hteck 11"/>
          <p:cNvSpPr/>
          <p:nvPr/>
        </p:nvSpPr>
        <p:spPr>
          <a:xfrm>
            <a:off x="6730583" y="3432940"/>
            <a:ext cx="914400" cy="5305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smtClean="0">
                <a:solidFill>
                  <a:schemeClr val="tx1"/>
                </a:solidFill>
              </a:rPr>
              <a:t>357,00</a:t>
            </a:r>
            <a:endParaRPr lang="de-DE" b="1" dirty="0">
              <a:solidFill>
                <a:schemeClr val="tx1"/>
              </a:solidFill>
            </a:endParaRPr>
          </a:p>
        </p:txBody>
      </p:sp>
      <p:sp>
        <p:nvSpPr>
          <p:cNvPr id="13" name="Rechteck 12"/>
          <p:cNvSpPr/>
          <p:nvPr/>
        </p:nvSpPr>
        <p:spPr>
          <a:xfrm>
            <a:off x="8566877" y="3501996"/>
            <a:ext cx="3000571" cy="4796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rPr>
              <a:t>voll </a:t>
            </a: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a:t>
            </a:r>
            <a:r>
              <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rPr>
              <a:t>keine </a:t>
            </a: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1.</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5" name="Rechteck 14"/>
          <p:cNvSpPr/>
          <p:nvPr/>
        </p:nvSpPr>
        <p:spPr>
          <a:xfrm>
            <a:off x="2583264" y="5003618"/>
            <a:ext cx="20032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Summe</a:t>
            </a:r>
            <a:endParaRPr lang="de-DE" sz="1400" dirty="0">
              <a:solidFill>
                <a:schemeClr val="tx1"/>
              </a:solidFill>
            </a:endParaRPr>
          </a:p>
        </p:txBody>
      </p:sp>
      <p:sp>
        <p:nvSpPr>
          <p:cNvPr id="17" name="Rechteck 16"/>
          <p:cNvSpPr/>
          <p:nvPr/>
        </p:nvSpPr>
        <p:spPr>
          <a:xfrm>
            <a:off x="6406614" y="5003618"/>
            <a:ext cx="20178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  357,00</a:t>
            </a:r>
            <a:endParaRPr lang="de-DE" b="1" dirty="0">
              <a:solidFill>
                <a:schemeClr val="tx1"/>
              </a:solidFill>
            </a:endParaRPr>
          </a:p>
        </p:txBody>
      </p:sp>
    </p:spTree>
    <p:extLst>
      <p:ext uri="{BB962C8B-B14F-4D97-AF65-F5344CB8AC3E}">
        <p14:creationId xmlns:p14="http://schemas.microsoft.com/office/powerpoint/2010/main" val="180801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anim calcmode="lin" valueType="num">
                                      <p:cBhvr additive="base">
                                        <p:cTn id="3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2">
                                            <p:txEl>
                                              <p:pRg st="0" end="0"/>
                                            </p:txEl>
                                          </p:spTgt>
                                        </p:tgtEl>
                                        <p:attrNameLst>
                                          <p:attrName>style.visibility</p:attrName>
                                        </p:attrNameLst>
                                      </p:cBhvr>
                                      <p:to>
                                        <p:strVal val="visible"/>
                                      </p:to>
                                    </p:set>
                                    <p:anim calcmode="lin" valueType="num">
                                      <p:cBhvr additive="base">
                                        <p:cTn id="3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500" fill="hold"/>
                                        <p:tgtEl>
                                          <p:spTgt spid="13"/>
                                        </p:tgtEl>
                                        <p:attrNameLst>
                                          <p:attrName>ppt_x</p:attrName>
                                        </p:attrNameLst>
                                      </p:cBhvr>
                                      <p:tavLst>
                                        <p:tav tm="0">
                                          <p:val>
                                            <p:strVal val="#ppt_x"/>
                                          </p:val>
                                        </p:tav>
                                        <p:tav tm="100000">
                                          <p:val>
                                            <p:strVal val="#ppt_x"/>
                                          </p:val>
                                        </p:tav>
                                      </p:tavLst>
                                    </p:anim>
                                    <p:anim calcmode="lin" valueType="num">
                                      <p:cBhvr additive="base">
                                        <p:cTn id="4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ppt_x"/>
                                          </p:val>
                                        </p:tav>
                                        <p:tav tm="100000">
                                          <p:val>
                                            <p:strVal val="#ppt_x"/>
                                          </p:val>
                                        </p:tav>
                                      </p:tavLst>
                                    </p:anim>
                                    <p:anim calcmode="lin" valueType="num">
                                      <p:cBhvr additive="base">
                                        <p:cTn id="5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additive="base">
                                        <p:cTn id="55" dur="500" fill="hold"/>
                                        <p:tgtEl>
                                          <p:spTgt spid="17"/>
                                        </p:tgtEl>
                                        <p:attrNameLst>
                                          <p:attrName>ppt_x</p:attrName>
                                        </p:attrNameLst>
                                      </p:cBhvr>
                                      <p:tavLst>
                                        <p:tav tm="0">
                                          <p:val>
                                            <p:strVal val="#ppt_x"/>
                                          </p:val>
                                        </p:tav>
                                        <p:tav tm="100000">
                                          <p:val>
                                            <p:strVal val="#ppt_x"/>
                                          </p:val>
                                        </p:tav>
                                      </p:tavLst>
                                    </p:anim>
                                    <p:anim calcmode="lin" valueType="num">
                                      <p:cBhvr additive="base">
                                        <p:cTn id="5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12" grpId="0" animBg="1"/>
      <p:bldP spid="13" grpId="0" animBg="1"/>
      <p:bldP spid="15" grpId="0" animBg="1"/>
      <p:bldP spid="1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1466396" y="2198915"/>
            <a:ext cx="10150979" cy="1015663"/>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Es ist kein weiterer Vorschuss zu erfordern, da sich der Streitwert nicht verändert.</a:t>
            </a:r>
          </a:p>
          <a:p>
            <a:r>
              <a:rPr lang="de-DE" sz="2000" dirty="0" smtClean="0"/>
              <a:t>	Es handelt sich um den gleichen Streitgegenstand.</a:t>
            </a:r>
          </a:p>
          <a:p>
            <a:r>
              <a:rPr lang="de-DE" sz="2000" dirty="0"/>
              <a:t>	</a:t>
            </a:r>
            <a:r>
              <a:rPr lang="de-DE" sz="2000" dirty="0" smtClean="0"/>
              <a:t>§ 45 I S.3 GKG</a:t>
            </a:r>
            <a:endParaRPr lang="de-DE" sz="2000" dirty="0"/>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Widerklage</a:t>
            </a:r>
            <a:endParaRPr lang="de-DE" sz="2000" b="1"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6" name="Rectangle 1"/>
          <p:cNvSpPr>
            <a:spLocks noChangeArrowheads="1"/>
          </p:cNvSpPr>
          <p:nvPr/>
        </p:nvSpPr>
        <p:spPr bwMode="auto">
          <a:xfrm>
            <a:off x="3223751" y="3605533"/>
            <a:ext cx="6134561" cy="2246769"/>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pPr marL="1036638" indent="0">
              <a:buNone/>
            </a:pPr>
            <a:r>
              <a:rPr lang="de-DE" sz="2000" dirty="0" smtClean="0"/>
              <a:t>Es erfolgt folgender Vermerk:</a:t>
            </a:r>
          </a:p>
          <a:p>
            <a:pPr marL="1036638" indent="0">
              <a:buNone/>
            </a:pPr>
            <a:endParaRPr lang="de-DE" sz="2000" dirty="0"/>
          </a:p>
          <a:p>
            <a:pPr marL="1036638" indent="0">
              <a:buNone/>
            </a:pPr>
            <a:r>
              <a:rPr lang="de-DE" sz="2000" u="sng" dirty="0" smtClean="0"/>
              <a:t>Verm.</a:t>
            </a:r>
          </a:p>
          <a:p>
            <a:pPr marL="1036638" indent="0">
              <a:buNone/>
            </a:pPr>
            <a:r>
              <a:rPr lang="de-DE" sz="2000" dirty="0" smtClean="0"/>
              <a:t>Keine weiteren Kosten, als </a:t>
            </a:r>
            <a:r>
              <a:rPr lang="de-DE" sz="2000" dirty="0" err="1" smtClean="0"/>
              <a:t>Bl</a:t>
            </a:r>
            <a:r>
              <a:rPr lang="de-DE" sz="2000" dirty="0" smtClean="0"/>
              <a:t>. xx berechnet.</a:t>
            </a:r>
          </a:p>
          <a:p>
            <a:pPr marL="1036638" indent="0">
              <a:buNone/>
            </a:pPr>
            <a:endParaRPr lang="de-DE" sz="2000" dirty="0"/>
          </a:p>
          <a:p>
            <a:pPr marL="1036638" indent="0">
              <a:buNone/>
            </a:pPr>
            <a:r>
              <a:rPr lang="de-DE" sz="2000" dirty="0" smtClean="0"/>
              <a:t>Datum, Name, Dienstbezeichnung</a:t>
            </a:r>
          </a:p>
          <a:p>
            <a:pPr marL="1036638" indent="0">
              <a:buNone/>
            </a:pPr>
            <a:endParaRPr lang="de-DE" sz="2000" dirty="0"/>
          </a:p>
        </p:txBody>
      </p:sp>
      <p:sp>
        <p:nvSpPr>
          <p:cNvPr id="12" name="Abgerundetes Rechteck 11"/>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645321">
            <a:off x="9871819" y="42507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294082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e 4"/>
          <p:cNvGraphicFramePr>
            <a:graphicFrameLocks noGrp="1"/>
          </p:cNvGraphicFramePr>
          <p:nvPr>
            <p:extLst>
              <p:ext uri="{D42A27DB-BD31-4B8C-83A1-F6EECF244321}">
                <p14:modId xmlns:p14="http://schemas.microsoft.com/office/powerpoint/2010/main" val="509684011"/>
              </p:ext>
            </p:extLst>
          </p:nvPr>
        </p:nvGraphicFramePr>
        <p:xfrm>
          <a:off x="1469034" y="2062423"/>
          <a:ext cx="10148341" cy="2911727"/>
        </p:xfrm>
        <a:graphic>
          <a:graphicData uri="http://schemas.openxmlformats.org/drawingml/2006/table">
            <a:tbl>
              <a:tblPr firstRow="1" firstCol="1" bandRow="1">
                <a:tableStyleId>{5C22544A-7EE6-4342-B048-85BDC9FD1C3A}</a:tableStyleId>
              </a:tblPr>
              <a:tblGrid>
                <a:gridCol w="937486">
                  <a:extLst>
                    <a:ext uri="{9D8B030D-6E8A-4147-A177-3AD203B41FA5}">
                      <a16:colId xmlns:a16="http://schemas.microsoft.com/office/drawing/2014/main" val="3186664314"/>
                    </a:ext>
                  </a:extLst>
                </a:gridCol>
                <a:gridCol w="2670615">
                  <a:extLst>
                    <a:ext uri="{9D8B030D-6E8A-4147-A177-3AD203B41FA5}">
                      <a16:colId xmlns:a16="http://schemas.microsoft.com/office/drawing/2014/main" val="3164974163"/>
                    </a:ext>
                  </a:extLst>
                </a:gridCol>
                <a:gridCol w="1363012">
                  <a:extLst>
                    <a:ext uri="{9D8B030D-6E8A-4147-A177-3AD203B41FA5}">
                      <a16:colId xmlns:a16="http://schemas.microsoft.com/office/drawing/2014/main" val="540794854"/>
                    </a:ext>
                  </a:extLst>
                </a:gridCol>
                <a:gridCol w="2018576">
                  <a:extLst>
                    <a:ext uri="{9D8B030D-6E8A-4147-A177-3AD203B41FA5}">
                      <a16:colId xmlns:a16="http://schemas.microsoft.com/office/drawing/2014/main" val="386674676"/>
                    </a:ext>
                  </a:extLst>
                </a:gridCol>
                <a:gridCol w="3158652">
                  <a:extLst>
                    <a:ext uri="{9D8B030D-6E8A-4147-A177-3AD203B41FA5}">
                      <a16:colId xmlns:a16="http://schemas.microsoft.com/office/drawing/2014/main" val="4117031524"/>
                    </a:ext>
                  </a:extLst>
                </a:gridCol>
              </a:tblGrid>
              <a:tr h="1306732">
                <a:tc>
                  <a:txBody>
                    <a:bodyPr/>
                    <a:lstStyle/>
                    <a:p>
                      <a:pPr>
                        <a:lnSpc>
                          <a:spcPct val="107000"/>
                        </a:lnSpc>
                        <a:spcAft>
                          <a:spcPts val="0"/>
                        </a:spcAft>
                      </a:pPr>
                      <a:r>
                        <a:rPr lang="de-DE" sz="2000" dirty="0">
                          <a:solidFill>
                            <a:schemeClr val="tx1"/>
                          </a:solidFill>
                          <a:effectLst/>
                        </a:rPr>
                        <a:t>KV-Nr.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Gebührentatbestand</a:t>
                      </a:r>
                    </a:p>
                    <a:p>
                      <a:pPr>
                        <a:lnSpc>
                          <a:spcPct val="107000"/>
                        </a:lnSpc>
                        <a:spcAft>
                          <a:spcPts val="0"/>
                        </a:spcAft>
                      </a:pPr>
                      <a:r>
                        <a:rPr lang="de-DE" sz="2000" dirty="0">
                          <a:solidFill>
                            <a:schemeClr val="tx1"/>
                          </a:solidFill>
                          <a:effectLst/>
                        </a:rPr>
                        <a:t>(Gegenstand des Kostenansatzes)</a:t>
                      </a:r>
                    </a:p>
                    <a:p>
                      <a:pPr>
                        <a:lnSpc>
                          <a:spcPct val="107000"/>
                        </a:lnSpc>
                        <a:spcAft>
                          <a:spcPts val="0"/>
                        </a:spcAft>
                      </a:pPr>
                      <a:r>
                        <a:rPr lang="de-DE" sz="2000" dirty="0">
                          <a:solidFill>
                            <a:schemeClr val="tx1"/>
                          </a:solidFill>
                          <a:effectLst/>
                        </a:rPr>
                        <a:t>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Streitwert</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Betrag/Gebühr</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err="1">
                          <a:solidFill>
                            <a:schemeClr val="tx1"/>
                          </a:solidFill>
                          <a:effectLst/>
                        </a:rPr>
                        <a:t>Mithaft</a:t>
                      </a:r>
                      <a:endParaRPr lang="de-DE" sz="2000" dirty="0">
                        <a:solidFill>
                          <a:schemeClr val="tx1"/>
                        </a:solidFill>
                        <a:effectLst/>
                      </a:endParaRPr>
                    </a:p>
                    <a:p>
                      <a:pPr>
                        <a:lnSpc>
                          <a:spcPct val="107000"/>
                        </a:lnSpc>
                        <a:spcAft>
                          <a:spcPts val="0"/>
                        </a:spcAft>
                      </a:pPr>
                      <a:r>
                        <a:rPr lang="de-DE" sz="2000" dirty="0" smtClean="0">
                          <a:solidFill>
                            <a:schemeClr val="tx1"/>
                          </a:solidFill>
                          <a:effectLst/>
                          <a:latin typeface="+mn-lt"/>
                          <a:ea typeface="+mn-ea"/>
                          <a:cs typeface="+mn-cs"/>
                        </a:rPr>
                        <a:t>Kläger / Beklagter</a:t>
                      </a:r>
                    </a:p>
                    <a:p>
                      <a:pPr>
                        <a:lnSpc>
                          <a:spcPct val="107000"/>
                        </a:lnSpc>
                        <a:spcAft>
                          <a:spcPts val="0"/>
                        </a:spcAft>
                      </a:pPr>
                      <a:r>
                        <a:rPr lang="de-DE" sz="1800" dirty="0" err="1" smtClean="0">
                          <a:solidFill>
                            <a:srgbClr val="FF0000"/>
                          </a:solidFill>
                          <a:effectLst/>
                          <a:latin typeface="+mn-lt"/>
                          <a:ea typeface="+mn-ea"/>
                          <a:cs typeface="+mn-cs"/>
                        </a:rPr>
                        <a:t>Widerbekl</a:t>
                      </a:r>
                      <a:r>
                        <a:rPr lang="de-DE" sz="1800" dirty="0" smtClean="0">
                          <a:solidFill>
                            <a:srgbClr val="FF0000"/>
                          </a:solidFill>
                          <a:effectLst/>
                          <a:latin typeface="+mn-lt"/>
                          <a:ea typeface="+mn-ea"/>
                          <a:cs typeface="+mn-cs"/>
                        </a:rPr>
                        <a:t>./Widerkläger</a:t>
                      </a:r>
                      <a:endParaRPr lang="de-DE"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776858955"/>
                  </a:ext>
                </a:extLst>
              </a:tr>
              <a:tr h="1604995">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de-DE" sz="1600" dirty="0" smtClean="0">
                        <a:effectLst/>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de-DE" sz="1600" dirty="0">
                          <a:effectLst/>
                        </a:rPr>
                        <a:t> </a:t>
                      </a:r>
                      <a:endParaRPr lang="de-DE" sz="1600" b="1" dirty="0" smtClean="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b="1" dirty="0">
                          <a:solidFill>
                            <a:schemeClr val="accent6">
                              <a:lumMod val="75000"/>
                            </a:schemeClr>
                          </a:solidFill>
                          <a:effectLst/>
                        </a:rPr>
                        <a:t> </a:t>
                      </a: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3089362680"/>
                  </a:ext>
                </a:extLst>
              </a:tr>
            </a:tbl>
          </a:graphicData>
        </a:graphic>
      </p:graphicFrame>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9533743"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Schluss-KR </a:t>
            </a:r>
            <a:endParaRPr lang="de-DE" sz="2000" b="1" dirty="0">
              <a:solidFill>
                <a:schemeClr val="tx1"/>
              </a:solidFill>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2" name="Rechteck 1"/>
          <p:cNvSpPr/>
          <p:nvPr/>
        </p:nvSpPr>
        <p:spPr>
          <a:xfrm>
            <a:off x="1526458" y="3626128"/>
            <a:ext cx="809468" cy="3218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1210</a:t>
            </a:r>
            <a:endParaRPr lang="de-DE" b="1" dirty="0">
              <a:solidFill>
                <a:schemeClr val="tx1"/>
              </a:solidFill>
            </a:endParaRPr>
          </a:p>
        </p:txBody>
      </p:sp>
      <p:sp>
        <p:nvSpPr>
          <p:cNvPr id="3" name="Rechteck 2"/>
          <p:cNvSpPr/>
          <p:nvPr/>
        </p:nvSpPr>
        <p:spPr>
          <a:xfrm>
            <a:off x="2583263" y="3547610"/>
            <a:ext cx="2360799" cy="6496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Calibri" panose="020F0502020204030204" pitchFamily="34" charset="0"/>
                <a:cs typeface="Times New Roman" panose="02020603050405020304" pitchFamily="18" charset="0"/>
              </a:rPr>
              <a:t>Verfahren im Allgemeinen</a:t>
            </a:r>
          </a:p>
          <a:p>
            <a:pPr algn="ctr"/>
            <a:endParaRPr lang="de-DE" dirty="0">
              <a:solidFill>
                <a:schemeClr val="tx1"/>
              </a:solidFill>
            </a:endParaRPr>
          </a:p>
        </p:txBody>
      </p:sp>
      <p:sp>
        <p:nvSpPr>
          <p:cNvPr id="4" name="Rechteck 3"/>
          <p:cNvSpPr/>
          <p:nvPr/>
        </p:nvSpPr>
        <p:spPr>
          <a:xfrm>
            <a:off x="5081664" y="3510879"/>
            <a:ext cx="115424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850,00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hteck 11"/>
          <p:cNvSpPr/>
          <p:nvPr/>
        </p:nvSpPr>
        <p:spPr>
          <a:xfrm>
            <a:off x="7112920" y="3447363"/>
            <a:ext cx="914400" cy="5305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smtClean="0">
                <a:solidFill>
                  <a:schemeClr val="tx1"/>
                </a:solidFill>
              </a:rPr>
              <a:t>174,00</a:t>
            </a:r>
            <a:endParaRPr lang="de-DE" b="1" dirty="0">
              <a:solidFill>
                <a:schemeClr val="tx1"/>
              </a:solidFill>
            </a:endParaRPr>
          </a:p>
        </p:txBody>
      </p:sp>
      <p:sp>
        <p:nvSpPr>
          <p:cNvPr id="13" name="Rechteck 12"/>
          <p:cNvSpPr/>
          <p:nvPr/>
        </p:nvSpPr>
        <p:spPr>
          <a:xfrm>
            <a:off x="8566877" y="3501996"/>
            <a:ext cx="3000571" cy="4796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       voll/</a:t>
            </a:r>
            <a:r>
              <a:rPr lang="de-DE" b="1"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voll</a:t>
            </a:r>
            <a:endParaRPr lang="de-DE" b="1"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3</a:t>
            </a: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5" name="Rechteck 14"/>
          <p:cNvSpPr/>
          <p:nvPr/>
        </p:nvSpPr>
        <p:spPr>
          <a:xfrm>
            <a:off x="2583264" y="5003618"/>
            <a:ext cx="20032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Summe</a:t>
            </a:r>
            <a:endParaRPr lang="de-DE" sz="1400" dirty="0">
              <a:solidFill>
                <a:schemeClr val="tx1"/>
              </a:solidFill>
            </a:endParaRPr>
          </a:p>
        </p:txBody>
      </p:sp>
      <p:sp>
        <p:nvSpPr>
          <p:cNvPr id="17" name="Rechteck 16"/>
          <p:cNvSpPr/>
          <p:nvPr/>
        </p:nvSpPr>
        <p:spPr>
          <a:xfrm>
            <a:off x="6436594" y="4987992"/>
            <a:ext cx="20178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  181,00</a:t>
            </a:r>
            <a:endParaRPr lang="de-DE" b="1" dirty="0">
              <a:solidFill>
                <a:schemeClr val="tx1"/>
              </a:solidFill>
            </a:endParaRPr>
          </a:p>
        </p:txBody>
      </p:sp>
      <p:sp>
        <p:nvSpPr>
          <p:cNvPr id="18" name="Rechteck 17"/>
          <p:cNvSpPr/>
          <p:nvPr/>
        </p:nvSpPr>
        <p:spPr>
          <a:xfrm>
            <a:off x="1523918" y="4517129"/>
            <a:ext cx="809468" cy="3218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9002</a:t>
            </a:r>
            <a:endParaRPr lang="de-DE" b="1" dirty="0">
              <a:solidFill>
                <a:schemeClr val="tx1"/>
              </a:solidFill>
            </a:endParaRPr>
          </a:p>
        </p:txBody>
      </p:sp>
      <p:sp>
        <p:nvSpPr>
          <p:cNvPr id="19" name="Rechteck 18"/>
          <p:cNvSpPr/>
          <p:nvPr/>
        </p:nvSpPr>
        <p:spPr>
          <a:xfrm>
            <a:off x="2660436" y="4311706"/>
            <a:ext cx="2360799" cy="6496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latin typeface="Calibri" panose="020F0502020204030204" pitchFamily="34" charset="0"/>
                <a:cs typeface="Times New Roman" panose="02020603050405020304" pitchFamily="18" charset="0"/>
              </a:rPr>
              <a:t>Pauschale für Zustellungen</a:t>
            </a:r>
            <a:endParaRPr lang="de-DE" dirty="0">
              <a:solidFill>
                <a:schemeClr val="tx1"/>
              </a:solidFill>
            </a:endParaRPr>
          </a:p>
        </p:txBody>
      </p:sp>
      <p:sp>
        <p:nvSpPr>
          <p:cNvPr id="20" name="Rechteck 19"/>
          <p:cNvSpPr/>
          <p:nvPr/>
        </p:nvSpPr>
        <p:spPr>
          <a:xfrm>
            <a:off x="6992998" y="4444503"/>
            <a:ext cx="115424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      7,00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1" name="Rechteck 20"/>
          <p:cNvSpPr/>
          <p:nvPr/>
        </p:nvSpPr>
        <p:spPr>
          <a:xfrm>
            <a:off x="5245464" y="4493276"/>
            <a:ext cx="115424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2 x 3,50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2" name="Rechteck 21"/>
          <p:cNvSpPr/>
          <p:nvPr/>
        </p:nvSpPr>
        <p:spPr>
          <a:xfrm>
            <a:off x="8566876" y="4359270"/>
            <a:ext cx="3000571" cy="4796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       voll/</a:t>
            </a:r>
            <a:r>
              <a:rPr lang="de-DE" b="1"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voll</a:t>
            </a:r>
            <a:endParaRPr lang="de-DE" b="1"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41735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anim calcmode="lin" valueType="num">
                                      <p:cBhvr additive="base">
                                        <p:cTn id="3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2">
                                            <p:txEl>
                                              <p:pRg st="0" end="0"/>
                                            </p:txEl>
                                          </p:spTgt>
                                        </p:tgtEl>
                                        <p:attrNameLst>
                                          <p:attrName>style.visibility</p:attrName>
                                        </p:attrNameLst>
                                      </p:cBhvr>
                                      <p:to>
                                        <p:strVal val="visible"/>
                                      </p:to>
                                    </p:set>
                                    <p:anim calcmode="lin" valueType="num">
                                      <p:cBhvr additive="base">
                                        <p:cTn id="3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500" fill="hold"/>
                                        <p:tgtEl>
                                          <p:spTgt spid="13"/>
                                        </p:tgtEl>
                                        <p:attrNameLst>
                                          <p:attrName>ppt_x</p:attrName>
                                        </p:attrNameLst>
                                      </p:cBhvr>
                                      <p:tavLst>
                                        <p:tav tm="0">
                                          <p:val>
                                            <p:strVal val="#ppt_x"/>
                                          </p:val>
                                        </p:tav>
                                        <p:tav tm="100000">
                                          <p:val>
                                            <p:strVal val="#ppt_x"/>
                                          </p:val>
                                        </p:tav>
                                      </p:tavLst>
                                    </p:anim>
                                    <p:anim calcmode="lin" valueType="num">
                                      <p:cBhvr additive="base">
                                        <p:cTn id="4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8"/>
                                        </p:tgtEl>
                                        <p:attrNameLst>
                                          <p:attrName>style.visibility</p:attrName>
                                        </p:attrNameLst>
                                      </p:cBhvr>
                                      <p:to>
                                        <p:strVal val="visible"/>
                                      </p:to>
                                    </p:set>
                                    <p:anim calcmode="lin" valueType="num">
                                      <p:cBhvr additive="base">
                                        <p:cTn id="49" dur="500" fill="hold"/>
                                        <p:tgtEl>
                                          <p:spTgt spid="18"/>
                                        </p:tgtEl>
                                        <p:attrNameLst>
                                          <p:attrName>ppt_x</p:attrName>
                                        </p:attrNameLst>
                                      </p:cBhvr>
                                      <p:tavLst>
                                        <p:tav tm="0">
                                          <p:val>
                                            <p:strVal val="#ppt_x"/>
                                          </p:val>
                                        </p:tav>
                                        <p:tav tm="100000">
                                          <p:val>
                                            <p:strVal val="#ppt_x"/>
                                          </p:val>
                                        </p:tav>
                                      </p:tavLst>
                                    </p:anim>
                                    <p:anim calcmode="lin" valueType="num">
                                      <p:cBhvr additive="base">
                                        <p:cTn id="5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9"/>
                                        </p:tgtEl>
                                        <p:attrNameLst>
                                          <p:attrName>style.visibility</p:attrName>
                                        </p:attrNameLst>
                                      </p:cBhvr>
                                      <p:to>
                                        <p:strVal val="visible"/>
                                      </p:to>
                                    </p:set>
                                    <p:anim calcmode="lin" valueType="num">
                                      <p:cBhvr additive="base">
                                        <p:cTn id="55" dur="500" fill="hold"/>
                                        <p:tgtEl>
                                          <p:spTgt spid="19"/>
                                        </p:tgtEl>
                                        <p:attrNameLst>
                                          <p:attrName>ppt_x</p:attrName>
                                        </p:attrNameLst>
                                      </p:cBhvr>
                                      <p:tavLst>
                                        <p:tav tm="0">
                                          <p:val>
                                            <p:strVal val="#ppt_x"/>
                                          </p:val>
                                        </p:tav>
                                        <p:tav tm="100000">
                                          <p:val>
                                            <p:strVal val="#ppt_x"/>
                                          </p:val>
                                        </p:tav>
                                      </p:tavLst>
                                    </p:anim>
                                    <p:anim calcmode="lin" valueType="num">
                                      <p:cBhvr additive="base">
                                        <p:cTn id="5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21"/>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nodeType="clickEffect">
                                  <p:stCondLst>
                                    <p:cond delay="0"/>
                                  </p:stCondLst>
                                  <p:childTnLst>
                                    <p:set>
                                      <p:cBhvr>
                                        <p:cTn id="64" dur="1" fill="hold">
                                          <p:stCondLst>
                                            <p:cond delay="0"/>
                                          </p:stCondLst>
                                        </p:cTn>
                                        <p:tgtEl>
                                          <p:spTgt spid="21">
                                            <p:txEl>
                                              <p:pRg st="0" end="0"/>
                                            </p:txEl>
                                          </p:spTgt>
                                        </p:tgtEl>
                                        <p:attrNameLst>
                                          <p:attrName>style.visibility</p:attrName>
                                        </p:attrNameLst>
                                      </p:cBhvr>
                                      <p:to>
                                        <p:strVal val="visible"/>
                                      </p:to>
                                    </p:set>
                                    <p:anim calcmode="lin" valueType="num">
                                      <p:cBhvr additive="base">
                                        <p:cTn id="65"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2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20"/>
                                        </p:tgtEl>
                                        <p:attrNameLst>
                                          <p:attrName>style.visibility</p:attrName>
                                        </p:attrNameLst>
                                      </p:cBhvr>
                                      <p:to>
                                        <p:strVal val="visible"/>
                                      </p:to>
                                    </p:set>
                                    <p:anim calcmode="lin" valueType="num">
                                      <p:cBhvr additive="base">
                                        <p:cTn id="71" dur="500" fill="hold"/>
                                        <p:tgtEl>
                                          <p:spTgt spid="20"/>
                                        </p:tgtEl>
                                        <p:attrNameLst>
                                          <p:attrName>ppt_x</p:attrName>
                                        </p:attrNameLst>
                                      </p:cBhvr>
                                      <p:tavLst>
                                        <p:tav tm="0">
                                          <p:val>
                                            <p:strVal val="#ppt_x"/>
                                          </p:val>
                                        </p:tav>
                                        <p:tav tm="100000">
                                          <p:val>
                                            <p:strVal val="#ppt_x"/>
                                          </p:val>
                                        </p:tav>
                                      </p:tavLst>
                                    </p:anim>
                                    <p:anim calcmode="lin" valueType="num">
                                      <p:cBhvr additive="base">
                                        <p:cTn id="7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22"/>
                                        </p:tgtEl>
                                        <p:attrNameLst>
                                          <p:attrName>style.visibility</p:attrName>
                                        </p:attrNameLst>
                                      </p:cBhvr>
                                      <p:to>
                                        <p:strVal val="visible"/>
                                      </p:to>
                                    </p:set>
                                    <p:anim calcmode="lin" valueType="num">
                                      <p:cBhvr additive="base">
                                        <p:cTn id="77" dur="500" fill="hold"/>
                                        <p:tgtEl>
                                          <p:spTgt spid="22"/>
                                        </p:tgtEl>
                                        <p:attrNameLst>
                                          <p:attrName>ppt_x</p:attrName>
                                        </p:attrNameLst>
                                      </p:cBhvr>
                                      <p:tavLst>
                                        <p:tav tm="0">
                                          <p:val>
                                            <p:strVal val="#ppt_x"/>
                                          </p:val>
                                        </p:tav>
                                        <p:tav tm="100000">
                                          <p:val>
                                            <p:strVal val="#ppt_x"/>
                                          </p:val>
                                        </p:tav>
                                      </p:tavLst>
                                    </p:anim>
                                    <p:anim calcmode="lin" valueType="num">
                                      <p:cBhvr additive="base">
                                        <p:cTn id="7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 presetClass="entr" presetSubtype="4" fill="hold" grpId="0" nodeType="clickEffect">
                                  <p:stCondLst>
                                    <p:cond delay="0"/>
                                  </p:stCondLst>
                                  <p:childTnLst>
                                    <p:set>
                                      <p:cBhvr>
                                        <p:cTn id="82" dur="1" fill="hold">
                                          <p:stCondLst>
                                            <p:cond delay="0"/>
                                          </p:stCondLst>
                                        </p:cTn>
                                        <p:tgtEl>
                                          <p:spTgt spid="15"/>
                                        </p:tgtEl>
                                        <p:attrNameLst>
                                          <p:attrName>style.visibility</p:attrName>
                                        </p:attrNameLst>
                                      </p:cBhvr>
                                      <p:to>
                                        <p:strVal val="visible"/>
                                      </p:to>
                                    </p:set>
                                    <p:anim calcmode="lin" valueType="num">
                                      <p:cBhvr additive="base">
                                        <p:cTn id="83" dur="500" fill="hold"/>
                                        <p:tgtEl>
                                          <p:spTgt spid="15"/>
                                        </p:tgtEl>
                                        <p:attrNameLst>
                                          <p:attrName>ppt_x</p:attrName>
                                        </p:attrNameLst>
                                      </p:cBhvr>
                                      <p:tavLst>
                                        <p:tav tm="0">
                                          <p:val>
                                            <p:strVal val="#ppt_x"/>
                                          </p:val>
                                        </p:tav>
                                        <p:tav tm="100000">
                                          <p:val>
                                            <p:strVal val="#ppt_x"/>
                                          </p:val>
                                        </p:tav>
                                      </p:tavLst>
                                    </p:anim>
                                    <p:anim calcmode="lin" valueType="num">
                                      <p:cBhvr additive="base">
                                        <p:cTn id="8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2" presetClass="entr" presetSubtype="4" fill="hold" grpId="0" nodeType="clickEffect">
                                  <p:stCondLst>
                                    <p:cond delay="0"/>
                                  </p:stCondLst>
                                  <p:childTnLst>
                                    <p:set>
                                      <p:cBhvr>
                                        <p:cTn id="88" dur="1" fill="hold">
                                          <p:stCondLst>
                                            <p:cond delay="0"/>
                                          </p:stCondLst>
                                        </p:cTn>
                                        <p:tgtEl>
                                          <p:spTgt spid="17"/>
                                        </p:tgtEl>
                                        <p:attrNameLst>
                                          <p:attrName>style.visibility</p:attrName>
                                        </p:attrNameLst>
                                      </p:cBhvr>
                                      <p:to>
                                        <p:strVal val="visible"/>
                                      </p:to>
                                    </p:set>
                                    <p:anim calcmode="lin" valueType="num">
                                      <p:cBhvr additive="base">
                                        <p:cTn id="89" dur="500" fill="hold"/>
                                        <p:tgtEl>
                                          <p:spTgt spid="17"/>
                                        </p:tgtEl>
                                        <p:attrNameLst>
                                          <p:attrName>ppt_x</p:attrName>
                                        </p:attrNameLst>
                                      </p:cBhvr>
                                      <p:tavLst>
                                        <p:tav tm="0">
                                          <p:val>
                                            <p:strVal val="#ppt_x"/>
                                          </p:val>
                                        </p:tav>
                                        <p:tav tm="100000">
                                          <p:val>
                                            <p:strVal val="#ppt_x"/>
                                          </p:val>
                                        </p:tav>
                                      </p:tavLst>
                                    </p:anim>
                                    <p:anim calcmode="lin" valueType="num">
                                      <p:cBhvr additive="base">
                                        <p:cTn id="9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12" grpId="0" animBg="1"/>
      <p:bldP spid="13" grpId="0" animBg="1"/>
      <p:bldP spid="15" grpId="0" animBg="1"/>
      <p:bldP spid="17" grpId="0" animBg="1"/>
      <p:bldP spid="18" grpId="0" animBg="1"/>
      <p:bldP spid="19" grpId="0" animBg="1"/>
      <p:bldP spid="20" grpId="0" animBg="1"/>
      <p:bldP spid="21" grpId="0" animBg="1"/>
      <p:bldP spid="2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581227" y="2508800"/>
            <a:ext cx="4188811" cy="29391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u="sng">
                <a:solidFill>
                  <a:schemeClr val="tx1"/>
                </a:solidFill>
              </a:rPr>
              <a:t>Bereits gezahlt:</a:t>
            </a:r>
            <a:endParaRPr lang="de-DE" u="sng" dirty="0">
              <a:solidFill>
                <a:schemeClr val="tx1"/>
              </a:solidFill>
            </a:endParaRPr>
          </a:p>
        </p:txBody>
      </p:sp>
      <p:sp>
        <p:nvSpPr>
          <p:cNvPr id="8" name="Rechteck 7"/>
          <p:cNvSpPr/>
          <p:nvPr/>
        </p:nvSpPr>
        <p:spPr>
          <a:xfrm>
            <a:off x="1469031" y="718522"/>
            <a:ext cx="10148340" cy="588469"/>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Schlusskostenrechnung</a:t>
            </a:r>
            <a:endParaRPr lang="de-DE" sz="2000" b="1" dirty="0">
              <a:solidFill>
                <a:schemeClr val="tx1"/>
              </a:solidFill>
            </a:endParaRPr>
          </a:p>
        </p:txBody>
      </p:sp>
      <p:sp>
        <p:nvSpPr>
          <p:cNvPr id="6" name="Rectangle 1"/>
          <p:cNvSpPr>
            <a:spLocks noChangeArrowheads="1"/>
          </p:cNvSpPr>
          <p:nvPr/>
        </p:nvSpPr>
        <p:spPr bwMode="auto">
          <a:xfrm>
            <a:off x="606401" y="1329795"/>
            <a:ext cx="1805441" cy="369332"/>
          </a:xfrm>
          <a:prstGeom prst="rect">
            <a:avLst/>
          </a:prstGeom>
          <a:solidFill>
            <a:schemeClr val="accent2">
              <a:lumMod val="60000"/>
              <a:lumOff val="40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Davon tragen:</a:t>
            </a:r>
            <a:endParaRPr lang="de-DE" dirty="0"/>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2" name="Rectangle 1"/>
          <p:cNvSpPr>
            <a:spLocks noChangeArrowheads="1"/>
          </p:cNvSpPr>
          <p:nvPr/>
        </p:nvSpPr>
        <p:spPr bwMode="auto">
          <a:xfrm>
            <a:off x="6543201" y="1697661"/>
            <a:ext cx="5074170"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der Beklagte /Widerkläger	             =  181,00 EUR</a:t>
            </a:r>
            <a:endParaRPr lang="de-DE" dirty="0"/>
          </a:p>
        </p:txBody>
      </p:sp>
      <p:sp>
        <p:nvSpPr>
          <p:cNvPr id="13" name="Rectangle 1"/>
          <p:cNvSpPr>
            <a:spLocks noChangeArrowheads="1"/>
          </p:cNvSpPr>
          <p:nvPr/>
        </p:nvSpPr>
        <p:spPr bwMode="auto">
          <a:xfrm>
            <a:off x="3805072" y="2561308"/>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174,00 EUR</a:t>
            </a:r>
            <a:endParaRPr lang="de-DE" dirty="0"/>
          </a:p>
        </p:txBody>
      </p:sp>
      <p:sp>
        <p:nvSpPr>
          <p:cNvPr id="15" name="Rectangle 1"/>
          <p:cNvSpPr>
            <a:spLocks noChangeArrowheads="1"/>
          </p:cNvSpPr>
          <p:nvPr/>
        </p:nvSpPr>
        <p:spPr bwMode="auto">
          <a:xfrm>
            <a:off x="606401" y="1690439"/>
            <a:ext cx="5351487"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der Kläger /Widerbeklagter		 =  0,00 EUR</a:t>
            </a:r>
            <a:endParaRPr lang="de-DE" dirty="0"/>
          </a:p>
        </p:txBody>
      </p:sp>
      <p:grpSp>
        <p:nvGrpSpPr>
          <p:cNvPr id="5" name="Gruppieren 4"/>
          <p:cNvGrpSpPr/>
          <p:nvPr/>
        </p:nvGrpSpPr>
        <p:grpSpPr>
          <a:xfrm>
            <a:off x="582577" y="3133049"/>
            <a:ext cx="4751163" cy="423610"/>
            <a:chOff x="1190005" y="5503902"/>
            <a:chExt cx="4751163" cy="423610"/>
          </a:xfrm>
        </p:grpSpPr>
        <p:sp>
          <p:nvSpPr>
            <p:cNvPr id="4" name="Rechteck 3"/>
            <p:cNvSpPr/>
            <p:nvPr/>
          </p:nvSpPr>
          <p:spPr>
            <a:xfrm>
              <a:off x="1190005" y="5505840"/>
              <a:ext cx="4672012" cy="42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err="1" smtClean="0">
                  <a:solidFill>
                    <a:schemeClr val="tx1"/>
                  </a:solidFill>
                </a:rPr>
                <a:t>zuviel</a:t>
              </a:r>
              <a:endParaRPr lang="de-DE" dirty="0" smtClean="0">
                <a:solidFill>
                  <a:schemeClr val="tx1"/>
                </a:solidFill>
              </a:endParaRPr>
            </a:p>
          </p:txBody>
        </p:sp>
        <p:sp>
          <p:nvSpPr>
            <p:cNvPr id="21" name="Rectangle 1"/>
            <p:cNvSpPr>
              <a:spLocks noChangeArrowheads="1"/>
            </p:cNvSpPr>
            <p:nvPr/>
          </p:nvSpPr>
          <p:spPr bwMode="auto">
            <a:xfrm>
              <a:off x="4419349" y="5503902"/>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174,00 EUR</a:t>
              </a:r>
              <a:endParaRPr lang="de-DE" dirty="0"/>
            </a:p>
          </p:txBody>
        </p:sp>
      </p:grpSp>
      <p:grpSp>
        <p:nvGrpSpPr>
          <p:cNvPr id="26" name="Gruppieren 25"/>
          <p:cNvGrpSpPr/>
          <p:nvPr/>
        </p:nvGrpSpPr>
        <p:grpSpPr>
          <a:xfrm>
            <a:off x="581227" y="3502305"/>
            <a:ext cx="4752513" cy="421672"/>
            <a:chOff x="1188655" y="5940140"/>
            <a:chExt cx="4752513" cy="421672"/>
          </a:xfrm>
        </p:grpSpPr>
        <p:sp>
          <p:nvSpPr>
            <p:cNvPr id="24" name="Rechteck 23"/>
            <p:cNvSpPr/>
            <p:nvPr/>
          </p:nvSpPr>
          <p:spPr>
            <a:xfrm>
              <a:off x="1188655" y="5940140"/>
              <a:ext cx="4672012" cy="4216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Zu verrechnen auf Bekl. </a:t>
              </a:r>
            </a:p>
          </p:txBody>
        </p:sp>
        <p:sp>
          <p:nvSpPr>
            <p:cNvPr id="22" name="Rectangle 1"/>
            <p:cNvSpPr>
              <a:spLocks noChangeArrowheads="1"/>
            </p:cNvSpPr>
            <p:nvPr/>
          </p:nvSpPr>
          <p:spPr bwMode="auto">
            <a:xfrm>
              <a:off x="4419349" y="5972812"/>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174,00 EUR</a:t>
              </a:r>
              <a:endParaRPr lang="de-DE" dirty="0"/>
            </a:p>
          </p:txBody>
        </p:sp>
      </p:grpSp>
      <p:grpSp>
        <p:nvGrpSpPr>
          <p:cNvPr id="27" name="Gruppieren 26"/>
          <p:cNvGrpSpPr/>
          <p:nvPr/>
        </p:nvGrpSpPr>
        <p:grpSpPr>
          <a:xfrm>
            <a:off x="581227" y="3958755"/>
            <a:ext cx="4767883" cy="442809"/>
            <a:chOff x="1190005" y="6361812"/>
            <a:chExt cx="4767883" cy="442809"/>
          </a:xfrm>
        </p:grpSpPr>
        <p:sp>
          <p:nvSpPr>
            <p:cNvPr id="25" name="Rechteck 24"/>
            <p:cNvSpPr/>
            <p:nvPr/>
          </p:nvSpPr>
          <p:spPr>
            <a:xfrm>
              <a:off x="1190005" y="6361812"/>
              <a:ext cx="4672012" cy="42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Rest</a:t>
              </a:r>
            </a:p>
          </p:txBody>
        </p:sp>
        <p:sp>
          <p:nvSpPr>
            <p:cNvPr id="23" name="Rectangle 1"/>
            <p:cNvSpPr>
              <a:spLocks noChangeArrowheads="1"/>
            </p:cNvSpPr>
            <p:nvPr/>
          </p:nvSpPr>
          <p:spPr bwMode="auto">
            <a:xfrm>
              <a:off x="4436069" y="6435289"/>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0,00 EUR</a:t>
              </a:r>
              <a:endParaRPr lang="de-DE" dirty="0"/>
            </a:p>
          </p:txBody>
        </p:sp>
      </p:grpSp>
      <p:grpSp>
        <p:nvGrpSpPr>
          <p:cNvPr id="31" name="Gruppieren 30"/>
          <p:cNvGrpSpPr/>
          <p:nvPr/>
        </p:nvGrpSpPr>
        <p:grpSpPr>
          <a:xfrm>
            <a:off x="6896662" y="2263225"/>
            <a:ext cx="4696360" cy="421672"/>
            <a:chOff x="1188655" y="5940140"/>
            <a:chExt cx="4696360" cy="421672"/>
          </a:xfrm>
        </p:grpSpPr>
        <p:sp>
          <p:nvSpPr>
            <p:cNvPr id="32" name="Rechteck 31"/>
            <p:cNvSpPr/>
            <p:nvPr/>
          </p:nvSpPr>
          <p:spPr>
            <a:xfrm>
              <a:off x="1188655" y="5940140"/>
              <a:ext cx="4672012" cy="4216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Zu verrechnen vom Kl. </a:t>
              </a:r>
            </a:p>
          </p:txBody>
        </p:sp>
        <p:sp>
          <p:nvSpPr>
            <p:cNvPr id="33" name="Rectangle 1"/>
            <p:cNvSpPr>
              <a:spLocks noChangeArrowheads="1"/>
            </p:cNvSpPr>
            <p:nvPr/>
          </p:nvSpPr>
          <p:spPr bwMode="auto">
            <a:xfrm>
              <a:off x="4363196" y="5962833"/>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174,00 EUR</a:t>
              </a:r>
              <a:endParaRPr lang="de-DE" dirty="0"/>
            </a:p>
          </p:txBody>
        </p:sp>
      </p:grpSp>
      <p:grpSp>
        <p:nvGrpSpPr>
          <p:cNvPr id="34" name="Gruppieren 33"/>
          <p:cNvGrpSpPr/>
          <p:nvPr/>
        </p:nvGrpSpPr>
        <p:grpSpPr>
          <a:xfrm>
            <a:off x="6921011" y="2874175"/>
            <a:ext cx="4696360" cy="421672"/>
            <a:chOff x="1190005" y="6361812"/>
            <a:chExt cx="4696360" cy="421672"/>
          </a:xfrm>
        </p:grpSpPr>
        <p:sp>
          <p:nvSpPr>
            <p:cNvPr id="35" name="Rechteck 34"/>
            <p:cNvSpPr/>
            <p:nvPr/>
          </p:nvSpPr>
          <p:spPr>
            <a:xfrm>
              <a:off x="1190005" y="6361812"/>
              <a:ext cx="4672012" cy="42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Rest</a:t>
              </a:r>
            </a:p>
          </p:txBody>
        </p:sp>
        <p:sp>
          <p:nvSpPr>
            <p:cNvPr id="36" name="Rectangle 1"/>
            <p:cNvSpPr>
              <a:spLocks noChangeArrowheads="1"/>
            </p:cNvSpPr>
            <p:nvPr/>
          </p:nvSpPr>
          <p:spPr bwMode="auto">
            <a:xfrm>
              <a:off x="4364546" y="6387982"/>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a:t>
              </a:r>
              <a:r>
                <a:rPr lang="de-DE" dirty="0"/>
                <a:t>7</a:t>
              </a:r>
              <a:r>
                <a:rPr lang="de-DE" dirty="0" smtClean="0"/>
                <a:t>,00 EUR</a:t>
              </a:r>
              <a:endParaRPr lang="de-DE" dirty="0"/>
            </a:p>
          </p:txBody>
        </p:sp>
      </p:grpSp>
      <p:sp>
        <p:nvSpPr>
          <p:cNvPr id="28" name="Abgerundetes Rechteck 27"/>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cxnSp>
        <p:nvCxnSpPr>
          <p:cNvPr id="30" name="Gerade Verbindung mit Pfeil 29"/>
          <p:cNvCxnSpPr/>
          <p:nvPr/>
        </p:nvCxnSpPr>
        <p:spPr>
          <a:xfrm flipV="1">
            <a:off x="5347260" y="2655250"/>
            <a:ext cx="1549402" cy="1107393"/>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7" name="Gefaltete Ecke 36"/>
          <p:cNvSpPr/>
          <p:nvPr/>
        </p:nvSpPr>
        <p:spPr>
          <a:xfrm rot="21054758">
            <a:off x="3914404" y="4761235"/>
            <a:ext cx="1236183" cy="1201351"/>
          </a:xfrm>
          <a:prstGeom prst="foldedCorner">
            <a:avLst/>
          </a:prstGeom>
          <a:solidFill>
            <a:srgbClr val="F3A5D2"/>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err="1"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Mithaft</a:t>
            </a:r>
            <a:endPar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181 €</a:t>
            </a:r>
            <a:endPar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38" name="Gefaltete Ecke 37"/>
          <p:cNvSpPr/>
          <p:nvPr/>
        </p:nvSpPr>
        <p:spPr>
          <a:xfrm>
            <a:off x="8547363" y="4103029"/>
            <a:ext cx="1793669" cy="1721011"/>
          </a:xfrm>
          <a:prstGeom prst="foldedCorner">
            <a:avLst/>
          </a:prstGeom>
          <a:solidFill>
            <a:srgbClr val="EE1A4C"/>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Restliche</a:t>
            </a:r>
          </a:p>
          <a:p>
            <a:pPr algn="ctr"/>
            <a:r>
              <a:rPr lang="de-DE" sz="2000" b="1" dirty="0" err="1"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Mithaft</a:t>
            </a:r>
            <a:endPar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7 €</a:t>
            </a:r>
            <a:endPar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1309045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additive="base">
                                        <p:cTn id="25" dur="500" fill="hold"/>
                                        <p:tgtEl>
                                          <p:spTgt spid="2"/>
                                        </p:tgtEl>
                                        <p:attrNameLst>
                                          <p:attrName>ppt_x</p:attrName>
                                        </p:attrNameLst>
                                      </p:cBhvr>
                                      <p:tavLst>
                                        <p:tav tm="0">
                                          <p:val>
                                            <p:strVal val="#ppt_x"/>
                                          </p:val>
                                        </p:tav>
                                        <p:tav tm="100000">
                                          <p:val>
                                            <p:strVal val="#ppt_x"/>
                                          </p:val>
                                        </p:tav>
                                      </p:tavLst>
                                    </p:anim>
                                    <p:anim calcmode="lin" valueType="num">
                                      <p:cBhvr additive="base">
                                        <p:cTn id="2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500" fill="hold"/>
                                        <p:tgtEl>
                                          <p:spTgt spid="5"/>
                                        </p:tgtEl>
                                        <p:attrNameLst>
                                          <p:attrName>ppt_x</p:attrName>
                                        </p:attrNameLst>
                                      </p:cBhvr>
                                      <p:tavLst>
                                        <p:tav tm="0">
                                          <p:val>
                                            <p:strVal val="#ppt_x"/>
                                          </p:val>
                                        </p:tav>
                                        <p:tav tm="100000">
                                          <p:val>
                                            <p:strVal val="#ppt_x"/>
                                          </p:val>
                                        </p:tav>
                                      </p:tavLst>
                                    </p:anim>
                                    <p:anim calcmode="lin" valueType="num">
                                      <p:cBhvr additive="base">
                                        <p:cTn id="3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6"/>
                                        </p:tgtEl>
                                        <p:attrNameLst>
                                          <p:attrName>style.visibility</p:attrName>
                                        </p:attrNameLst>
                                      </p:cBhvr>
                                      <p:to>
                                        <p:strVal val="visible"/>
                                      </p:to>
                                    </p:set>
                                    <p:anim calcmode="lin" valueType="num">
                                      <p:cBhvr additive="base">
                                        <p:cTn id="43" dur="500" fill="hold"/>
                                        <p:tgtEl>
                                          <p:spTgt spid="26"/>
                                        </p:tgtEl>
                                        <p:attrNameLst>
                                          <p:attrName>ppt_x</p:attrName>
                                        </p:attrNameLst>
                                      </p:cBhvr>
                                      <p:tavLst>
                                        <p:tav tm="0">
                                          <p:val>
                                            <p:strVal val="#ppt_x"/>
                                          </p:val>
                                        </p:tav>
                                        <p:tav tm="100000">
                                          <p:val>
                                            <p:strVal val="#ppt_x"/>
                                          </p:val>
                                        </p:tav>
                                      </p:tavLst>
                                    </p:anim>
                                    <p:anim calcmode="lin" valueType="num">
                                      <p:cBhvr additive="base">
                                        <p:cTn id="44"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7"/>
                                        </p:tgtEl>
                                        <p:attrNameLst>
                                          <p:attrName>style.visibility</p:attrName>
                                        </p:attrNameLst>
                                      </p:cBhvr>
                                      <p:to>
                                        <p:strVal val="visible"/>
                                      </p:to>
                                    </p:set>
                                    <p:anim calcmode="lin" valueType="num">
                                      <p:cBhvr additive="base">
                                        <p:cTn id="49" dur="500" fill="hold"/>
                                        <p:tgtEl>
                                          <p:spTgt spid="27"/>
                                        </p:tgtEl>
                                        <p:attrNameLst>
                                          <p:attrName>ppt_x</p:attrName>
                                        </p:attrNameLst>
                                      </p:cBhvr>
                                      <p:tavLst>
                                        <p:tav tm="0">
                                          <p:val>
                                            <p:strVal val="#ppt_x"/>
                                          </p:val>
                                        </p:tav>
                                        <p:tav tm="100000">
                                          <p:val>
                                            <p:strVal val="#ppt_x"/>
                                          </p:val>
                                        </p:tav>
                                      </p:tavLst>
                                    </p:anim>
                                    <p:anim calcmode="lin" valueType="num">
                                      <p:cBhvr additive="base">
                                        <p:cTn id="50"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1"/>
                                        </p:tgtEl>
                                        <p:attrNameLst>
                                          <p:attrName>style.visibility</p:attrName>
                                        </p:attrNameLst>
                                      </p:cBhvr>
                                      <p:to>
                                        <p:strVal val="visible"/>
                                      </p:to>
                                    </p:set>
                                    <p:anim calcmode="lin" valueType="num">
                                      <p:cBhvr additive="base">
                                        <p:cTn id="55" dur="500" fill="hold"/>
                                        <p:tgtEl>
                                          <p:spTgt spid="31"/>
                                        </p:tgtEl>
                                        <p:attrNameLst>
                                          <p:attrName>ppt_x</p:attrName>
                                        </p:attrNameLst>
                                      </p:cBhvr>
                                      <p:tavLst>
                                        <p:tav tm="0">
                                          <p:val>
                                            <p:strVal val="#ppt_x"/>
                                          </p:val>
                                        </p:tav>
                                        <p:tav tm="100000">
                                          <p:val>
                                            <p:strVal val="#ppt_x"/>
                                          </p:val>
                                        </p:tav>
                                      </p:tavLst>
                                    </p:anim>
                                    <p:anim calcmode="lin" valueType="num">
                                      <p:cBhvr additive="base">
                                        <p:cTn id="56"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4"/>
                                        </p:tgtEl>
                                        <p:attrNameLst>
                                          <p:attrName>style.visibility</p:attrName>
                                        </p:attrNameLst>
                                      </p:cBhvr>
                                      <p:to>
                                        <p:strVal val="visible"/>
                                      </p:to>
                                    </p:set>
                                    <p:anim calcmode="lin" valueType="num">
                                      <p:cBhvr additive="base">
                                        <p:cTn id="61" dur="500" fill="hold"/>
                                        <p:tgtEl>
                                          <p:spTgt spid="34"/>
                                        </p:tgtEl>
                                        <p:attrNameLst>
                                          <p:attrName>ppt_x</p:attrName>
                                        </p:attrNameLst>
                                      </p:cBhvr>
                                      <p:tavLst>
                                        <p:tav tm="0">
                                          <p:val>
                                            <p:strVal val="#ppt_x"/>
                                          </p:val>
                                        </p:tav>
                                        <p:tav tm="100000">
                                          <p:val>
                                            <p:strVal val="#ppt_x"/>
                                          </p:val>
                                        </p:tav>
                                      </p:tavLst>
                                    </p:anim>
                                    <p:anim calcmode="lin" valueType="num">
                                      <p:cBhvr additive="base">
                                        <p:cTn id="62"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53" presetClass="entr" presetSubtype="16" fill="hold" nodeType="clickEffect">
                                  <p:stCondLst>
                                    <p:cond delay="0"/>
                                  </p:stCondLst>
                                  <p:childTnLst>
                                    <p:set>
                                      <p:cBhvr>
                                        <p:cTn id="66" dur="1" fill="hold">
                                          <p:stCondLst>
                                            <p:cond delay="0"/>
                                          </p:stCondLst>
                                        </p:cTn>
                                        <p:tgtEl>
                                          <p:spTgt spid="30"/>
                                        </p:tgtEl>
                                        <p:attrNameLst>
                                          <p:attrName>style.visibility</p:attrName>
                                        </p:attrNameLst>
                                      </p:cBhvr>
                                      <p:to>
                                        <p:strVal val="visible"/>
                                      </p:to>
                                    </p:set>
                                    <p:anim calcmode="lin" valueType="num">
                                      <p:cBhvr>
                                        <p:cTn id="67" dur="500" fill="hold"/>
                                        <p:tgtEl>
                                          <p:spTgt spid="30"/>
                                        </p:tgtEl>
                                        <p:attrNameLst>
                                          <p:attrName>ppt_w</p:attrName>
                                        </p:attrNameLst>
                                      </p:cBhvr>
                                      <p:tavLst>
                                        <p:tav tm="0">
                                          <p:val>
                                            <p:fltVal val="0"/>
                                          </p:val>
                                        </p:tav>
                                        <p:tav tm="100000">
                                          <p:val>
                                            <p:strVal val="#ppt_w"/>
                                          </p:val>
                                        </p:tav>
                                      </p:tavLst>
                                    </p:anim>
                                    <p:anim calcmode="lin" valueType="num">
                                      <p:cBhvr>
                                        <p:cTn id="68" dur="500" fill="hold"/>
                                        <p:tgtEl>
                                          <p:spTgt spid="30"/>
                                        </p:tgtEl>
                                        <p:attrNameLst>
                                          <p:attrName>ppt_h</p:attrName>
                                        </p:attrNameLst>
                                      </p:cBhvr>
                                      <p:tavLst>
                                        <p:tav tm="0">
                                          <p:val>
                                            <p:fltVal val="0"/>
                                          </p:val>
                                        </p:tav>
                                        <p:tav tm="100000">
                                          <p:val>
                                            <p:strVal val="#ppt_h"/>
                                          </p:val>
                                        </p:tav>
                                      </p:tavLst>
                                    </p:anim>
                                    <p:animEffect transition="in" filter="fade">
                                      <p:cBhvr>
                                        <p:cTn id="69" dur="500"/>
                                        <p:tgtEl>
                                          <p:spTgt spid="30"/>
                                        </p:tgtEl>
                                      </p:cBhvr>
                                    </p:animEffect>
                                  </p:childTnLst>
                                </p:cTn>
                              </p:par>
                            </p:childTnLst>
                          </p:cTn>
                        </p:par>
                      </p:childTnLst>
                    </p:cTn>
                  </p:par>
                  <p:par>
                    <p:cTn id="70" fill="hold">
                      <p:stCondLst>
                        <p:cond delay="indefinite"/>
                      </p:stCondLst>
                      <p:childTnLst>
                        <p:par>
                          <p:cTn id="71" fill="hold">
                            <p:stCondLst>
                              <p:cond delay="0"/>
                            </p:stCondLst>
                            <p:childTnLst>
                              <p:par>
                                <p:cTn id="72" presetID="31" presetClass="entr" presetSubtype="0" fill="hold" grpId="0" nodeType="clickEffect">
                                  <p:stCondLst>
                                    <p:cond delay="0"/>
                                  </p:stCondLst>
                                  <p:childTnLst>
                                    <p:set>
                                      <p:cBhvr>
                                        <p:cTn id="73" dur="1" fill="hold">
                                          <p:stCondLst>
                                            <p:cond delay="0"/>
                                          </p:stCondLst>
                                        </p:cTn>
                                        <p:tgtEl>
                                          <p:spTgt spid="37"/>
                                        </p:tgtEl>
                                        <p:attrNameLst>
                                          <p:attrName>style.visibility</p:attrName>
                                        </p:attrNameLst>
                                      </p:cBhvr>
                                      <p:to>
                                        <p:strVal val="visible"/>
                                      </p:to>
                                    </p:set>
                                    <p:anim calcmode="lin" valueType="num">
                                      <p:cBhvr>
                                        <p:cTn id="74" dur="1000" fill="hold"/>
                                        <p:tgtEl>
                                          <p:spTgt spid="37"/>
                                        </p:tgtEl>
                                        <p:attrNameLst>
                                          <p:attrName>ppt_w</p:attrName>
                                        </p:attrNameLst>
                                      </p:cBhvr>
                                      <p:tavLst>
                                        <p:tav tm="0">
                                          <p:val>
                                            <p:fltVal val="0"/>
                                          </p:val>
                                        </p:tav>
                                        <p:tav tm="100000">
                                          <p:val>
                                            <p:strVal val="#ppt_w"/>
                                          </p:val>
                                        </p:tav>
                                      </p:tavLst>
                                    </p:anim>
                                    <p:anim calcmode="lin" valueType="num">
                                      <p:cBhvr>
                                        <p:cTn id="75" dur="1000" fill="hold"/>
                                        <p:tgtEl>
                                          <p:spTgt spid="37"/>
                                        </p:tgtEl>
                                        <p:attrNameLst>
                                          <p:attrName>ppt_h</p:attrName>
                                        </p:attrNameLst>
                                      </p:cBhvr>
                                      <p:tavLst>
                                        <p:tav tm="0">
                                          <p:val>
                                            <p:fltVal val="0"/>
                                          </p:val>
                                        </p:tav>
                                        <p:tav tm="100000">
                                          <p:val>
                                            <p:strVal val="#ppt_h"/>
                                          </p:val>
                                        </p:tav>
                                      </p:tavLst>
                                    </p:anim>
                                    <p:anim calcmode="lin" valueType="num">
                                      <p:cBhvr>
                                        <p:cTn id="76" dur="1000" fill="hold"/>
                                        <p:tgtEl>
                                          <p:spTgt spid="37"/>
                                        </p:tgtEl>
                                        <p:attrNameLst>
                                          <p:attrName>style.rotation</p:attrName>
                                        </p:attrNameLst>
                                      </p:cBhvr>
                                      <p:tavLst>
                                        <p:tav tm="0">
                                          <p:val>
                                            <p:fltVal val="90"/>
                                          </p:val>
                                        </p:tav>
                                        <p:tav tm="100000">
                                          <p:val>
                                            <p:fltVal val="0"/>
                                          </p:val>
                                        </p:tav>
                                      </p:tavLst>
                                    </p:anim>
                                    <p:animEffect transition="in" filter="fade">
                                      <p:cBhvr>
                                        <p:cTn id="77" dur="1000"/>
                                        <p:tgtEl>
                                          <p:spTgt spid="37"/>
                                        </p:tgtEl>
                                      </p:cBhvr>
                                    </p:animEffect>
                                  </p:childTnLst>
                                </p:cTn>
                              </p:par>
                            </p:childTnLst>
                          </p:cTn>
                        </p:par>
                      </p:childTnLst>
                    </p:cTn>
                  </p:par>
                  <p:par>
                    <p:cTn id="78" fill="hold">
                      <p:stCondLst>
                        <p:cond delay="indefinite"/>
                      </p:stCondLst>
                      <p:childTnLst>
                        <p:par>
                          <p:cTn id="79" fill="hold">
                            <p:stCondLst>
                              <p:cond delay="0"/>
                            </p:stCondLst>
                            <p:childTnLst>
                              <p:par>
                                <p:cTn id="80" presetID="31" presetClass="entr" presetSubtype="0" fill="hold" grpId="0" nodeType="clickEffect">
                                  <p:stCondLst>
                                    <p:cond delay="0"/>
                                  </p:stCondLst>
                                  <p:childTnLst>
                                    <p:set>
                                      <p:cBhvr>
                                        <p:cTn id="81" dur="1" fill="hold">
                                          <p:stCondLst>
                                            <p:cond delay="0"/>
                                          </p:stCondLst>
                                        </p:cTn>
                                        <p:tgtEl>
                                          <p:spTgt spid="38"/>
                                        </p:tgtEl>
                                        <p:attrNameLst>
                                          <p:attrName>style.visibility</p:attrName>
                                        </p:attrNameLst>
                                      </p:cBhvr>
                                      <p:to>
                                        <p:strVal val="visible"/>
                                      </p:to>
                                    </p:set>
                                    <p:anim calcmode="lin" valueType="num">
                                      <p:cBhvr>
                                        <p:cTn id="82" dur="1000" fill="hold"/>
                                        <p:tgtEl>
                                          <p:spTgt spid="38"/>
                                        </p:tgtEl>
                                        <p:attrNameLst>
                                          <p:attrName>ppt_w</p:attrName>
                                        </p:attrNameLst>
                                      </p:cBhvr>
                                      <p:tavLst>
                                        <p:tav tm="0">
                                          <p:val>
                                            <p:fltVal val="0"/>
                                          </p:val>
                                        </p:tav>
                                        <p:tav tm="100000">
                                          <p:val>
                                            <p:strVal val="#ppt_w"/>
                                          </p:val>
                                        </p:tav>
                                      </p:tavLst>
                                    </p:anim>
                                    <p:anim calcmode="lin" valueType="num">
                                      <p:cBhvr>
                                        <p:cTn id="83" dur="1000" fill="hold"/>
                                        <p:tgtEl>
                                          <p:spTgt spid="38"/>
                                        </p:tgtEl>
                                        <p:attrNameLst>
                                          <p:attrName>ppt_h</p:attrName>
                                        </p:attrNameLst>
                                      </p:cBhvr>
                                      <p:tavLst>
                                        <p:tav tm="0">
                                          <p:val>
                                            <p:fltVal val="0"/>
                                          </p:val>
                                        </p:tav>
                                        <p:tav tm="100000">
                                          <p:val>
                                            <p:strVal val="#ppt_h"/>
                                          </p:val>
                                        </p:tav>
                                      </p:tavLst>
                                    </p:anim>
                                    <p:anim calcmode="lin" valueType="num">
                                      <p:cBhvr>
                                        <p:cTn id="84" dur="1000" fill="hold"/>
                                        <p:tgtEl>
                                          <p:spTgt spid="38"/>
                                        </p:tgtEl>
                                        <p:attrNameLst>
                                          <p:attrName>style.rotation</p:attrName>
                                        </p:attrNameLst>
                                      </p:cBhvr>
                                      <p:tavLst>
                                        <p:tav tm="0">
                                          <p:val>
                                            <p:fltVal val="90"/>
                                          </p:val>
                                        </p:tav>
                                        <p:tav tm="100000">
                                          <p:val>
                                            <p:fltVal val="0"/>
                                          </p:val>
                                        </p:tav>
                                      </p:tavLst>
                                    </p:anim>
                                    <p:animEffect transition="in" filter="fade">
                                      <p:cBhvr>
                                        <p:cTn id="85" dur="10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12" grpId="0" animBg="1"/>
      <p:bldP spid="13" grpId="0" animBg="1"/>
      <p:bldP spid="15" grpId="0" animBg="1"/>
      <p:bldP spid="37" grpId="0" animBg="1"/>
      <p:bldP spid="3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1466396" y="2352804"/>
            <a:ext cx="10150979" cy="707886"/>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Alle Kosten sind nun gem. § 9 Abs. 3 Nr. 1 GKG fällig. Gem. § 28 Abs. 1 </a:t>
            </a:r>
            <a:r>
              <a:rPr lang="de-DE" sz="2000" dirty="0" err="1" smtClean="0"/>
              <a:t>KostVfg</a:t>
            </a:r>
            <a:r>
              <a:rPr lang="de-DE" sz="2000" dirty="0" smtClean="0"/>
              <a:t>. Ist</a:t>
            </a:r>
          </a:p>
          <a:p>
            <a:r>
              <a:rPr lang="de-DE" sz="2000" dirty="0"/>
              <a:t>	</a:t>
            </a:r>
            <a:r>
              <a:rPr lang="de-DE" sz="2000" dirty="0" smtClean="0"/>
              <a:t>nunmehr eine neue Kostenrechnung die Schlusskostenrechnung, zu erstellen.</a:t>
            </a:r>
            <a:endParaRPr lang="de-DE" sz="2000" dirty="0"/>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Schluss-KR </a:t>
            </a:r>
            <a:endParaRPr lang="de-DE" sz="2000" b="1"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5" name="Rectangle 1"/>
          <p:cNvSpPr>
            <a:spLocks noChangeArrowheads="1"/>
          </p:cNvSpPr>
          <p:nvPr/>
        </p:nvSpPr>
        <p:spPr bwMode="auto">
          <a:xfrm>
            <a:off x="1466395" y="3154487"/>
            <a:ext cx="10150979" cy="707886"/>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Kostenschuldner sind gem. § 29 Nr. 1 GKG der Beklagte und  die Widerklägerin als 	Entscheidungsschuldner.</a:t>
            </a:r>
            <a:endParaRPr lang="de-DE" sz="2000" dirty="0"/>
          </a:p>
        </p:txBody>
      </p:sp>
      <p:sp>
        <p:nvSpPr>
          <p:cNvPr id="16" name="Rectangle 1"/>
          <p:cNvSpPr>
            <a:spLocks noChangeArrowheads="1"/>
          </p:cNvSpPr>
          <p:nvPr/>
        </p:nvSpPr>
        <p:spPr bwMode="auto">
          <a:xfrm>
            <a:off x="1466394" y="3990605"/>
            <a:ext cx="10150979" cy="1631216"/>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Der von dem Kläger, als Antragsschuldner gem. § 22 I S.1 GKG, geleisteter Vorschuss ist 	auf die zu Kosten des Beklagten, im Rahmen der restlichen </a:t>
            </a:r>
            <a:r>
              <a:rPr lang="de-DE" sz="2000" dirty="0" err="1" smtClean="0"/>
              <a:t>Mithaft</a:t>
            </a:r>
            <a:r>
              <a:rPr lang="de-DE" sz="2000" dirty="0" smtClean="0"/>
              <a:t>, zu verrechnen. </a:t>
            </a:r>
            <a:r>
              <a:rPr lang="de-DE" sz="2000" dirty="0"/>
              <a:t>Für </a:t>
            </a:r>
            <a:r>
              <a:rPr lang="de-DE" sz="2000" dirty="0" smtClean="0"/>
              <a:t>	die offene </a:t>
            </a:r>
            <a:r>
              <a:rPr lang="de-DE" sz="2000" dirty="0"/>
              <a:t>Forderung erfolgt eine  </a:t>
            </a:r>
            <a:r>
              <a:rPr lang="de-DE" sz="2000" u="sng" dirty="0">
                <a:solidFill>
                  <a:srgbClr val="FF0000"/>
                </a:solidFill>
              </a:rPr>
              <a:t>Sollstellung</a:t>
            </a:r>
            <a:r>
              <a:rPr lang="de-DE" sz="2000" dirty="0">
                <a:solidFill>
                  <a:srgbClr val="FF0000"/>
                </a:solidFill>
              </a:rPr>
              <a:t> </a:t>
            </a:r>
            <a:r>
              <a:rPr lang="de-DE" sz="2000" dirty="0"/>
              <a:t>gem. §§ 4 Abs. 2, 15 Abs. 1 und 25 </a:t>
            </a:r>
            <a:r>
              <a:rPr lang="de-DE" sz="2000" dirty="0" smtClean="0"/>
              <a:t>	</a:t>
            </a:r>
            <a:r>
              <a:rPr lang="de-DE" sz="2000" dirty="0" err="1" smtClean="0"/>
              <a:t>KostVfg</a:t>
            </a:r>
            <a:r>
              <a:rPr lang="de-DE" sz="2000" dirty="0" smtClean="0"/>
              <a:t> </a:t>
            </a:r>
            <a:r>
              <a:rPr lang="de-DE" sz="2000" dirty="0" smtClean="0"/>
              <a:t>zu </a:t>
            </a:r>
            <a:r>
              <a:rPr lang="de-DE" sz="2000" dirty="0"/>
              <a:t>Lasten der Beklagten.</a:t>
            </a:r>
          </a:p>
          <a:p>
            <a:endParaRPr lang="de-DE" sz="2000" dirty="0"/>
          </a:p>
        </p:txBody>
      </p:sp>
      <p:sp>
        <p:nvSpPr>
          <p:cNvPr id="12" name="Abgerundetes Rechteck 11"/>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645321">
            <a:off x="9871819" y="42507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 name="Flussdiagramm: Verbinder 1"/>
          <p:cNvSpPr/>
          <p:nvPr/>
        </p:nvSpPr>
        <p:spPr>
          <a:xfrm>
            <a:off x="1130635" y="2417897"/>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a:t>
            </a:r>
            <a:endParaRPr lang="de-DE" sz="2400" b="1" dirty="0"/>
          </a:p>
        </p:txBody>
      </p:sp>
      <p:sp>
        <p:nvSpPr>
          <p:cNvPr id="13" name="Flussdiagramm: Verbinder 12"/>
          <p:cNvSpPr/>
          <p:nvPr/>
        </p:nvSpPr>
        <p:spPr>
          <a:xfrm>
            <a:off x="1130633" y="3167869"/>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b)</a:t>
            </a:r>
            <a:endParaRPr lang="de-DE" sz="2400" b="1" dirty="0"/>
          </a:p>
        </p:txBody>
      </p:sp>
      <p:sp>
        <p:nvSpPr>
          <p:cNvPr id="14" name="Flussdiagramm: Verbinder 13"/>
          <p:cNvSpPr/>
          <p:nvPr/>
        </p:nvSpPr>
        <p:spPr>
          <a:xfrm>
            <a:off x="1130633" y="3893355"/>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c</a:t>
            </a:r>
            <a:r>
              <a:rPr lang="de-DE" sz="2400" b="1" dirty="0" smtClean="0"/>
              <a:t>)</a:t>
            </a:r>
            <a:endParaRPr lang="de-DE" sz="2400" b="1" dirty="0"/>
          </a:p>
        </p:txBody>
      </p:sp>
      <p:sp>
        <p:nvSpPr>
          <p:cNvPr id="17" name="Rechteck 16"/>
          <p:cNvSpPr/>
          <p:nvPr/>
        </p:nvSpPr>
        <p:spPr>
          <a:xfrm>
            <a:off x="11351364" y="2405536"/>
            <a:ext cx="532014" cy="557334"/>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E</a:t>
            </a:r>
          </a:p>
        </p:txBody>
      </p:sp>
      <p:sp>
        <p:nvSpPr>
          <p:cNvPr id="18" name="Rechteck 17"/>
          <p:cNvSpPr/>
          <p:nvPr/>
        </p:nvSpPr>
        <p:spPr>
          <a:xfrm>
            <a:off x="11368897" y="3235069"/>
            <a:ext cx="532014" cy="557334"/>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F</a:t>
            </a:r>
            <a:r>
              <a:rPr lang="de-DE" sz="1600" dirty="0" smtClean="0">
                <a:solidFill>
                  <a:schemeClr val="tx1"/>
                </a:solidFill>
              </a:rPr>
              <a:t>1</a:t>
            </a:r>
            <a:endParaRPr lang="de-DE" dirty="0">
              <a:solidFill>
                <a:schemeClr val="tx1"/>
              </a:solidFill>
            </a:endParaRPr>
          </a:p>
        </p:txBody>
      </p:sp>
      <p:sp>
        <p:nvSpPr>
          <p:cNvPr id="19" name="Rechteck 18"/>
          <p:cNvSpPr/>
          <p:nvPr/>
        </p:nvSpPr>
        <p:spPr>
          <a:xfrm>
            <a:off x="11422225" y="4792288"/>
            <a:ext cx="532014" cy="557334"/>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G</a:t>
            </a:r>
            <a:r>
              <a:rPr lang="de-DE" sz="1600" dirty="0">
                <a:solidFill>
                  <a:schemeClr val="tx1"/>
                </a:solidFill>
              </a:rPr>
              <a:t>2</a:t>
            </a:r>
            <a:endParaRPr lang="de-DE" dirty="0">
              <a:solidFill>
                <a:schemeClr val="tx1"/>
              </a:solidFill>
            </a:endParaRPr>
          </a:p>
        </p:txBody>
      </p:sp>
    </p:spTree>
    <p:extLst>
      <p:ext uri="{BB962C8B-B14F-4D97-AF65-F5344CB8AC3E}">
        <p14:creationId xmlns:p14="http://schemas.microsoft.com/office/powerpoint/2010/main" val="1277825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randombar(horizontal)">
                                      <p:cBhvr>
                                        <p:cTn id="25" dur="500"/>
                                        <p:tgtEl>
                                          <p:spTgt spid="17"/>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randombar(horizontal)">
                                      <p:cBhvr>
                                        <p:cTn id="30" dur="500"/>
                                        <p:tgtEl>
                                          <p:spTgt spid="18"/>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randombar(horizontal)">
                                      <p:cBhvr>
                                        <p:cTn id="3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animBg="1"/>
      <p:bldP spid="16" grpId="0" animBg="1"/>
      <p:bldP spid="17" grpId="0" animBg="1"/>
      <p:bldP spid="18" grpId="0" animBg="1"/>
      <p:bldP spid="1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Abgerundetes Rechteck 16"/>
          <p:cNvSpPr/>
          <p:nvPr/>
        </p:nvSpPr>
        <p:spPr>
          <a:xfrm>
            <a:off x="1214203" y="904440"/>
            <a:ext cx="10238282" cy="3998469"/>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e-DE" dirty="0"/>
              <a:t>Frau Rose reicht Klage, gegen Herrn Baum, wegen einer Forderung aus der Zahlung von einer Blumenlieferung, in Höhe von 550,00 EUR ein. Das Aktenzeichen zu dieser Sache lauter 4 C 355/23.</a:t>
            </a:r>
          </a:p>
          <a:p>
            <a:r>
              <a:rPr lang="de-DE" dirty="0"/>
              <a:t>Frau Tulpe reicht ebenfalls eine Klage ein. Diese richtet sich auch gegen Herrn Baum, wegen der Forderung aus Zahlung einer Blumenlieferung. Die Forderungssumme beträgt hier 366,00 EUR. Das Aktenzeichen zu dieser Sache lauter 4 C 378/23.</a:t>
            </a:r>
          </a:p>
          <a:p>
            <a:r>
              <a:rPr lang="de-DE" dirty="0"/>
              <a:t>Auf Verfügung des Richters werden die Verfahren verbunden. Die Verbundenen Sachen tragen nun das gemeinschaftliche Aktenzeichen 4 C 402/23.</a:t>
            </a:r>
          </a:p>
          <a:p>
            <a:r>
              <a:rPr lang="de-DE" dirty="0"/>
              <a:t>Frau Rose (jetzt Klägerin zu 1) und Frau Tulpe (jetzt Klägerin zu 2) reichen zu </a:t>
            </a:r>
          </a:p>
          <a:p>
            <a:r>
              <a:rPr lang="de-DE" dirty="0"/>
              <a:t>4 C 402/23 eine Klageerweiterung, in Höhe von 255,00 EUR ein.</a:t>
            </a:r>
          </a:p>
          <a:p>
            <a:r>
              <a:rPr lang="de-DE" dirty="0"/>
              <a:t>Nach Streitiger Verhandlung ergeht ein Urteil mit folgendem Tenor:</a:t>
            </a:r>
          </a:p>
          <a:p>
            <a:r>
              <a:rPr lang="de-DE" dirty="0"/>
              <a:t>„1. Der Beklagte wird verurteilt, an die Kläger 1000,00 EUR zu zahlen.</a:t>
            </a:r>
          </a:p>
          <a:p>
            <a:r>
              <a:rPr lang="de-DE" dirty="0"/>
              <a:t>…2. Die Klägerin Frau Rose trägt </a:t>
            </a:r>
            <a:r>
              <a:rPr lang="de-DE" dirty="0" smtClean="0"/>
              <a:t>1/8 </a:t>
            </a:r>
            <a:r>
              <a:rPr lang="de-DE" dirty="0"/>
              <a:t>der Kosten, die Klägerin Frau Tulpe trägt </a:t>
            </a:r>
            <a:r>
              <a:rPr lang="de-DE" dirty="0" smtClean="0"/>
              <a:t>1/8 </a:t>
            </a:r>
            <a:r>
              <a:rPr lang="de-DE" dirty="0"/>
              <a:t>der </a:t>
            </a:r>
            <a:r>
              <a:rPr lang="de-DE" dirty="0" smtClean="0"/>
              <a:t>Kosten </a:t>
            </a:r>
            <a:r>
              <a:rPr lang="de-DE" dirty="0"/>
              <a:t>und der Beklagte trägt 6</a:t>
            </a:r>
            <a:r>
              <a:rPr lang="de-DE" dirty="0" smtClean="0"/>
              <a:t>/8 </a:t>
            </a:r>
            <a:r>
              <a:rPr lang="de-DE" dirty="0"/>
              <a:t>der Kosten des Rechtsstreits.“</a:t>
            </a:r>
          </a:p>
        </p:txBody>
      </p:sp>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10148340"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4</a:t>
            </a: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8" name="Gefaltete Ecke 17"/>
          <p:cNvSpPr/>
          <p:nvPr/>
        </p:nvSpPr>
        <p:spPr>
          <a:xfrm>
            <a:off x="3513081" y="4844229"/>
            <a:ext cx="1526944" cy="1526303"/>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Wie viele</a:t>
            </a:r>
          </a:p>
          <a:p>
            <a:pPr algn="ctr"/>
            <a:r>
              <a:rPr lang="de-DE" sz="2000" dirty="0" smtClean="0">
                <a:solidFill>
                  <a:schemeClr val="tx1"/>
                </a:solidFill>
                <a:latin typeface="MV Boli" panose="02000500030200090000" pitchFamily="2" charset="0"/>
                <a:cs typeface="MV Boli" panose="02000500030200090000" pitchFamily="2" charset="0"/>
              </a:rPr>
              <a:t>KRs</a:t>
            </a:r>
          </a:p>
          <a:p>
            <a:pPr algn="ctr"/>
            <a:r>
              <a:rPr lang="de-DE" sz="2000" dirty="0" smtClean="0">
                <a:solidFill>
                  <a:schemeClr val="tx1"/>
                </a:solidFill>
                <a:latin typeface="MV Boli" panose="02000500030200090000" pitchFamily="2" charset="0"/>
                <a:cs typeface="MV Boli" panose="02000500030200090000" pitchFamily="2" charset="0"/>
              </a:rPr>
              <a:t>sind zu fertigen?</a:t>
            </a:r>
            <a:endParaRPr lang="de-DE" sz="2000" dirty="0">
              <a:solidFill>
                <a:schemeClr val="tx1"/>
              </a:solidFill>
              <a:latin typeface="MV Boli" panose="02000500030200090000" pitchFamily="2" charset="0"/>
              <a:cs typeface="MV Boli" panose="02000500030200090000" pitchFamily="2" charset="0"/>
            </a:endParaRPr>
          </a:p>
        </p:txBody>
      </p:sp>
      <p:sp>
        <p:nvSpPr>
          <p:cNvPr id="19" name="Gefaltete Ecke 18"/>
          <p:cNvSpPr/>
          <p:nvPr/>
        </p:nvSpPr>
        <p:spPr>
          <a:xfrm rot="20944963">
            <a:off x="5419829" y="4906686"/>
            <a:ext cx="1526944" cy="1526303"/>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solidFill>
                  <a:schemeClr val="tx1"/>
                </a:solidFill>
                <a:latin typeface="MV Boli" panose="02000500030200090000" pitchFamily="2" charset="0"/>
                <a:cs typeface="MV Boli" panose="02000500030200090000" pitchFamily="2" charset="0"/>
              </a:rPr>
              <a:t>2</a:t>
            </a:r>
            <a:r>
              <a:rPr lang="de-DE" sz="2000" dirty="0" smtClean="0">
                <a:solidFill>
                  <a:schemeClr val="tx1"/>
                </a:solidFill>
                <a:latin typeface="MV Boli" panose="02000500030200090000" pitchFamily="2" charset="0"/>
                <a:cs typeface="MV Boli" panose="02000500030200090000" pitchFamily="2" charset="0"/>
              </a:rPr>
              <a:t> x Vorschuss-KR</a:t>
            </a:r>
          </a:p>
        </p:txBody>
      </p:sp>
      <p:sp>
        <p:nvSpPr>
          <p:cNvPr id="10" name="Gefaltete Ecke 9"/>
          <p:cNvSpPr/>
          <p:nvPr/>
        </p:nvSpPr>
        <p:spPr>
          <a:xfrm rot="215104">
            <a:off x="7123884" y="4949157"/>
            <a:ext cx="1526944" cy="1526303"/>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KR für Klage-</a:t>
            </a:r>
            <a:r>
              <a:rPr lang="de-DE" sz="2000" dirty="0" err="1" smtClean="0">
                <a:solidFill>
                  <a:schemeClr val="tx1"/>
                </a:solidFill>
                <a:latin typeface="MV Boli" panose="02000500030200090000" pitchFamily="2" charset="0"/>
                <a:cs typeface="MV Boli" panose="02000500030200090000" pitchFamily="2" charset="0"/>
              </a:rPr>
              <a:t>erwei</a:t>
            </a:r>
            <a:r>
              <a:rPr lang="de-DE" sz="2000" dirty="0" smtClean="0">
                <a:solidFill>
                  <a:schemeClr val="tx1"/>
                </a:solidFill>
                <a:latin typeface="MV Boli" panose="02000500030200090000" pitchFamily="2" charset="0"/>
                <a:cs typeface="MV Boli" panose="02000500030200090000" pitchFamily="2" charset="0"/>
              </a:rPr>
              <a:t>-</a:t>
            </a:r>
            <a:r>
              <a:rPr lang="de-DE" sz="2000" dirty="0" err="1" smtClean="0">
                <a:solidFill>
                  <a:schemeClr val="tx1"/>
                </a:solidFill>
                <a:latin typeface="MV Boli" panose="02000500030200090000" pitchFamily="2" charset="0"/>
                <a:cs typeface="MV Boli" panose="02000500030200090000" pitchFamily="2" charset="0"/>
              </a:rPr>
              <a:t>terung</a:t>
            </a:r>
            <a:endParaRPr lang="de-DE" sz="2800" b="1" dirty="0">
              <a:solidFill>
                <a:schemeClr val="tx1"/>
              </a:solidFill>
              <a:latin typeface="MV Boli" panose="02000500030200090000" pitchFamily="2" charset="0"/>
              <a:cs typeface="MV Boli" panose="02000500030200090000" pitchFamily="2" charset="0"/>
            </a:endParaRPr>
          </a:p>
        </p:txBody>
      </p:sp>
      <p:sp>
        <p:nvSpPr>
          <p:cNvPr id="12" name="Gefaltete Ecke 11"/>
          <p:cNvSpPr/>
          <p:nvPr/>
        </p:nvSpPr>
        <p:spPr>
          <a:xfrm>
            <a:off x="9434757" y="4964925"/>
            <a:ext cx="1526944" cy="1526303"/>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Schluss-KR= </a:t>
            </a:r>
            <a:r>
              <a:rPr lang="de-DE" sz="2800" b="1" dirty="0" smtClean="0">
                <a:solidFill>
                  <a:schemeClr val="tx1"/>
                </a:solidFill>
                <a:latin typeface="MV Boli" panose="02000500030200090000" pitchFamily="2" charset="0"/>
                <a:cs typeface="MV Boli" panose="02000500030200090000" pitchFamily="2" charset="0"/>
              </a:rPr>
              <a:t>4</a:t>
            </a:r>
            <a:endParaRPr lang="de-DE" sz="28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3828801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p:cTn id="15" dur="1000" fill="hold"/>
                                        <p:tgtEl>
                                          <p:spTgt spid="16"/>
                                        </p:tgtEl>
                                        <p:attrNameLst>
                                          <p:attrName>ppt_w</p:attrName>
                                        </p:attrNameLst>
                                      </p:cBhvr>
                                      <p:tavLst>
                                        <p:tav tm="0">
                                          <p:val>
                                            <p:fltVal val="0"/>
                                          </p:val>
                                        </p:tav>
                                        <p:tav tm="100000">
                                          <p:val>
                                            <p:strVal val="#ppt_w"/>
                                          </p:val>
                                        </p:tav>
                                      </p:tavLst>
                                    </p:anim>
                                    <p:anim calcmode="lin" valueType="num">
                                      <p:cBhvr>
                                        <p:cTn id="16" dur="1000" fill="hold"/>
                                        <p:tgtEl>
                                          <p:spTgt spid="16"/>
                                        </p:tgtEl>
                                        <p:attrNameLst>
                                          <p:attrName>ppt_h</p:attrName>
                                        </p:attrNameLst>
                                      </p:cBhvr>
                                      <p:tavLst>
                                        <p:tav tm="0">
                                          <p:val>
                                            <p:fltVal val="0"/>
                                          </p:val>
                                        </p:tav>
                                        <p:tav tm="100000">
                                          <p:val>
                                            <p:strVal val="#ppt_h"/>
                                          </p:val>
                                        </p:tav>
                                      </p:tavLst>
                                    </p:anim>
                                    <p:anim calcmode="lin" valueType="num">
                                      <p:cBhvr>
                                        <p:cTn id="17" dur="1000" fill="hold"/>
                                        <p:tgtEl>
                                          <p:spTgt spid="16"/>
                                        </p:tgtEl>
                                        <p:attrNameLst>
                                          <p:attrName>style.rotation</p:attrName>
                                        </p:attrNameLst>
                                      </p:cBhvr>
                                      <p:tavLst>
                                        <p:tav tm="0">
                                          <p:val>
                                            <p:fltVal val="90"/>
                                          </p:val>
                                        </p:tav>
                                        <p:tav tm="100000">
                                          <p:val>
                                            <p:fltVal val="0"/>
                                          </p:val>
                                        </p:tav>
                                      </p:tavLst>
                                    </p:anim>
                                    <p:animEffect transition="in" filter="fade">
                                      <p:cBhvr>
                                        <p:cTn id="18" dur="10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anim calcmode="lin" valueType="num">
                                      <p:cBhvr>
                                        <p:cTn id="29" dur="500" fill="hold"/>
                                        <p:tgtEl>
                                          <p:spTgt spid="18"/>
                                        </p:tgtEl>
                                        <p:attrNameLst>
                                          <p:attrName>ppt_w</p:attrName>
                                        </p:attrNameLst>
                                      </p:cBhvr>
                                      <p:tavLst>
                                        <p:tav tm="0">
                                          <p:val>
                                            <p:fltVal val="0"/>
                                          </p:val>
                                        </p:tav>
                                        <p:tav tm="100000">
                                          <p:val>
                                            <p:strVal val="#ppt_w"/>
                                          </p:val>
                                        </p:tav>
                                      </p:tavLst>
                                    </p:anim>
                                    <p:anim calcmode="lin" valueType="num">
                                      <p:cBhvr>
                                        <p:cTn id="30" dur="500" fill="hold"/>
                                        <p:tgtEl>
                                          <p:spTgt spid="18"/>
                                        </p:tgtEl>
                                        <p:attrNameLst>
                                          <p:attrName>ppt_h</p:attrName>
                                        </p:attrNameLst>
                                      </p:cBhvr>
                                      <p:tavLst>
                                        <p:tav tm="0">
                                          <p:val>
                                            <p:fltVal val="0"/>
                                          </p:val>
                                        </p:tav>
                                        <p:tav tm="100000">
                                          <p:val>
                                            <p:strVal val="#ppt_h"/>
                                          </p:val>
                                        </p:tav>
                                      </p:tavLst>
                                    </p:anim>
                                    <p:animEffect transition="in" filter="fade">
                                      <p:cBhvr>
                                        <p:cTn id="31" dur="500"/>
                                        <p:tgtEl>
                                          <p:spTgt spid="18"/>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19"/>
                                        </p:tgtEl>
                                        <p:attrNameLst>
                                          <p:attrName>style.visibility</p:attrName>
                                        </p:attrNameLst>
                                      </p:cBhvr>
                                      <p:to>
                                        <p:strVal val="visible"/>
                                      </p:to>
                                    </p:set>
                                    <p:anim calcmode="lin" valueType="num">
                                      <p:cBhvr>
                                        <p:cTn id="36" dur="500" fill="hold"/>
                                        <p:tgtEl>
                                          <p:spTgt spid="19"/>
                                        </p:tgtEl>
                                        <p:attrNameLst>
                                          <p:attrName>ppt_w</p:attrName>
                                        </p:attrNameLst>
                                      </p:cBhvr>
                                      <p:tavLst>
                                        <p:tav tm="0">
                                          <p:val>
                                            <p:fltVal val="0"/>
                                          </p:val>
                                        </p:tav>
                                        <p:tav tm="100000">
                                          <p:val>
                                            <p:strVal val="#ppt_w"/>
                                          </p:val>
                                        </p:tav>
                                      </p:tavLst>
                                    </p:anim>
                                    <p:anim calcmode="lin" valueType="num">
                                      <p:cBhvr>
                                        <p:cTn id="37" dur="500" fill="hold"/>
                                        <p:tgtEl>
                                          <p:spTgt spid="19"/>
                                        </p:tgtEl>
                                        <p:attrNameLst>
                                          <p:attrName>ppt_h</p:attrName>
                                        </p:attrNameLst>
                                      </p:cBhvr>
                                      <p:tavLst>
                                        <p:tav tm="0">
                                          <p:val>
                                            <p:fltVal val="0"/>
                                          </p:val>
                                        </p:tav>
                                        <p:tav tm="100000">
                                          <p:val>
                                            <p:strVal val="#ppt_h"/>
                                          </p:val>
                                        </p:tav>
                                      </p:tavLst>
                                    </p:anim>
                                    <p:animEffect transition="in" filter="fade">
                                      <p:cBhvr>
                                        <p:cTn id="38" dur="500"/>
                                        <p:tgtEl>
                                          <p:spTgt spid="19"/>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p:cTn id="43" dur="500" fill="hold"/>
                                        <p:tgtEl>
                                          <p:spTgt spid="10"/>
                                        </p:tgtEl>
                                        <p:attrNameLst>
                                          <p:attrName>ppt_w</p:attrName>
                                        </p:attrNameLst>
                                      </p:cBhvr>
                                      <p:tavLst>
                                        <p:tav tm="0">
                                          <p:val>
                                            <p:fltVal val="0"/>
                                          </p:val>
                                        </p:tav>
                                        <p:tav tm="100000">
                                          <p:val>
                                            <p:strVal val="#ppt_w"/>
                                          </p:val>
                                        </p:tav>
                                      </p:tavLst>
                                    </p:anim>
                                    <p:anim calcmode="lin" valueType="num">
                                      <p:cBhvr>
                                        <p:cTn id="44" dur="500" fill="hold"/>
                                        <p:tgtEl>
                                          <p:spTgt spid="10"/>
                                        </p:tgtEl>
                                        <p:attrNameLst>
                                          <p:attrName>ppt_h</p:attrName>
                                        </p:attrNameLst>
                                      </p:cBhvr>
                                      <p:tavLst>
                                        <p:tav tm="0">
                                          <p:val>
                                            <p:fltVal val="0"/>
                                          </p:val>
                                        </p:tav>
                                        <p:tav tm="100000">
                                          <p:val>
                                            <p:strVal val="#ppt_h"/>
                                          </p:val>
                                        </p:tav>
                                      </p:tavLst>
                                    </p:anim>
                                    <p:animEffect transition="in" filter="fade">
                                      <p:cBhvr>
                                        <p:cTn id="45" dur="500"/>
                                        <p:tgtEl>
                                          <p:spTgt spid="10"/>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12"/>
                                        </p:tgtEl>
                                        <p:attrNameLst>
                                          <p:attrName>style.visibility</p:attrName>
                                        </p:attrNameLst>
                                      </p:cBhvr>
                                      <p:to>
                                        <p:strVal val="visible"/>
                                      </p:to>
                                    </p:set>
                                    <p:anim calcmode="lin" valueType="num">
                                      <p:cBhvr>
                                        <p:cTn id="50" dur="500" fill="hold"/>
                                        <p:tgtEl>
                                          <p:spTgt spid="12"/>
                                        </p:tgtEl>
                                        <p:attrNameLst>
                                          <p:attrName>ppt_w</p:attrName>
                                        </p:attrNameLst>
                                      </p:cBhvr>
                                      <p:tavLst>
                                        <p:tav tm="0">
                                          <p:val>
                                            <p:fltVal val="0"/>
                                          </p:val>
                                        </p:tav>
                                        <p:tav tm="100000">
                                          <p:val>
                                            <p:strVal val="#ppt_w"/>
                                          </p:val>
                                        </p:tav>
                                      </p:tavLst>
                                    </p:anim>
                                    <p:anim calcmode="lin" valueType="num">
                                      <p:cBhvr>
                                        <p:cTn id="51" dur="500" fill="hold"/>
                                        <p:tgtEl>
                                          <p:spTgt spid="12"/>
                                        </p:tgtEl>
                                        <p:attrNameLst>
                                          <p:attrName>ppt_h</p:attrName>
                                        </p:attrNameLst>
                                      </p:cBhvr>
                                      <p:tavLst>
                                        <p:tav tm="0">
                                          <p:val>
                                            <p:fltVal val="0"/>
                                          </p:val>
                                        </p:tav>
                                        <p:tav tm="100000">
                                          <p:val>
                                            <p:strVal val="#ppt_h"/>
                                          </p:val>
                                        </p:tav>
                                      </p:tavLst>
                                    </p:anim>
                                    <p:animEffect transition="in" filter="fade">
                                      <p:cBhvr>
                                        <p:cTn id="5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9" grpId="0" animBg="1"/>
      <p:bldP spid="16" grpId="0" animBg="1"/>
      <p:bldP spid="18" grpId="0" animBg="1"/>
      <p:bldP spid="19" grpId="0" animBg="1"/>
      <p:bldP spid="10" grpId="0" animBg="1"/>
      <p:bldP spid="1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e 4"/>
          <p:cNvGraphicFramePr>
            <a:graphicFrameLocks noGrp="1"/>
          </p:cNvGraphicFramePr>
          <p:nvPr>
            <p:extLst>
              <p:ext uri="{D42A27DB-BD31-4B8C-83A1-F6EECF244321}">
                <p14:modId xmlns:p14="http://schemas.microsoft.com/office/powerpoint/2010/main" val="1531439602"/>
              </p:ext>
            </p:extLst>
          </p:nvPr>
        </p:nvGraphicFramePr>
        <p:xfrm>
          <a:off x="1469034" y="2062423"/>
          <a:ext cx="10148341" cy="2911727"/>
        </p:xfrm>
        <a:graphic>
          <a:graphicData uri="http://schemas.openxmlformats.org/drawingml/2006/table">
            <a:tbl>
              <a:tblPr firstRow="1" firstCol="1" bandRow="1">
                <a:tableStyleId>{5C22544A-7EE6-4342-B048-85BDC9FD1C3A}</a:tableStyleId>
              </a:tblPr>
              <a:tblGrid>
                <a:gridCol w="937486">
                  <a:extLst>
                    <a:ext uri="{9D8B030D-6E8A-4147-A177-3AD203B41FA5}">
                      <a16:colId xmlns:a16="http://schemas.microsoft.com/office/drawing/2014/main" val="3186664314"/>
                    </a:ext>
                  </a:extLst>
                </a:gridCol>
                <a:gridCol w="2670615">
                  <a:extLst>
                    <a:ext uri="{9D8B030D-6E8A-4147-A177-3AD203B41FA5}">
                      <a16:colId xmlns:a16="http://schemas.microsoft.com/office/drawing/2014/main" val="3164974163"/>
                    </a:ext>
                  </a:extLst>
                </a:gridCol>
                <a:gridCol w="1363012">
                  <a:extLst>
                    <a:ext uri="{9D8B030D-6E8A-4147-A177-3AD203B41FA5}">
                      <a16:colId xmlns:a16="http://schemas.microsoft.com/office/drawing/2014/main" val="540794854"/>
                    </a:ext>
                  </a:extLst>
                </a:gridCol>
                <a:gridCol w="2018576">
                  <a:extLst>
                    <a:ext uri="{9D8B030D-6E8A-4147-A177-3AD203B41FA5}">
                      <a16:colId xmlns:a16="http://schemas.microsoft.com/office/drawing/2014/main" val="386674676"/>
                    </a:ext>
                  </a:extLst>
                </a:gridCol>
                <a:gridCol w="3158652">
                  <a:extLst>
                    <a:ext uri="{9D8B030D-6E8A-4147-A177-3AD203B41FA5}">
                      <a16:colId xmlns:a16="http://schemas.microsoft.com/office/drawing/2014/main" val="4117031524"/>
                    </a:ext>
                  </a:extLst>
                </a:gridCol>
              </a:tblGrid>
              <a:tr h="1306732">
                <a:tc>
                  <a:txBody>
                    <a:bodyPr/>
                    <a:lstStyle/>
                    <a:p>
                      <a:pPr>
                        <a:lnSpc>
                          <a:spcPct val="107000"/>
                        </a:lnSpc>
                        <a:spcAft>
                          <a:spcPts val="0"/>
                        </a:spcAft>
                      </a:pPr>
                      <a:r>
                        <a:rPr lang="de-DE" sz="2000" dirty="0">
                          <a:solidFill>
                            <a:schemeClr val="tx1"/>
                          </a:solidFill>
                          <a:effectLst/>
                        </a:rPr>
                        <a:t>KV-Nr.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Gebührentatbestand</a:t>
                      </a:r>
                    </a:p>
                    <a:p>
                      <a:pPr>
                        <a:lnSpc>
                          <a:spcPct val="107000"/>
                        </a:lnSpc>
                        <a:spcAft>
                          <a:spcPts val="0"/>
                        </a:spcAft>
                      </a:pPr>
                      <a:r>
                        <a:rPr lang="de-DE" sz="2000" dirty="0">
                          <a:solidFill>
                            <a:schemeClr val="tx1"/>
                          </a:solidFill>
                          <a:effectLst/>
                        </a:rPr>
                        <a:t>(Gegenstand des Kostenansatzes)</a:t>
                      </a:r>
                    </a:p>
                    <a:p>
                      <a:pPr>
                        <a:lnSpc>
                          <a:spcPct val="107000"/>
                        </a:lnSpc>
                        <a:spcAft>
                          <a:spcPts val="0"/>
                        </a:spcAft>
                      </a:pPr>
                      <a:r>
                        <a:rPr lang="de-DE" sz="2000" dirty="0">
                          <a:solidFill>
                            <a:schemeClr val="tx1"/>
                          </a:solidFill>
                          <a:effectLst/>
                        </a:rPr>
                        <a:t>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Streitwert</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Betrag/Gebühr</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err="1">
                          <a:solidFill>
                            <a:schemeClr val="tx1"/>
                          </a:solidFill>
                          <a:effectLst/>
                        </a:rPr>
                        <a:t>Mithaft</a:t>
                      </a:r>
                      <a:endParaRPr lang="de-DE" sz="2000" dirty="0">
                        <a:solidFill>
                          <a:schemeClr val="tx1"/>
                        </a:solidFill>
                        <a:effectLst/>
                      </a:endParaRPr>
                    </a:p>
                    <a:p>
                      <a:pPr>
                        <a:lnSpc>
                          <a:spcPct val="107000"/>
                        </a:lnSpc>
                        <a:spcAft>
                          <a:spcPts val="0"/>
                        </a:spcAft>
                      </a:pPr>
                      <a:r>
                        <a:rPr lang="de-DE" sz="2000" dirty="0" smtClean="0">
                          <a:solidFill>
                            <a:schemeClr val="tx1"/>
                          </a:solidFill>
                          <a:effectLst/>
                          <a:latin typeface="+mn-lt"/>
                          <a:ea typeface="+mn-ea"/>
                          <a:cs typeface="+mn-cs"/>
                        </a:rPr>
                        <a:t>Kläger / Beklagter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776858955"/>
                  </a:ext>
                </a:extLst>
              </a:tr>
              <a:tr h="1604995">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de-DE" sz="1600" dirty="0" smtClean="0">
                        <a:effectLst/>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de-DE" sz="1600" dirty="0">
                          <a:effectLst/>
                        </a:rPr>
                        <a:t> </a:t>
                      </a:r>
                      <a:endParaRPr lang="de-DE" sz="1600" b="1" dirty="0" smtClean="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b="1" dirty="0">
                          <a:solidFill>
                            <a:schemeClr val="accent6">
                              <a:lumMod val="75000"/>
                            </a:schemeClr>
                          </a:solidFill>
                          <a:effectLst/>
                        </a:rPr>
                        <a:t> </a:t>
                      </a: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3089362680"/>
                  </a:ext>
                </a:extLst>
              </a:tr>
            </a:tbl>
          </a:graphicData>
        </a:graphic>
      </p:graphicFrame>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9533743"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Vorschuss-KR zu </a:t>
            </a:r>
            <a:r>
              <a:rPr lang="de-DE" sz="2000" b="1" u="sng" dirty="0" smtClean="0">
                <a:solidFill>
                  <a:schemeClr val="tx1"/>
                </a:solidFill>
              </a:rPr>
              <a:t>4 C 355/23</a:t>
            </a:r>
            <a:endParaRPr lang="de-DE" sz="2000" b="1" u="sng" dirty="0">
              <a:solidFill>
                <a:schemeClr val="tx1"/>
              </a:solidFill>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2" name="Rechteck 1"/>
          <p:cNvSpPr/>
          <p:nvPr/>
        </p:nvSpPr>
        <p:spPr>
          <a:xfrm>
            <a:off x="1526458" y="3626128"/>
            <a:ext cx="809468" cy="3218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1210</a:t>
            </a:r>
            <a:endParaRPr lang="de-DE" b="1" dirty="0">
              <a:solidFill>
                <a:schemeClr val="tx1"/>
              </a:solidFill>
            </a:endParaRPr>
          </a:p>
        </p:txBody>
      </p:sp>
      <p:sp>
        <p:nvSpPr>
          <p:cNvPr id="3" name="Rechteck 2"/>
          <p:cNvSpPr/>
          <p:nvPr/>
        </p:nvSpPr>
        <p:spPr>
          <a:xfrm>
            <a:off x="2583264" y="3547610"/>
            <a:ext cx="2251062" cy="11960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Calibri" panose="020F0502020204030204" pitchFamily="34" charset="0"/>
                <a:cs typeface="Times New Roman" panose="02020603050405020304" pitchFamily="18" charset="0"/>
              </a:rPr>
              <a:t>Verfahren im Allgemeinen</a:t>
            </a:r>
          </a:p>
          <a:p>
            <a:pPr algn="ctr"/>
            <a:endParaRPr lang="de-DE" dirty="0">
              <a:solidFill>
                <a:schemeClr val="tx1"/>
              </a:solidFill>
            </a:endParaRPr>
          </a:p>
        </p:txBody>
      </p:sp>
      <p:sp>
        <p:nvSpPr>
          <p:cNvPr id="4" name="Rechteck 3"/>
          <p:cNvSpPr/>
          <p:nvPr/>
        </p:nvSpPr>
        <p:spPr>
          <a:xfrm>
            <a:off x="5081664" y="3510879"/>
            <a:ext cx="115424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550,00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hteck 11"/>
          <p:cNvSpPr/>
          <p:nvPr/>
        </p:nvSpPr>
        <p:spPr>
          <a:xfrm>
            <a:off x="7112920" y="3447363"/>
            <a:ext cx="914400" cy="5305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smtClean="0">
                <a:solidFill>
                  <a:schemeClr val="tx1"/>
                </a:solidFill>
              </a:rPr>
              <a:t>174,00</a:t>
            </a:r>
            <a:endParaRPr lang="de-DE" b="1" dirty="0">
              <a:solidFill>
                <a:schemeClr val="tx1"/>
              </a:solidFill>
            </a:endParaRPr>
          </a:p>
        </p:txBody>
      </p:sp>
      <p:sp>
        <p:nvSpPr>
          <p:cNvPr id="13" name="Rechteck 12"/>
          <p:cNvSpPr/>
          <p:nvPr/>
        </p:nvSpPr>
        <p:spPr>
          <a:xfrm>
            <a:off x="8566877" y="3501996"/>
            <a:ext cx="3000571" cy="4796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rPr>
              <a:t>voll </a:t>
            </a: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a:t>
            </a:r>
            <a:r>
              <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rPr>
              <a:t>keine </a:t>
            </a: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4</a:t>
            </a: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5" name="Rechteck 14"/>
          <p:cNvSpPr/>
          <p:nvPr/>
        </p:nvSpPr>
        <p:spPr>
          <a:xfrm>
            <a:off x="2583264" y="5003618"/>
            <a:ext cx="20032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Summe</a:t>
            </a:r>
            <a:endParaRPr lang="de-DE" sz="1400" dirty="0">
              <a:solidFill>
                <a:schemeClr val="tx1"/>
              </a:solidFill>
            </a:endParaRPr>
          </a:p>
        </p:txBody>
      </p:sp>
      <p:sp>
        <p:nvSpPr>
          <p:cNvPr id="17" name="Rechteck 16"/>
          <p:cNvSpPr/>
          <p:nvPr/>
        </p:nvSpPr>
        <p:spPr>
          <a:xfrm>
            <a:off x="6436594" y="4987992"/>
            <a:ext cx="20178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  174,00</a:t>
            </a:r>
            <a:endParaRPr lang="de-DE" b="1" dirty="0">
              <a:solidFill>
                <a:schemeClr val="tx1"/>
              </a:solidFill>
            </a:endParaRPr>
          </a:p>
        </p:txBody>
      </p:sp>
    </p:spTree>
    <p:extLst>
      <p:ext uri="{BB962C8B-B14F-4D97-AF65-F5344CB8AC3E}">
        <p14:creationId xmlns:p14="http://schemas.microsoft.com/office/powerpoint/2010/main" val="408312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anim calcmode="lin" valueType="num">
                                      <p:cBhvr additive="base">
                                        <p:cTn id="3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2">
                                            <p:txEl>
                                              <p:pRg st="0" end="0"/>
                                            </p:txEl>
                                          </p:spTgt>
                                        </p:tgtEl>
                                        <p:attrNameLst>
                                          <p:attrName>style.visibility</p:attrName>
                                        </p:attrNameLst>
                                      </p:cBhvr>
                                      <p:to>
                                        <p:strVal val="visible"/>
                                      </p:to>
                                    </p:set>
                                    <p:anim calcmode="lin" valueType="num">
                                      <p:cBhvr additive="base">
                                        <p:cTn id="3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500" fill="hold"/>
                                        <p:tgtEl>
                                          <p:spTgt spid="13"/>
                                        </p:tgtEl>
                                        <p:attrNameLst>
                                          <p:attrName>ppt_x</p:attrName>
                                        </p:attrNameLst>
                                      </p:cBhvr>
                                      <p:tavLst>
                                        <p:tav tm="0">
                                          <p:val>
                                            <p:strVal val="#ppt_x"/>
                                          </p:val>
                                        </p:tav>
                                        <p:tav tm="100000">
                                          <p:val>
                                            <p:strVal val="#ppt_x"/>
                                          </p:val>
                                        </p:tav>
                                      </p:tavLst>
                                    </p:anim>
                                    <p:anim calcmode="lin" valueType="num">
                                      <p:cBhvr additive="base">
                                        <p:cTn id="4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ppt_x"/>
                                          </p:val>
                                        </p:tav>
                                        <p:tav tm="100000">
                                          <p:val>
                                            <p:strVal val="#ppt_x"/>
                                          </p:val>
                                        </p:tav>
                                      </p:tavLst>
                                    </p:anim>
                                    <p:anim calcmode="lin" valueType="num">
                                      <p:cBhvr additive="base">
                                        <p:cTn id="5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additive="base">
                                        <p:cTn id="55" dur="500" fill="hold"/>
                                        <p:tgtEl>
                                          <p:spTgt spid="17"/>
                                        </p:tgtEl>
                                        <p:attrNameLst>
                                          <p:attrName>ppt_x</p:attrName>
                                        </p:attrNameLst>
                                      </p:cBhvr>
                                      <p:tavLst>
                                        <p:tav tm="0">
                                          <p:val>
                                            <p:strVal val="#ppt_x"/>
                                          </p:val>
                                        </p:tav>
                                        <p:tav tm="100000">
                                          <p:val>
                                            <p:strVal val="#ppt_x"/>
                                          </p:val>
                                        </p:tav>
                                      </p:tavLst>
                                    </p:anim>
                                    <p:anim calcmode="lin" valueType="num">
                                      <p:cBhvr additive="base">
                                        <p:cTn id="5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12" grpId="0" animBg="1"/>
      <p:bldP spid="13" grpId="0" animBg="1"/>
      <p:bldP spid="15" grpId="0" animBg="1"/>
      <p:bldP spid="1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1466396" y="2506691"/>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Fälligkeit tritt gem. § 6 Abs. 1 S. 1 Nr. 1 GKG </a:t>
            </a:r>
            <a:r>
              <a:rPr lang="de-DE" sz="2000" u="sng" dirty="0" smtClean="0"/>
              <a:t>mit Eingang der Klage </a:t>
            </a:r>
            <a:r>
              <a:rPr lang="de-DE" sz="2000" dirty="0" smtClean="0"/>
              <a:t>ein.</a:t>
            </a:r>
            <a:endParaRPr lang="de-DE" sz="2000" dirty="0"/>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Vorschuss-KR gilt für beide Verfahren gleich ! </a:t>
            </a:r>
            <a:endParaRPr lang="de-DE" sz="2000" b="1"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5" name="Rectangle 1"/>
          <p:cNvSpPr>
            <a:spLocks noChangeArrowheads="1"/>
          </p:cNvSpPr>
          <p:nvPr/>
        </p:nvSpPr>
        <p:spPr bwMode="auto">
          <a:xfrm>
            <a:off x="1466395" y="3308375"/>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Kostenschuldner ist die  </a:t>
            </a:r>
            <a:r>
              <a:rPr lang="de-DE" sz="2000" dirty="0" smtClean="0">
                <a:solidFill>
                  <a:srgbClr val="C00000"/>
                </a:solidFill>
              </a:rPr>
              <a:t>Klägerin</a:t>
            </a:r>
            <a:r>
              <a:rPr lang="de-DE" sz="2000" dirty="0" smtClean="0"/>
              <a:t> gem. § 22 Abs. 1 Satz 1 GKG</a:t>
            </a:r>
            <a:endParaRPr lang="de-DE" sz="2000" dirty="0"/>
          </a:p>
        </p:txBody>
      </p:sp>
      <p:sp>
        <p:nvSpPr>
          <p:cNvPr id="16" name="Rectangle 1"/>
          <p:cNvSpPr>
            <a:spLocks noChangeArrowheads="1"/>
          </p:cNvSpPr>
          <p:nvPr/>
        </p:nvSpPr>
        <p:spPr bwMode="auto">
          <a:xfrm>
            <a:off x="1466389" y="4263947"/>
            <a:ext cx="10150979" cy="1015663"/>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pPr marL="1036638" indent="0">
              <a:buNone/>
            </a:pPr>
            <a:r>
              <a:rPr lang="de-DE" sz="2000" dirty="0" smtClean="0"/>
              <a:t>Gem</a:t>
            </a:r>
            <a:r>
              <a:rPr lang="de-DE" sz="2000" dirty="0"/>
              <a:t>. § 12 Abs. 1 S. 1 GKG ist mit </a:t>
            </a:r>
            <a:r>
              <a:rPr lang="de-DE" sz="2000" dirty="0" smtClean="0"/>
              <a:t>Kostennachricht </a:t>
            </a:r>
            <a:r>
              <a:rPr lang="de-DE" sz="2000" dirty="0"/>
              <a:t>gem.</a:t>
            </a:r>
          </a:p>
          <a:p>
            <a:pPr marL="1036638" indent="0">
              <a:buNone/>
            </a:pPr>
            <a:r>
              <a:rPr lang="de-DE" sz="2000" dirty="0"/>
              <a:t>§ 26 </a:t>
            </a:r>
            <a:r>
              <a:rPr lang="de-DE" sz="2000" dirty="0" err="1"/>
              <a:t>KostVfg</a:t>
            </a:r>
            <a:r>
              <a:rPr lang="de-DE" sz="2000" dirty="0"/>
              <a:t> eine </a:t>
            </a:r>
            <a:r>
              <a:rPr lang="de-DE" sz="2000" dirty="0" err="1"/>
              <a:t>Vorrauszahlung</a:t>
            </a:r>
            <a:r>
              <a:rPr lang="de-DE" sz="2000" dirty="0"/>
              <a:t> </a:t>
            </a:r>
            <a:r>
              <a:rPr lang="de-DE" sz="2000" dirty="0" err="1"/>
              <a:t>i.H.v</a:t>
            </a:r>
            <a:r>
              <a:rPr lang="de-DE" sz="2000" dirty="0"/>
              <a:t>. </a:t>
            </a:r>
            <a:r>
              <a:rPr lang="de-DE" sz="2000" dirty="0" smtClean="0"/>
              <a:t>174,00 </a:t>
            </a:r>
            <a:r>
              <a:rPr lang="de-DE" sz="2000" dirty="0"/>
              <a:t>EUR zu fordern. Sie wird gem. §§ 4 Abs. 2, 15 Abs. 1 und 26 Abs. 1 </a:t>
            </a:r>
            <a:r>
              <a:rPr lang="de-DE" sz="2000" dirty="0" smtClean="0"/>
              <a:t> </a:t>
            </a:r>
            <a:r>
              <a:rPr lang="de-DE" sz="2000" dirty="0" err="1"/>
              <a:t>KostVfg</a:t>
            </a:r>
            <a:r>
              <a:rPr lang="de-DE" sz="2000" dirty="0"/>
              <a:t> über </a:t>
            </a:r>
            <a:r>
              <a:rPr lang="de-DE" sz="2000" dirty="0" smtClean="0"/>
              <a:t>die Klägerin </a:t>
            </a:r>
            <a:r>
              <a:rPr lang="de-DE" sz="2000" dirty="0"/>
              <a:t>erfordert.</a:t>
            </a:r>
          </a:p>
        </p:txBody>
      </p:sp>
      <p:sp>
        <p:nvSpPr>
          <p:cNvPr id="12" name="Abgerundetes Rechteck 11"/>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645321">
            <a:off x="9871819" y="42507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 name="Flussdiagramm: Verbinder 1"/>
          <p:cNvSpPr/>
          <p:nvPr/>
        </p:nvSpPr>
        <p:spPr>
          <a:xfrm>
            <a:off x="1130635" y="2417897"/>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a:t>
            </a:r>
            <a:endParaRPr lang="de-DE" sz="2400" b="1" dirty="0"/>
          </a:p>
        </p:txBody>
      </p:sp>
      <p:sp>
        <p:nvSpPr>
          <p:cNvPr id="13" name="Flussdiagramm: Verbinder 12"/>
          <p:cNvSpPr/>
          <p:nvPr/>
        </p:nvSpPr>
        <p:spPr>
          <a:xfrm>
            <a:off x="1130633" y="3155626"/>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b)</a:t>
            </a:r>
            <a:endParaRPr lang="de-DE" sz="2400" b="1" dirty="0"/>
          </a:p>
        </p:txBody>
      </p:sp>
      <p:sp>
        <p:nvSpPr>
          <p:cNvPr id="14" name="Flussdiagramm: Verbinder 13"/>
          <p:cNvSpPr/>
          <p:nvPr/>
        </p:nvSpPr>
        <p:spPr>
          <a:xfrm>
            <a:off x="1130633" y="3893355"/>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c</a:t>
            </a:r>
            <a:r>
              <a:rPr lang="de-DE" sz="2400" b="1" dirty="0" smtClean="0"/>
              <a:t>)</a:t>
            </a:r>
            <a:endParaRPr lang="de-DE" sz="2400" b="1" dirty="0"/>
          </a:p>
        </p:txBody>
      </p:sp>
      <p:sp>
        <p:nvSpPr>
          <p:cNvPr id="17" name="Rechteck 16"/>
          <p:cNvSpPr/>
          <p:nvPr/>
        </p:nvSpPr>
        <p:spPr>
          <a:xfrm>
            <a:off x="11488048" y="2398949"/>
            <a:ext cx="532014" cy="557334"/>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A</a:t>
            </a:r>
            <a:endParaRPr lang="de-DE" dirty="0">
              <a:solidFill>
                <a:schemeClr val="tx1"/>
              </a:solidFill>
            </a:endParaRPr>
          </a:p>
        </p:txBody>
      </p:sp>
      <p:sp>
        <p:nvSpPr>
          <p:cNvPr id="18" name="Rechteck 17"/>
          <p:cNvSpPr/>
          <p:nvPr/>
        </p:nvSpPr>
        <p:spPr>
          <a:xfrm>
            <a:off x="11488048" y="3277393"/>
            <a:ext cx="532014" cy="557334"/>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B</a:t>
            </a:r>
          </a:p>
        </p:txBody>
      </p:sp>
      <p:sp>
        <p:nvSpPr>
          <p:cNvPr id="19" name="Rechteck 18"/>
          <p:cNvSpPr/>
          <p:nvPr/>
        </p:nvSpPr>
        <p:spPr>
          <a:xfrm>
            <a:off x="11488048" y="4794046"/>
            <a:ext cx="532014" cy="557334"/>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C</a:t>
            </a:r>
          </a:p>
        </p:txBody>
      </p:sp>
    </p:spTree>
    <p:extLst>
      <p:ext uri="{BB962C8B-B14F-4D97-AF65-F5344CB8AC3E}">
        <p14:creationId xmlns:p14="http://schemas.microsoft.com/office/powerpoint/2010/main" val="2700861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500" fill="hold"/>
                                        <p:tgtEl>
                                          <p:spTgt spid="16"/>
                                        </p:tgtEl>
                                        <p:attrNameLst>
                                          <p:attrName>ppt_x</p:attrName>
                                        </p:attrNameLst>
                                      </p:cBhvr>
                                      <p:tavLst>
                                        <p:tav tm="0">
                                          <p:val>
                                            <p:strVal val="#ppt_x"/>
                                          </p:val>
                                        </p:tav>
                                        <p:tav tm="100000">
                                          <p:val>
                                            <p:strVal val="#ppt_x"/>
                                          </p:val>
                                        </p:tav>
                                      </p:tavLst>
                                    </p:anim>
                                    <p:anim calcmode="lin" valueType="num">
                                      <p:cBhvr additive="base">
                                        <p:cTn id="2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randombar(horizontal)">
                                      <p:cBhvr>
                                        <p:cTn id="33" dur="500"/>
                                        <p:tgtEl>
                                          <p:spTgt spid="17"/>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grpId="0"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randombar(horizontal)">
                                      <p:cBhvr>
                                        <p:cTn id="38" dur="500"/>
                                        <p:tgtEl>
                                          <p:spTgt spid="18"/>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randombar(horizontal)">
                                      <p:cBhvr>
                                        <p:cTn id="4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animBg="1"/>
      <p:bldP spid="16" grpId="0" animBg="1"/>
      <p:bldP spid="9" grpId="0" animBg="1"/>
      <p:bldP spid="17" grpId="0" animBg="1"/>
      <p:bldP spid="18" grpId="0" animBg="1"/>
      <p:bldP spid="1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e 4"/>
          <p:cNvGraphicFramePr>
            <a:graphicFrameLocks noGrp="1"/>
          </p:cNvGraphicFramePr>
          <p:nvPr>
            <p:extLst>
              <p:ext uri="{D42A27DB-BD31-4B8C-83A1-F6EECF244321}">
                <p14:modId xmlns:p14="http://schemas.microsoft.com/office/powerpoint/2010/main" val="1531439602"/>
              </p:ext>
            </p:extLst>
          </p:nvPr>
        </p:nvGraphicFramePr>
        <p:xfrm>
          <a:off x="1469034" y="2062423"/>
          <a:ext cx="10148341" cy="2911727"/>
        </p:xfrm>
        <a:graphic>
          <a:graphicData uri="http://schemas.openxmlformats.org/drawingml/2006/table">
            <a:tbl>
              <a:tblPr firstRow="1" firstCol="1" bandRow="1">
                <a:tableStyleId>{5C22544A-7EE6-4342-B048-85BDC9FD1C3A}</a:tableStyleId>
              </a:tblPr>
              <a:tblGrid>
                <a:gridCol w="937486">
                  <a:extLst>
                    <a:ext uri="{9D8B030D-6E8A-4147-A177-3AD203B41FA5}">
                      <a16:colId xmlns:a16="http://schemas.microsoft.com/office/drawing/2014/main" val="3186664314"/>
                    </a:ext>
                  </a:extLst>
                </a:gridCol>
                <a:gridCol w="2670615">
                  <a:extLst>
                    <a:ext uri="{9D8B030D-6E8A-4147-A177-3AD203B41FA5}">
                      <a16:colId xmlns:a16="http://schemas.microsoft.com/office/drawing/2014/main" val="3164974163"/>
                    </a:ext>
                  </a:extLst>
                </a:gridCol>
                <a:gridCol w="1363012">
                  <a:extLst>
                    <a:ext uri="{9D8B030D-6E8A-4147-A177-3AD203B41FA5}">
                      <a16:colId xmlns:a16="http://schemas.microsoft.com/office/drawing/2014/main" val="540794854"/>
                    </a:ext>
                  </a:extLst>
                </a:gridCol>
                <a:gridCol w="2018576">
                  <a:extLst>
                    <a:ext uri="{9D8B030D-6E8A-4147-A177-3AD203B41FA5}">
                      <a16:colId xmlns:a16="http://schemas.microsoft.com/office/drawing/2014/main" val="386674676"/>
                    </a:ext>
                  </a:extLst>
                </a:gridCol>
                <a:gridCol w="3158652">
                  <a:extLst>
                    <a:ext uri="{9D8B030D-6E8A-4147-A177-3AD203B41FA5}">
                      <a16:colId xmlns:a16="http://schemas.microsoft.com/office/drawing/2014/main" val="4117031524"/>
                    </a:ext>
                  </a:extLst>
                </a:gridCol>
              </a:tblGrid>
              <a:tr h="1306732">
                <a:tc>
                  <a:txBody>
                    <a:bodyPr/>
                    <a:lstStyle/>
                    <a:p>
                      <a:pPr>
                        <a:lnSpc>
                          <a:spcPct val="107000"/>
                        </a:lnSpc>
                        <a:spcAft>
                          <a:spcPts val="0"/>
                        </a:spcAft>
                      </a:pPr>
                      <a:r>
                        <a:rPr lang="de-DE" sz="2000" dirty="0">
                          <a:solidFill>
                            <a:schemeClr val="tx1"/>
                          </a:solidFill>
                          <a:effectLst/>
                        </a:rPr>
                        <a:t>KV-Nr.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Gebührentatbestand</a:t>
                      </a:r>
                    </a:p>
                    <a:p>
                      <a:pPr>
                        <a:lnSpc>
                          <a:spcPct val="107000"/>
                        </a:lnSpc>
                        <a:spcAft>
                          <a:spcPts val="0"/>
                        </a:spcAft>
                      </a:pPr>
                      <a:r>
                        <a:rPr lang="de-DE" sz="2000" dirty="0">
                          <a:solidFill>
                            <a:schemeClr val="tx1"/>
                          </a:solidFill>
                          <a:effectLst/>
                        </a:rPr>
                        <a:t>(Gegenstand des Kostenansatzes)</a:t>
                      </a:r>
                    </a:p>
                    <a:p>
                      <a:pPr>
                        <a:lnSpc>
                          <a:spcPct val="107000"/>
                        </a:lnSpc>
                        <a:spcAft>
                          <a:spcPts val="0"/>
                        </a:spcAft>
                      </a:pPr>
                      <a:r>
                        <a:rPr lang="de-DE" sz="2000" dirty="0">
                          <a:solidFill>
                            <a:schemeClr val="tx1"/>
                          </a:solidFill>
                          <a:effectLst/>
                        </a:rPr>
                        <a:t>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Streitwert</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Betrag/Gebühr</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err="1">
                          <a:solidFill>
                            <a:schemeClr val="tx1"/>
                          </a:solidFill>
                          <a:effectLst/>
                        </a:rPr>
                        <a:t>Mithaft</a:t>
                      </a:r>
                      <a:endParaRPr lang="de-DE" sz="2000" dirty="0">
                        <a:solidFill>
                          <a:schemeClr val="tx1"/>
                        </a:solidFill>
                        <a:effectLst/>
                      </a:endParaRPr>
                    </a:p>
                    <a:p>
                      <a:pPr>
                        <a:lnSpc>
                          <a:spcPct val="107000"/>
                        </a:lnSpc>
                        <a:spcAft>
                          <a:spcPts val="0"/>
                        </a:spcAft>
                      </a:pPr>
                      <a:r>
                        <a:rPr lang="de-DE" sz="2000" dirty="0" smtClean="0">
                          <a:solidFill>
                            <a:schemeClr val="tx1"/>
                          </a:solidFill>
                          <a:effectLst/>
                          <a:latin typeface="+mn-lt"/>
                          <a:ea typeface="+mn-ea"/>
                          <a:cs typeface="+mn-cs"/>
                        </a:rPr>
                        <a:t>Kläger / Beklagter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776858955"/>
                  </a:ext>
                </a:extLst>
              </a:tr>
              <a:tr h="1604995">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de-DE" sz="1600" dirty="0" smtClean="0">
                        <a:effectLst/>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de-DE" sz="1600" dirty="0">
                          <a:effectLst/>
                        </a:rPr>
                        <a:t> </a:t>
                      </a:r>
                      <a:endParaRPr lang="de-DE" sz="1600" b="1" dirty="0" smtClean="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b="1" dirty="0">
                          <a:solidFill>
                            <a:schemeClr val="accent6">
                              <a:lumMod val="75000"/>
                            </a:schemeClr>
                          </a:solidFill>
                          <a:effectLst/>
                        </a:rPr>
                        <a:t> </a:t>
                      </a: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3089362680"/>
                  </a:ext>
                </a:extLst>
              </a:tr>
            </a:tbl>
          </a:graphicData>
        </a:graphic>
      </p:graphicFrame>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9533743"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Vorschuss-KR zu </a:t>
            </a:r>
            <a:r>
              <a:rPr lang="de-DE" sz="2000" b="1" u="sng" dirty="0" smtClean="0">
                <a:solidFill>
                  <a:schemeClr val="tx1"/>
                </a:solidFill>
              </a:rPr>
              <a:t>4 C 378/23</a:t>
            </a:r>
            <a:endParaRPr lang="de-DE" sz="2000" b="1" u="sng" dirty="0">
              <a:solidFill>
                <a:schemeClr val="tx1"/>
              </a:solidFill>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2" name="Rechteck 1"/>
          <p:cNvSpPr/>
          <p:nvPr/>
        </p:nvSpPr>
        <p:spPr>
          <a:xfrm>
            <a:off x="1526458" y="3626128"/>
            <a:ext cx="809468" cy="3218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1210</a:t>
            </a:r>
            <a:endParaRPr lang="de-DE" b="1" dirty="0">
              <a:solidFill>
                <a:schemeClr val="tx1"/>
              </a:solidFill>
            </a:endParaRPr>
          </a:p>
        </p:txBody>
      </p:sp>
      <p:sp>
        <p:nvSpPr>
          <p:cNvPr id="3" name="Rechteck 2"/>
          <p:cNvSpPr/>
          <p:nvPr/>
        </p:nvSpPr>
        <p:spPr>
          <a:xfrm>
            <a:off x="2583264" y="3547610"/>
            <a:ext cx="2251062" cy="11960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Calibri" panose="020F0502020204030204" pitchFamily="34" charset="0"/>
                <a:cs typeface="Times New Roman" panose="02020603050405020304" pitchFamily="18" charset="0"/>
              </a:rPr>
              <a:t>Verfahren im Allgemeinen</a:t>
            </a:r>
          </a:p>
          <a:p>
            <a:pPr algn="ctr"/>
            <a:endParaRPr lang="de-DE" dirty="0">
              <a:solidFill>
                <a:schemeClr val="tx1"/>
              </a:solidFill>
            </a:endParaRPr>
          </a:p>
        </p:txBody>
      </p:sp>
      <p:sp>
        <p:nvSpPr>
          <p:cNvPr id="4" name="Rechteck 3"/>
          <p:cNvSpPr/>
          <p:nvPr/>
        </p:nvSpPr>
        <p:spPr>
          <a:xfrm>
            <a:off x="5081664" y="3510879"/>
            <a:ext cx="115424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366,00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hteck 11"/>
          <p:cNvSpPr/>
          <p:nvPr/>
        </p:nvSpPr>
        <p:spPr>
          <a:xfrm>
            <a:off x="7112920" y="3447363"/>
            <a:ext cx="914400" cy="5305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smtClean="0">
                <a:solidFill>
                  <a:schemeClr val="tx1"/>
                </a:solidFill>
              </a:rPr>
              <a:t>114,00</a:t>
            </a:r>
            <a:endParaRPr lang="de-DE" b="1" dirty="0">
              <a:solidFill>
                <a:schemeClr val="tx1"/>
              </a:solidFill>
            </a:endParaRPr>
          </a:p>
        </p:txBody>
      </p:sp>
      <p:sp>
        <p:nvSpPr>
          <p:cNvPr id="13" name="Rechteck 12"/>
          <p:cNvSpPr/>
          <p:nvPr/>
        </p:nvSpPr>
        <p:spPr>
          <a:xfrm>
            <a:off x="8566877" y="3501996"/>
            <a:ext cx="3000571" cy="4796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rPr>
              <a:t>voll </a:t>
            </a: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a:t>
            </a:r>
            <a:r>
              <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rPr>
              <a:t>keine </a:t>
            </a: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4</a:t>
            </a: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5" name="Rechteck 14"/>
          <p:cNvSpPr/>
          <p:nvPr/>
        </p:nvSpPr>
        <p:spPr>
          <a:xfrm>
            <a:off x="2583264" y="5003618"/>
            <a:ext cx="20032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Summe</a:t>
            </a:r>
            <a:endParaRPr lang="de-DE" sz="1400" dirty="0">
              <a:solidFill>
                <a:schemeClr val="tx1"/>
              </a:solidFill>
            </a:endParaRPr>
          </a:p>
        </p:txBody>
      </p:sp>
      <p:sp>
        <p:nvSpPr>
          <p:cNvPr id="17" name="Rechteck 16"/>
          <p:cNvSpPr/>
          <p:nvPr/>
        </p:nvSpPr>
        <p:spPr>
          <a:xfrm>
            <a:off x="6436594" y="4987992"/>
            <a:ext cx="20178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  114,00</a:t>
            </a:r>
            <a:endParaRPr lang="de-DE" b="1" dirty="0">
              <a:solidFill>
                <a:schemeClr val="tx1"/>
              </a:solidFill>
            </a:endParaRPr>
          </a:p>
        </p:txBody>
      </p:sp>
    </p:spTree>
    <p:extLst>
      <p:ext uri="{BB962C8B-B14F-4D97-AF65-F5344CB8AC3E}">
        <p14:creationId xmlns:p14="http://schemas.microsoft.com/office/powerpoint/2010/main" val="2523756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anim calcmode="lin" valueType="num">
                                      <p:cBhvr additive="base">
                                        <p:cTn id="3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2">
                                            <p:txEl>
                                              <p:pRg st="0" end="0"/>
                                            </p:txEl>
                                          </p:spTgt>
                                        </p:tgtEl>
                                        <p:attrNameLst>
                                          <p:attrName>style.visibility</p:attrName>
                                        </p:attrNameLst>
                                      </p:cBhvr>
                                      <p:to>
                                        <p:strVal val="visible"/>
                                      </p:to>
                                    </p:set>
                                    <p:anim calcmode="lin" valueType="num">
                                      <p:cBhvr additive="base">
                                        <p:cTn id="3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500" fill="hold"/>
                                        <p:tgtEl>
                                          <p:spTgt spid="13"/>
                                        </p:tgtEl>
                                        <p:attrNameLst>
                                          <p:attrName>ppt_x</p:attrName>
                                        </p:attrNameLst>
                                      </p:cBhvr>
                                      <p:tavLst>
                                        <p:tav tm="0">
                                          <p:val>
                                            <p:strVal val="#ppt_x"/>
                                          </p:val>
                                        </p:tav>
                                        <p:tav tm="100000">
                                          <p:val>
                                            <p:strVal val="#ppt_x"/>
                                          </p:val>
                                        </p:tav>
                                      </p:tavLst>
                                    </p:anim>
                                    <p:anim calcmode="lin" valueType="num">
                                      <p:cBhvr additive="base">
                                        <p:cTn id="4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ppt_x"/>
                                          </p:val>
                                        </p:tav>
                                        <p:tav tm="100000">
                                          <p:val>
                                            <p:strVal val="#ppt_x"/>
                                          </p:val>
                                        </p:tav>
                                      </p:tavLst>
                                    </p:anim>
                                    <p:anim calcmode="lin" valueType="num">
                                      <p:cBhvr additive="base">
                                        <p:cTn id="5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additive="base">
                                        <p:cTn id="55" dur="500" fill="hold"/>
                                        <p:tgtEl>
                                          <p:spTgt spid="17"/>
                                        </p:tgtEl>
                                        <p:attrNameLst>
                                          <p:attrName>ppt_x</p:attrName>
                                        </p:attrNameLst>
                                      </p:cBhvr>
                                      <p:tavLst>
                                        <p:tav tm="0">
                                          <p:val>
                                            <p:strVal val="#ppt_x"/>
                                          </p:val>
                                        </p:tav>
                                        <p:tav tm="100000">
                                          <p:val>
                                            <p:strVal val="#ppt_x"/>
                                          </p:val>
                                        </p:tav>
                                      </p:tavLst>
                                    </p:anim>
                                    <p:anim calcmode="lin" valueType="num">
                                      <p:cBhvr additive="base">
                                        <p:cTn id="5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12" grpId="0" animBg="1"/>
      <p:bldP spid="13" grpId="0" animBg="1"/>
      <p:bldP spid="15" grpId="0" animBg="1"/>
      <p:bldP spid="1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1466396" y="2506691"/>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Fälligkeit tritt gem. § 6 Abs. 1 S. 1 Nr. 1 GKG </a:t>
            </a:r>
            <a:r>
              <a:rPr lang="de-DE" sz="2000" u="sng" dirty="0" smtClean="0"/>
              <a:t>mit Eingang der Klage </a:t>
            </a:r>
            <a:r>
              <a:rPr lang="de-DE" sz="2000" dirty="0" smtClean="0"/>
              <a:t>ein.</a:t>
            </a:r>
            <a:endParaRPr lang="de-DE" sz="2000" dirty="0"/>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Vorschuss-KR gilt für beide Verfahren gleich ! </a:t>
            </a:r>
            <a:endParaRPr lang="de-DE" sz="2000" b="1"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5" name="Rectangle 1"/>
          <p:cNvSpPr>
            <a:spLocks noChangeArrowheads="1"/>
          </p:cNvSpPr>
          <p:nvPr/>
        </p:nvSpPr>
        <p:spPr bwMode="auto">
          <a:xfrm>
            <a:off x="1466395" y="3308375"/>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Kostenschuldner ist die  </a:t>
            </a:r>
            <a:r>
              <a:rPr lang="de-DE" sz="2000" dirty="0" smtClean="0">
                <a:solidFill>
                  <a:srgbClr val="C00000"/>
                </a:solidFill>
              </a:rPr>
              <a:t>Klägerin</a:t>
            </a:r>
            <a:r>
              <a:rPr lang="de-DE" sz="2000" dirty="0" smtClean="0"/>
              <a:t> gem. § 22 Abs. 1 Satz 1 GKG</a:t>
            </a:r>
            <a:endParaRPr lang="de-DE" sz="2000" dirty="0"/>
          </a:p>
        </p:txBody>
      </p:sp>
      <p:sp>
        <p:nvSpPr>
          <p:cNvPr id="16" name="Rectangle 1"/>
          <p:cNvSpPr>
            <a:spLocks noChangeArrowheads="1"/>
          </p:cNvSpPr>
          <p:nvPr/>
        </p:nvSpPr>
        <p:spPr bwMode="auto">
          <a:xfrm>
            <a:off x="1466389" y="4263947"/>
            <a:ext cx="10150979" cy="1015663"/>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pPr marL="1036638" indent="0">
              <a:buNone/>
            </a:pPr>
            <a:r>
              <a:rPr lang="de-DE" sz="2000" dirty="0" smtClean="0"/>
              <a:t>Gem</a:t>
            </a:r>
            <a:r>
              <a:rPr lang="de-DE" sz="2000" dirty="0"/>
              <a:t>. § 12 Abs. 1 S. 1 GKG ist </a:t>
            </a:r>
            <a:r>
              <a:rPr lang="de-DE" sz="2000"/>
              <a:t>mit </a:t>
            </a:r>
            <a:r>
              <a:rPr lang="de-DE" sz="2000" smtClean="0"/>
              <a:t>Kostennachricht </a:t>
            </a:r>
            <a:r>
              <a:rPr lang="de-DE" sz="2000" dirty="0"/>
              <a:t>gem.</a:t>
            </a:r>
          </a:p>
          <a:p>
            <a:pPr marL="1036638" indent="0">
              <a:buNone/>
            </a:pPr>
            <a:r>
              <a:rPr lang="de-DE" sz="2000" dirty="0"/>
              <a:t>§ 26 </a:t>
            </a:r>
            <a:r>
              <a:rPr lang="de-DE" sz="2000" dirty="0" err="1"/>
              <a:t>KostVfg</a:t>
            </a:r>
            <a:r>
              <a:rPr lang="de-DE" sz="2000" dirty="0"/>
              <a:t> eine </a:t>
            </a:r>
            <a:r>
              <a:rPr lang="de-DE" sz="2000" dirty="0" err="1"/>
              <a:t>Vorrauszahlung</a:t>
            </a:r>
            <a:r>
              <a:rPr lang="de-DE" sz="2000" dirty="0"/>
              <a:t> </a:t>
            </a:r>
            <a:r>
              <a:rPr lang="de-DE" sz="2000" dirty="0" err="1"/>
              <a:t>i.H.v</a:t>
            </a:r>
            <a:r>
              <a:rPr lang="de-DE" sz="2000" dirty="0"/>
              <a:t>. </a:t>
            </a:r>
            <a:r>
              <a:rPr lang="de-DE" sz="2000" dirty="0" smtClean="0"/>
              <a:t>114,00 </a:t>
            </a:r>
            <a:r>
              <a:rPr lang="de-DE" sz="2000" dirty="0"/>
              <a:t>EUR zu fordern. Sie wird gem. §§ 4 Abs. 2, 15 Abs. 1 und 26 Abs. 1 </a:t>
            </a:r>
            <a:r>
              <a:rPr lang="de-DE" sz="2000" dirty="0" smtClean="0"/>
              <a:t> </a:t>
            </a:r>
            <a:r>
              <a:rPr lang="de-DE" sz="2000" dirty="0" err="1"/>
              <a:t>KostVfg</a:t>
            </a:r>
            <a:r>
              <a:rPr lang="de-DE" sz="2000" dirty="0"/>
              <a:t> über </a:t>
            </a:r>
            <a:r>
              <a:rPr lang="de-DE" sz="2000" dirty="0" smtClean="0"/>
              <a:t>die Klägerin </a:t>
            </a:r>
            <a:r>
              <a:rPr lang="de-DE" sz="2000" dirty="0"/>
              <a:t>erfordert.</a:t>
            </a:r>
          </a:p>
        </p:txBody>
      </p:sp>
      <p:sp>
        <p:nvSpPr>
          <p:cNvPr id="12" name="Abgerundetes Rechteck 11"/>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645321">
            <a:off x="9871819" y="42507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 name="Flussdiagramm: Verbinder 1"/>
          <p:cNvSpPr/>
          <p:nvPr/>
        </p:nvSpPr>
        <p:spPr>
          <a:xfrm>
            <a:off x="1130635" y="2417897"/>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a:t>
            </a:r>
            <a:endParaRPr lang="de-DE" sz="2400" b="1" dirty="0"/>
          </a:p>
        </p:txBody>
      </p:sp>
      <p:sp>
        <p:nvSpPr>
          <p:cNvPr id="13" name="Flussdiagramm: Verbinder 12"/>
          <p:cNvSpPr/>
          <p:nvPr/>
        </p:nvSpPr>
        <p:spPr>
          <a:xfrm>
            <a:off x="1130633" y="3155626"/>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b)</a:t>
            </a:r>
            <a:endParaRPr lang="de-DE" sz="2400" b="1" dirty="0"/>
          </a:p>
        </p:txBody>
      </p:sp>
      <p:sp>
        <p:nvSpPr>
          <p:cNvPr id="14" name="Flussdiagramm: Verbinder 13"/>
          <p:cNvSpPr/>
          <p:nvPr/>
        </p:nvSpPr>
        <p:spPr>
          <a:xfrm>
            <a:off x="1130633" y="3893355"/>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c</a:t>
            </a:r>
            <a:r>
              <a:rPr lang="de-DE" sz="2400" b="1" dirty="0" smtClean="0"/>
              <a:t>)</a:t>
            </a:r>
            <a:endParaRPr lang="de-DE" sz="2400" b="1" dirty="0"/>
          </a:p>
        </p:txBody>
      </p:sp>
      <p:sp>
        <p:nvSpPr>
          <p:cNvPr id="17" name="Rechteck 16"/>
          <p:cNvSpPr/>
          <p:nvPr/>
        </p:nvSpPr>
        <p:spPr>
          <a:xfrm>
            <a:off x="11488048" y="2398949"/>
            <a:ext cx="532014" cy="557334"/>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A</a:t>
            </a:r>
            <a:endParaRPr lang="de-DE" dirty="0">
              <a:solidFill>
                <a:schemeClr val="tx1"/>
              </a:solidFill>
            </a:endParaRPr>
          </a:p>
        </p:txBody>
      </p:sp>
      <p:sp>
        <p:nvSpPr>
          <p:cNvPr id="18" name="Rechteck 17"/>
          <p:cNvSpPr/>
          <p:nvPr/>
        </p:nvSpPr>
        <p:spPr>
          <a:xfrm>
            <a:off x="11488048" y="3238001"/>
            <a:ext cx="532014" cy="557334"/>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B</a:t>
            </a:r>
          </a:p>
        </p:txBody>
      </p:sp>
      <p:sp>
        <p:nvSpPr>
          <p:cNvPr id="19" name="Rechteck 18"/>
          <p:cNvSpPr/>
          <p:nvPr/>
        </p:nvSpPr>
        <p:spPr>
          <a:xfrm>
            <a:off x="11488048" y="4851443"/>
            <a:ext cx="532014" cy="557334"/>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C</a:t>
            </a:r>
          </a:p>
        </p:txBody>
      </p:sp>
    </p:spTree>
    <p:extLst>
      <p:ext uri="{BB962C8B-B14F-4D97-AF65-F5344CB8AC3E}">
        <p14:creationId xmlns:p14="http://schemas.microsoft.com/office/powerpoint/2010/main" val="824096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500" fill="hold"/>
                                        <p:tgtEl>
                                          <p:spTgt spid="16"/>
                                        </p:tgtEl>
                                        <p:attrNameLst>
                                          <p:attrName>ppt_x</p:attrName>
                                        </p:attrNameLst>
                                      </p:cBhvr>
                                      <p:tavLst>
                                        <p:tav tm="0">
                                          <p:val>
                                            <p:strVal val="#ppt_x"/>
                                          </p:val>
                                        </p:tav>
                                        <p:tav tm="100000">
                                          <p:val>
                                            <p:strVal val="#ppt_x"/>
                                          </p:val>
                                        </p:tav>
                                      </p:tavLst>
                                    </p:anim>
                                    <p:anim calcmode="lin" valueType="num">
                                      <p:cBhvr additive="base">
                                        <p:cTn id="2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randombar(horizontal)">
                                      <p:cBhvr>
                                        <p:cTn id="33" dur="500"/>
                                        <p:tgtEl>
                                          <p:spTgt spid="17"/>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grpId="0"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randombar(horizontal)">
                                      <p:cBhvr>
                                        <p:cTn id="38" dur="500"/>
                                        <p:tgtEl>
                                          <p:spTgt spid="18"/>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randombar(horizontal)">
                                      <p:cBhvr>
                                        <p:cTn id="4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animBg="1"/>
      <p:bldP spid="16" grpId="0" animBg="1"/>
      <p:bldP spid="9" grpId="0" animBg="1"/>
      <p:bldP spid="17" grpId="0" animBg="1"/>
      <p:bldP spid="18" grpId="0" animBg="1"/>
      <p:bldP spid="1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p:cNvSpPr/>
          <p:nvPr/>
        </p:nvSpPr>
        <p:spPr>
          <a:xfrm>
            <a:off x="871537" y="960979"/>
            <a:ext cx="10745833"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Rechnung zum Vorteil der Landeskasse</a:t>
            </a:r>
            <a:endParaRPr lang="de-DE" sz="2000" b="1"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2" name="Abgerundetes Rechteck 11"/>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645321">
            <a:off x="9871819" y="42507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7" name="Inhaltsplatzhalter 4"/>
          <p:cNvSpPr txBox="1">
            <a:spLocks/>
          </p:cNvSpPr>
          <p:nvPr/>
        </p:nvSpPr>
        <p:spPr>
          <a:xfrm>
            <a:off x="871538" y="1771715"/>
            <a:ext cx="10758487" cy="4780021"/>
          </a:xfrm>
          <a:prstGeom prst="rect">
            <a:avLst/>
          </a:prstGeom>
          <a:solidFill>
            <a:schemeClr val="bg1">
              <a:lumMod val="75000"/>
            </a:schemeClr>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tabLst>
                <a:tab pos="10748963" algn="r"/>
              </a:tabLst>
            </a:pPr>
            <a:r>
              <a:rPr lang="de-DE" sz="2000" b="1" dirty="0"/>
              <a:t>1. Schritt </a:t>
            </a:r>
            <a:r>
              <a:rPr lang="de-DE" sz="2000" dirty="0"/>
              <a:t>- Gebühr nach neuem Gesamtstreitwert ermitteln: </a:t>
            </a:r>
          </a:p>
          <a:p>
            <a:pPr marL="0" indent="0">
              <a:lnSpc>
                <a:spcPct val="100000"/>
              </a:lnSpc>
              <a:spcBef>
                <a:spcPts val="0"/>
              </a:spcBef>
              <a:buNone/>
              <a:tabLst>
                <a:tab pos="10748963" algn="r"/>
              </a:tabLst>
            </a:pPr>
            <a:r>
              <a:rPr lang="de-DE" sz="2000" dirty="0"/>
              <a:t>KV 1210 bei einem Wert von </a:t>
            </a:r>
            <a:r>
              <a:rPr lang="de-DE" sz="2000" dirty="0" smtClean="0"/>
              <a:t>1.171,- </a:t>
            </a:r>
            <a:r>
              <a:rPr lang="de-DE" sz="2000" dirty="0"/>
              <a:t>€ = 	</a:t>
            </a:r>
            <a:r>
              <a:rPr lang="de-DE" sz="2000" b="1" dirty="0" smtClean="0"/>
              <a:t>234,00 </a:t>
            </a:r>
            <a:r>
              <a:rPr lang="de-DE" sz="2000" b="1" dirty="0"/>
              <a:t>EUR</a:t>
            </a:r>
            <a:endParaRPr lang="de-DE" sz="2000" dirty="0"/>
          </a:p>
          <a:p>
            <a:pPr marL="0" indent="0">
              <a:lnSpc>
                <a:spcPct val="100000"/>
              </a:lnSpc>
              <a:spcBef>
                <a:spcPts val="0"/>
              </a:spcBef>
              <a:buNone/>
              <a:tabLst>
                <a:tab pos="10748963" algn="r"/>
              </a:tabLst>
            </a:pPr>
            <a:endParaRPr lang="de-DE" sz="2000" b="1" dirty="0"/>
          </a:p>
          <a:p>
            <a:pPr marL="0" indent="0">
              <a:lnSpc>
                <a:spcPct val="100000"/>
              </a:lnSpc>
              <a:spcBef>
                <a:spcPts val="0"/>
              </a:spcBef>
              <a:buNone/>
              <a:tabLst>
                <a:tab pos="10748963" algn="r"/>
              </a:tabLst>
            </a:pPr>
            <a:r>
              <a:rPr lang="de-DE" sz="2000" b="1" dirty="0"/>
              <a:t>2. Schritt </a:t>
            </a:r>
            <a:r>
              <a:rPr lang="de-DE" sz="2000" dirty="0"/>
              <a:t>- „Vorteil der Landeskasse“ ermitteln: </a:t>
            </a:r>
          </a:p>
          <a:p>
            <a:pPr marL="0" indent="0">
              <a:lnSpc>
                <a:spcPct val="100000"/>
              </a:lnSpc>
              <a:spcBef>
                <a:spcPts val="0"/>
              </a:spcBef>
              <a:buNone/>
              <a:tabLst>
                <a:tab pos="10748963" algn="r"/>
              </a:tabLst>
            </a:pPr>
            <a:r>
              <a:rPr lang="de-DE" sz="2000" dirty="0" smtClean="0"/>
              <a:t> Summe </a:t>
            </a:r>
            <a:r>
              <a:rPr lang="de-DE" sz="2000" dirty="0"/>
              <a:t>der Einzelgebühren der Verfahren </a:t>
            </a:r>
            <a:r>
              <a:rPr lang="de-DE" sz="2000" dirty="0" smtClean="0"/>
              <a:t>4 C 355 + 378/23 (174,- </a:t>
            </a:r>
            <a:r>
              <a:rPr lang="de-DE" sz="2000" dirty="0"/>
              <a:t>+ </a:t>
            </a:r>
            <a:r>
              <a:rPr lang="de-DE" sz="2000" dirty="0" smtClean="0"/>
              <a:t>114,-) </a:t>
            </a:r>
            <a:r>
              <a:rPr lang="de-DE" sz="2000" dirty="0"/>
              <a:t>=	 </a:t>
            </a:r>
            <a:r>
              <a:rPr lang="de-DE" sz="2000" dirty="0" smtClean="0"/>
              <a:t>288,00 </a:t>
            </a:r>
            <a:r>
              <a:rPr lang="de-DE" sz="2000" dirty="0"/>
              <a:t>EUR</a:t>
            </a:r>
          </a:p>
          <a:p>
            <a:pPr marL="0" indent="0">
              <a:lnSpc>
                <a:spcPct val="100000"/>
              </a:lnSpc>
              <a:spcBef>
                <a:spcPts val="0"/>
              </a:spcBef>
              <a:buNone/>
              <a:tabLst>
                <a:tab pos="10748963" algn="r"/>
              </a:tabLst>
            </a:pPr>
            <a:r>
              <a:rPr lang="de-DE" sz="2000" dirty="0"/>
              <a:t>abzgl. der Gebühr aus dem Gesamtwert d. </a:t>
            </a:r>
            <a:r>
              <a:rPr lang="de-DE" sz="2000" dirty="0" smtClean="0"/>
              <a:t>beiden Verf</a:t>
            </a:r>
            <a:r>
              <a:rPr lang="de-DE" sz="2000" dirty="0"/>
              <a:t>. </a:t>
            </a:r>
            <a:r>
              <a:rPr lang="de-DE" sz="2000" dirty="0" smtClean="0"/>
              <a:t>( Streitwert: 916 €)</a:t>
            </a:r>
          </a:p>
          <a:p>
            <a:pPr marL="0" indent="0">
              <a:lnSpc>
                <a:spcPct val="100000"/>
              </a:lnSpc>
              <a:spcBef>
                <a:spcPts val="0"/>
              </a:spcBef>
              <a:buNone/>
              <a:tabLst>
                <a:tab pos="10748963" algn="r"/>
              </a:tabLst>
            </a:pPr>
            <a:r>
              <a:rPr lang="de-DE" sz="2000" dirty="0" smtClean="0"/>
              <a:t>vor </a:t>
            </a:r>
            <a:r>
              <a:rPr lang="de-DE" sz="2000" dirty="0"/>
              <a:t>Erweiterung 	- </a:t>
            </a:r>
            <a:r>
              <a:rPr lang="de-DE" sz="2000" dirty="0" smtClean="0"/>
              <a:t>174,00 </a:t>
            </a:r>
            <a:r>
              <a:rPr lang="de-DE" sz="2000" dirty="0"/>
              <a:t>EUR</a:t>
            </a:r>
          </a:p>
          <a:p>
            <a:pPr marL="0" indent="0">
              <a:lnSpc>
                <a:spcPct val="100000"/>
              </a:lnSpc>
              <a:spcBef>
                <a:spcPts val="0"/>
              </a:spcBef>
              <a:buNone/>
              <a:tabLst>
                <a:tab pos="10748963" algn="r"/>
              </a:tabLst>
            </a:pPr>
            <a:r>
              <a:rPr lang="de-DE" sz="2000" dirty="0"/>
              <a:t>Vorteil der Landeskasse durch die ehemals getrennte Verfahrensführung: 	</a:t>
            </a:r>
            <a:r>
              <a:rPr lang="de-DE" sz="2000" b="1" dirty="0" smtClean="0"/>
              <a:t>114,00 </a:t>
            </a:r>
            <a:r>
              <a:rPr lang="de-DE" sz="2000" b="1" dirty="0"/>
              <a:t>EUR</a:t>
            </a:r>
            <a:endParaRPr lang="de-DE" sz="2000" dirty="0"/>
          </a:p>
          <a:p>
            <a:pPr marL="0" indent="0">
              <a:lnSpc>
                <a:spcPct val="100000"/>
              </a:lnSpc>
              <a:spcBef>
                <a:spcPts val="0"/>
              </a:spcBef>
              <a:buNone/>
              <a:tabLst>
                <a:tab pos="10748963" algn="r"/>
              </a:tabLst>
            </a:pPr>
            <a:endParaRPr lang="de-DE" sz="2000" dirty="0"/>
          </a:p>
          <a:p>
            <a:pPr marL="0" indent="0">
              <a:lnSpc>
                <a:spcPct val="100000"/>
              </a:lnSpc>
              <a:spcBef>
                <a:spcPts val="0"/>
              </a:spcBef>
              <a:buNone/>
              <a:tabLst>
                <a:tab pos="10748963" algn="r"/>
              </a:tabLst>
            </a:pPr>
            <a:r>
              <a:rPr lang="de-DE" sz="2000" b="1" dirty="0" smtClean="0"/>
              <a:t>„</a:t>
            </a:r>
            <a:r>
              <a:rPr lang="de-DE" sz="2000" b="1" dirty="0"/>
              <a:t>zusammengesetzte Verfahrensgebühr“ von </a:t>
            </a:r>
            <a:r>
              <a:rPr lang="de-DE" sz="2000" b="1" dirty="0" smtClean="0"/>
              <a:t>234,- </a:t>
            </a:r>
            <a:r>
              <a:rPr lang="de-DE" sz="2000" b="1" dirty="0"/>
              <a:t>€ + </a:t>
            </a:r>
            <a:r>
              <a:rPr lang="de-DE" sz="2000" b="1" dirty="0" smtClean="0"/>
              <a:t>114,- </a:t>
            </a:r>
            <a:r>
              <a:rPr lang="de-DE" sz="2000" b="1" dirty="0"/>
              <a:t>€ = 	</a:t>
            </a:r>
            <a:r>
              <a:rPr lang="de-DE" sz="2000" b="1" dirty="0" smtClean="0"/>
              <a:t>348,00 </a:t>
            </a:r>
            <a:r>
              <a:rPr lang="de-DE" sz="2000" b="1" dirty="0"/>
              <a:t>EUR </a:t>
            </a:r>
            <a:r>
              <a:rPr lang="de-DE" sz="2000" dirty="0"/>
              <a:t>anzusetzen. </a:t>
            </a:r>
          </a:p>
          <a:p>
            <a:pPr marL="0" indent="0">
              <a:lnSpc>
                <a:spcPct val="100000"/>
              </a:lnSpc>
              <a:spcBef>
                <a:spcPts val="0"/>
              </a:spcBef>
              <a:buNone/>
              <a:tabLst>
                <a:tab pos="10748963" algn="r"/>
              </a:tabLst>
            </a:pPr>
            <a:endParaRPr lang="de-DE" sz="2000" dirty="0"/>
          </a:p>
          <a:p>
            <a:pPr marL="625475" indent="-608013">
              <a:lnSpc>
                <a:spcPct val="100000"/>
              </a:lnSpc>
              <a:spcBef>
                <a:spcPts val="0"/>
              </a:spcBef>
              <a:buNone/>
              <a:tabLst>
                <a:tab pos="10748963" algn="r"/>
              </a:tabLst>
            </a:pPr>
            <a:r>
              <a:rPr lang="de-DE" sz="2000" b="1" dirty="0"/>
              <a:t>→ 	Es ist also ein Betrag in Höhe von </a:t>
            </a:r>
            <a:r>
              <a:rPr lang="de-DE" sz="2000" b="1" dirty="0" smtClean="0"/>
              <a:t>60,00 </a:t>
            </a:r>
            <a:r>
              <a:rPr lang="de-DE" sz="2000" b="1" dirty="0"/>
              <a:t>EUR nachzufordern.</a:t>
            </a:r>
          </a:p>
          <a:p>
            <a:pPr marL="625475" indent="-608013">
              <a:lnSpc>
                <a:spcPct val="100000"/>
              </a:lnSpc>
              <a:spcBef>
                <a:spcPts val="0"/>
              </a:spcBef>
              <a:buNone/>
              <a:tabLst>
                <a:tab pos="10748963" algn="r"/>
              </a:tabLst>
            </a:pPr>
            <a:r>
              <a:rPr lang="de-DE" sz="2000" dirty="0"/>
              <a:t>	</a:t>
            </a:r>
            <a:r>
              <a:rPr lang="de-DE" sz="2000" dirty="0" smtClean="0"/>
              <a:t>(348,00 </a:t>
            </a:r>
            <a:r>
              <a:rPr lang="de-DE" sz="2000" dirty="0"/>
              <a:t>– bereits angeforderte </a:t>
            </a:r>
            <a:r>
              <a:rPr lang="de-DE" sz="2000" dirty="0" smtClean="0"/>
              <a:t>174,00 </a:t>
            </a:r>
            <a:r>
              <a:rPr lang="de-DE" sz="2000" dirty="0"/>
              <a:t>EUR und </a:t>
            </a:r>
            <a:r>
              <a:rPr lang="de-DE" sz="2000" dirty="0" smtClean="0"/>
              <a:t>114,00 EUR= Rest 60,00 EUR)</a:t>
            </a:r>
            <a:endParaRPr lang="de-DE" sz="2000" dirty="0"/>
          </a:p>
          <a:p>
            <a:pPr marL="0" indent="0">
              <a:buNone/>
            </a:pPr>
            <a:endParaRPr lang="de-DE" sz="2000" u="sng" dirty="0"/>
          </a:p>
        </p:txBody>
      </p:sp>
    </p:spTree>
    <p:extLst>
      <p:ext uri="{BB962C8B-B14F-4D97-AF65-F5344CB8AC3E}">
        <p14:creationId xmlns:p14="http://schemas.microsoft.com/office/powerpoint/2010/main" val="1946653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1466396" y="2506691"/>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Fälligkeit tritt gem. § 6 Abs. 1 S. 1 Nr. 1 GKG </a:t>
            </a:r>
            <a:r>
              <a:rPr lang="de-DE" sz="2000" u="sng" dirty="0" smtClean="0"/>
              <a:t>mit Eingang der Klage </a:t>
            </a:r>
            <a:r>
              <a:rPr lang="de-DE" sz="2000" dirty="0" smtClean="0"/>
              <a:t>ein.</a:t>
            </a:r>
            <a:endParaRPr lang="de-DE" sz="2000" dirty="0"/>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Vorschuss-KR </a:t>
            </a:r>
            <a:endParaRPr lang="de-DE" sz="2000" b="1"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5" name="Rectangle 1"/>
          <p:cNvSpPr>
            <a:spLocks noChangeArrowheads="1"/>
          </p:cNvSpPr>
          <p:nvPr/>
        </p:nvSpPr>
        <p:spPr bwMode="auto">
          <a:xfrm>
            <a:off x="1466395" y="3308375"/>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Kostenschuldner ist der  </a:t>
            </a:r>
            <a:r>
              <a:rPr lang="de-DE" sz="2000" dirty="0" smtClean="0">
                <a:solidFill>
                  <a:srgbClr val="C00000"/>
                </a:solidFill>
              </a:rPr>
              <a:t>Kläger</a:t>
            </a:r>
            <a:r>
              <a:rPr lang="de-DE" sz="2000" dirty="0" smtClean="0"/>
              <a:t> gem. § 22 Abs. 1 Satz 1 GKG</a:t>
            </a:r>
            <a:endParaRPr lang="de-DE" sz="2000" dirty="0"/>
          </a:p>
        </p:txBody>
      </p:sp>
      <p:sp>
        <p:nvSpPr>
          <p:cNvPr id="16" name="Rectangle 1"/>
          <p:cNvSpPr>
            <a:spLocks noChangeArrowheads="1"/>
          </p:cNvSpPr>
          <p:nvPr/>
        </p:nvSpPr>
        <p:spPr bwMode="auto">
          <a:xfrm>
            <a:off x="1466389" y="4110059"/>
            <a:ext cx="10150979" cy="1323439"/>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pPr marL="1036638" indent="0">
              <a:buNone/>
            </a:pPr>
            <a:r>
              <a:rPr lang="de-DE" sz="2000" dirty="0" smtClean="0"/>
              <a:t>Gem</a:t>
            </a:r>
            <a:r>
              <a:rPr lang="de-DE" sz="2000" dirty="0"/>
              <a:t>. § 12 Abs. 1 S. 1 GKG ist mit </a:t>
            </a:r>
            <a:r>
              <a:rPr lang="de-DE" sz="2000" dirty="0" smtClean="0"/>
              <a:t>Kostennachricht </a:t>
            </a:r>
            <a:r>
              <a:rPr lang="de-DE" sz="2000" dirty="0"/>
              <a:t>gem.</a:t>
            </a:r>
          </a:p>
          <a:p>
            <a:pPr marL="1036638" indent="0">
              <a:buNone/>
            </a:pPr>
            <a:r>
              <a:rPr lang="de-DE" sz="2000" dirty="0"/>
              <a:t>§ 26 </a:t>
            </a:r>
            <a:r>
              <a:rPr lang="de-DE" sz="2000" dirty="0" err="1"/>
              <a:t>KostVfg</a:t>
            </a:r>
            <a:r>
              <a:rPr lang="de-DE" sz="2000" dirty="0"/>
              <a:t> eine </a:t>
            </a:r>
            <a:r>
              <a:rPr lang="de-DE" sz="2000" dirty="0" err="1"/>
              <a:t>Vorrauszahlung</a:t>
            </a:r>
            <a:r>
              <a:rPr lang="de-DE" sz="2000" dirty="0"/>
              <a:t> </a:t>
            </a:r>
            <a:r>
              <a:rPr lang="de-DE" sz="2000" dirty="0" err="1"/>
              <a:t>i.H.v</a:t>
            </a:r>
            <a:r>
              <a:rPr lang="de-DE" sz="2000" dirty="0"/>
              <a:t>. </a:t>
            </a:r>
            <a:r>
              <a:rPr lang="de-DE" sz="2000" dirty="0" smtClean="0"/>
              <a:t>357,00 </a:t>
            </a:r>
            <a:r>
              <a:rPr lang="de-DE" sz="2000" dirty="0"/>
              <a:t>EUR zu fordern. Sie wird gem. §§ 4 Abs. 2, 15 Abs. 1 und 26 Abs. 1 + 6 </a:t>
            </a:r>
            <a:r>
              <a:rPr lang="de-DE" sz="2000" dirty="0" err="1"/>
              <a:t>KostVfg</a:t>
            </a:r>
            <a:r>
              <a:rPr lang="de-DE" sz="2000" dirty="0"/>
              <a:t> über den Prozessbevollmächtigten des Klägers erfordert.</a:t>
            </a:r>
          </a:p>
        </p:txBody>
      </p:sp>
      <p:sp>
        <p:nvSpPr>
          <p:cNvPr id="12" name="Abgerundetes Rechteck 11"/>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645321">
            <a:off x="9871819" y="42507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 name="Flussdiagramm: Verbinder 1"/>
          <p:cNvSpPr/>
          <p:nvPr/>
        </p:nvSpPr>
        <p:spPr>
          <a:xfrm>
            <a:off x="1130635" y="2417897"/>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a:t>
            </a:r>
            <a:endParaRPr lang="de-DE" sz="2400" b="1" dirty="0"/>
          </a:p>
        </p:txBody>
      </p:sp>
      <p:sp>
        <p:nvSpPr>
          <p:cNvPr id="13" name="Flussdiagramm: Verbinder 12"/>
          <p:cNvSpPr/>
          <p:nvPr/>
        </p:nvSpPr>
        <p:spPr>
          <a:xfrm>
            <a:off x="1130633" y="3155626"/>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b)</a:t>
            </a:r>
            <a:endParaRPr lang="de-DE" sz="2400" b="1" dirty="0"/>
          </a:p>
        </p:txBody>
      </p:sp>
      <p:sp>
        <p:nvSpPr>
          <p:cNvPr id="14" name="Flussdiagramm: Verbinder 13"/>
          <p:cNvSpPr/>
          <p:nvPr/>
        </p:nvSpPr>
        <p:spPr>
          <a:xfrm>
            <a:off x="1130633" y="3893355"/>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c</a:t>
            </a:r>
            <a:r>
              <a:rPr lang="de-DE" sz="2400" b="1" dirty="0" smtClean="0"/>
              <a:t>)</a:t>
            </a:r>
            <a:endParaRPr lang="de-DE" sz="2400" b="1" dirty="0"/>
          </a:p>
        </p:txBody>
      </p:sp>
      <p:sp>
        <p:nvSpPr>
          <p:cNvPr id="17" name="Rechteck 16"/>
          <p:cNvSpPr/>
          <p:nvPr/>
        </p:nvSpPr>
        <p:spPr>
          <a:xfrm>
            <a:off x="11488048" y="2398949"/>
            <a:ext cx="532014" cy="557334"/>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A</a:t>
            </a:r>
            <a:endParaRPr lang="de-DE" dirty="0">
              <a:solidFill>
                <a:schemeClr val="tx1"/>
              </a:solidFill>
            </a:endParaRPr>
          </a:p>
        </p:txBody>
      </p:sp>
      <p:sp>
        <p:nvSpPr>
          <p:cNvPr id="18" name="Rechteck 17"/>
          <p:cNvSpPr/>
          <p:nvPr/>
        </p:nvSpPr>
        <p:spPr>
          <a:xfrm>
            <a:off x="11488048" y="3272273"/>
            <a:ext cx="532014" cy="557334"/>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B</a:t>
            </a:r>
          </a:p>
        </p:txBody>
      </p:sp>
      <p:sp>
        <p:nvSpPr>
          <p:cNvPr id="19" name="Rechteck 18"/>
          <p:cNvSpPr/>
          <p:nvPr/>
        </p:nvSpPr>
        <p:spPr>
          <a:xfrm>
            <a:off x="11488048" y="4548056"/>
            <a:ext cx="532014" cy="557334"/>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C</a:t>
            </a:r>
          </a:p>
        </p:txBody>
      </p:sp>
    </p:spTree>
    <p:extLst>
      <p:ext uri="{BB962C8B-B14F-4D97-AF65-F5344CB8AC3E}">
        <p14:creationId xmlns:p14="http://schemas.microsoft.com/office/powerpoint/2010/main" val="395285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500" fill="hold"/>
                                        <p:tgtEl>
                                          <p:spTgt spid="16"/>
                                        </p:tgtEl>
                                        <p:attrNameLst>
                                          <p:attrName>ppt_x</p:attrName>
                                        </p:attrNameLst>
                                      </p:cBhvr>
                                      <p:tavLst>
                                        <p:tav tm="0">
                                          <p:val>
                                            <p:strVal val="#ppt_x"/>
                                          </p:val>
                                        </p:tav>
                                        <p:tav tm="100000">
                                          <p:val>
                                            <p:strVal val="#ppt_x"/>
                                          </p:val>
                                        </p:tav>
                                      </p:tavLst>
                                    </p:anim>
                                    <p:anim calcmode="lin" valueType="num">
                                      <p:cBhvr additive="base">
                                        <p:cTn id="2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randombar(horizontal)">
                                      <p:cBhvr>
                                        <p:cTn id="33" dur="500"/>
                                        <p:tgtEl>
                                          <p:spTgt spid="17"/>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grpId="0"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randombar(horizontal)">
                                      <p:cBhvr>
                                        <p:cTn id="38" dur="500"/>
                                        <p:tgtEl>
                                          <p:spTgt spid="18"/>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randombar(horizontal)">
                                      <p:cBhvr>
                                        <p:cTn id="4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animBg="1"/>
      <p:bldP spid="16" grpId="0" animBg="1"/>
      <p:bldP spid="9" grpId="0" animBg="1"/>
      <p:bldP spid="17" grpId="0" animBg="1"/>
      <p:bldP spid="18" grpId="0" animBg="1"/>
      <p:bldP spid="19"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e 4"/>
          <p:cNvGraphicFramePr>
            <a:graphicFrameLocks noGrp="1"/>
          </p:cNvGraphicFramePr>
          <p:nvPr>
            <p:extLst>
              <p:ext uri="{D42A27DB-BD31-4B8C-83A1-F6EECF244321}">
                <p14:modId xmlns:p14="http://schemas.microsoft.com/office/powerpoint/2010/main" val="4204541076"/>
              </p:ext>
            </p:extLst>
          </p:nvPr>
        </p:nvGraphicFramePr>
        <p:xfrm>
          <a:off x="1469034" y="2062424"/>
          <a:ext cx="10148341" cy="2726845"/>
        </p:xfrm>
        <a:graphic>
          <a:graphicData uri="http://schemas.openxmlformats.org/drawingml/2006/table">
            <a:tbl>
              <a:tblPr firstRow="1" firstCol="1" bandRow="1">
                <a:tableStyleId>{5C22544A-7EE6-4342-B048-85BDC9FD1C3A}</a:tableStyleId>
              </a:tblPr>
              <a:tblGrid>
                <a:gridCol w="937486">
                  <a:extLst>
                    <a:ext uri="{9D8B030D-6E8A-4147-A177-3AD203B41FA5}">
                      <a16:colId xmlns:a16="http://schemas.microsoft.com/office/drawing/2014/main" val="3186664314"/>
                    </a:ext>
                  </a:extLst>
                </a:gridCol>
                <a:gridCol w="2670615">
                  <a:extLst>
                    <a:ext uri="{9D8B030D-6E8A-4147-A177-3AD203B41FA5}">
                      <a16:colId xmlns:a16="http://schemas.microsoft.com/office/drawing/2014/main" val="3164974163"/>
                    </a:ext>
                  </a:extLst>
                </a:gridCol>
                <a:gridCol w="1363012">
                  <a:extLst>
                    <a:ext uri="{9D8B030D-6E8A-4147-A177-3AD203B41FA5}">
                      <a16:colId xmlns:a16="http://schemas.microsoft.com/office/drawing/2014/main" val="540794854"/>
                    </a:ext>
                  </a:extLst>
                </a:gridCol>
                <a:gridCol w="2018576">
                  <a:extLst>
                    <a:ext uri="{9D8B030D-6E8A-4147-A177-3AD203B41FA5}">
                      <a16:colId xmlns:a16="http://schemas.microsoft.com/office/drawing/2014/main" val="386674676"/>
                    </a:ext>
                  </a:extLst>
                </a:gridCol>
                <a:gridCol w="3158652">
                  <a:extLst>
                    <a:ext uri="{9D8B030D-6E8A-4147-A177-3AD203B41FA5}">
                      <a16:colId xmlns:a16="http://schemas.microsoft.com/office/drawing/2014/main" val="4117031524"/>
                    </a:ext>
                  </a:extLst>
                </a:gridCol>
              </a:tblGrid>
              <a:tr h="1248029">
                <a:tc>
                  <a:txBody>
                    <a:bodyPr/>
                    <a:lstStyle/>
                    <a:p>
                      <a:pPr>
                        <a:lnSpc>
                          <a:spcPct val="107000"/>
                        </a:lnSpc>
                        <a:spcAft>
                          <a:spcPts val="0"/>
                        </a:spcAft>
                      </a:pPr>
                      <a:r>
                        <a:rPr lang="de-DE" sz="2000" dirty="0">
                          <a:solidFill>
                            <a:schemeClr val="tx1"/>
                          </a:solidFill>
                          <a:effectLst/>
                        </a:rPr>
                        <a:t>KV-Nr.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Gebührentatbestand</a:t>
                      </a:r>
                    </a:p>
                    <a:p>
                      <a:pPr>
                        <a:lnSpc>
                          <a:spcPct val="107000"/>
                        </a:lnSpc>
                        <a:spcAft>
                          <a:spcPts val="0"/>
                        </a:spcAft>
                      </a:pPr>
                      <a:r>
                        <a:rPr lang="de-DE" sz="2000" dirty="0">
                          <a:solidFill>
                            <a:schemeClr val="tx1"/>
                          </a:solidFill>
                          <a:effectLst/>
                        </a:rPr>
                        <a:t>(Gegenstand des Kostenansatzes</a:t>
                      </a:r>
                      <a:r>
                        <a:rPr lang="de-DE" sz="2000" dirty="0" smtClean="0">
                          <a:solidFill>
                            <a:schemeClr val="tx1"/>
                          </a:solidFill>
                          <a:effectLst/>
                        </a:rPr>
                        <a:t>)</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Streitwert</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Betrag/Gebühr</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err="1">
                          <a:solidFill>
                            <a:schemeClr val="tx1"/>
                          </a:solidFill>
                          <a:effectLst/>
                        </a:rPr>
                        <a:t>Mithaft</a:t>
                      </a:r>
                      <a:endParaRPr lang="de-DE" sz="2000" dirty="0">
                        <a:solidFill>
                          <a:schemeClr val="tx1"/>
                        </a:solidFill>
                        <a:effectLst/>
                      </a:endParaRPr>
                    </a:p>
                    <a:p>
                      <a:pPr>
                        <a:lnSpc>
                          <a:spcPct val="107000"/>
                        </a:lnSpc>
                        <a:spcAft>
                          <a:spcPts val="0"/>
                        </a:spcAft>
                      </a:pPr>
                      <a:r>
                        <a:rPr lang="de-DE" sz="2000" dirty="0" smtClean="0">
                          <a:solidFill>
                            <a:schemeClr val="tx1"/>
                          </a:solidFill>
                          <a:effectLst/>
                          <a:latin typeface="+mn-lt"/>
                          <a:ea typeface="+mn-ea"/>
                          <a:cs typeface="+mn-cs"/>
                        </a:rPr>
                        <a:t>Kläger                 /Beklagter</a:t>
                      </a:r>
                    </a:p>
                    <a:p>
                      <a:pPr>
                        <a:lnSpc>
                          <a:spcPct val="107000"/>
                        </a:lnSpc>
                        <a:spcAft>
                          <a:spcPts val="0"/>
                        </a:spcAft>
                      </a:pPr>
                      <a:endParaRPr lang="de-DE"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776858955"/>
                  </a:ext>
                </a:extLst>
              </a:tr>
              <a:tr h="1478816">
                <a:tc>
                  <a:txBody>
                    <a:bodyPr/>
                    <a:lstStyle/>
                    <a:p>
                      <a:pPr>
                        <a:lnSpc>
                          <a:spcPct val="107000"/>
                        </a:lnSpc>
                        <a:spcAft>
                          <a:spcPts val="0"/>
                        </a:spcAft>
                      </a:pPr>
                      <a:r>
                        <a:rPr lang="de-DE" sz="1600" dirty="0" smtClean="0">
                          <a:solidFill>
                            <a:schemeClr val="accent6">
                              <a:lumMod val="75000"/>
                            </a:schemeClr>
                          </a:solidFill>
                          <a:effectLst/>
                        </a:rPr>
                        <a:t>       </a:t>
                      </a: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de-DE" sz="1600" dirty="0" smtClean="0">
                        <a:effectLst/>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de-DE" sz="1600" dirty="0">
                          <a:effectLst/>
                        </a:rPr>
                        <a:t> </a:t>
                      </a:r>
                      <a:endParaRPr lang="de-DE" sz="1600" b="1" dirty="0" smtClean="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b="1" dirty="0">
                          <a:solidFill>
                            <a:schemeClr val="accent6">
                              <a:lumMod val="75000"/>
                            </a:schemeClr>
                          </a:solidFill>
                          <a:effectLst/>
                        </a:rPr>
                        <a:t> </a:t>
                      </a: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3089362680"/>
                  </a:ext>
                </a:extLst>
              </a:tr>
            </a:tbl>
          </a:graphicData>
        </a:graphic>
      </p:graphicFrame>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9533743"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KR-Klageerweiterung in 4 C 402/23  </a:t>
            </a:r>
            <a:endParaRPr lang="de-DE" sz="2000" b="1" dirty="0">
              <a:solidFill>
                <a:schemeClr val="tx1"/>
              </a:solidFill>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2" name="Rechteck 1"/>
          <p:cNvSpPr/>
          <p:nvPr/>
        </p:nvSpPr>
        <p:spPr>
          <a:xfrm>
            <a:off x="1470998" y="3375783"/>
            <a:ext cx="809468" cy="3218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1210</a:t>
            </a:r>
            <a:endParaRPr lang="de-DE" b="1" dirty="0">
              <a:solidFill>
                <a:schemeClr val="tx1"/>
              </a:solidFill>
            </a:endParaRPr>
          </a:p>
        </p:txBody>
      </p:sp>
      <p:sp>
        <p:nvSpPr>
          <p:cNvPr id="3" name="Rechteck 2"/>
          <p:cNvSpPr/>
          <p:nvPr/>
        </p:nvSpPr>
        <p:spPr>
          <a:xfrm>
            <a:off x="2646389" y="3429001"/>
            <a:ext cx="2193171" cy="46590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Calibri" panose="020F0502020204030204" pitchFamily="34" charset="0"/>
                <a:cs typeface="Times New Roman" panose="02020603050405020304" pitchFamily="18" charset="0"/>
              </a:rPr>
              <a:t>Verfahren im Allgemeinen</a:t>
            </a:r>
          </a:p>
          <a:p>
            <a:pPr algn="ctr"/>
            <a:endParaRPr lang="de-DE" dirty="0">
              <a:solidFill>
                <a:schemeClr val="tx1"/>
              </a:solidFill>
            </a:endParaRPr>
          </a:p>
        </p:txBody>
      </p:sp>
      <p:sp>
        <p:nvSpPr>
          <p:cNvPr id="4" name="Rechteck 3"/>
          <p:cNvSpPr/>
          <p:nvPr/>
        </p:nvSpPr>
        <p:spPr>
          <a:xfrm>
            <a:off x="5282351" y="3382503"/>
            <a:ext cx="115424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1.171,00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hteck 11"/>
          <p:cNvSpPr/>
          <p:nvPr/>
        </p:nvSpPr>
        <p:spPr>
          <a:xfrm>
            <a:off x="7060734" y="3304564"/>
            <a:ext cx="914400" cy="5305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smtClean="0">
                <a:solidFill>
                  <a:schemeClr val="tx1"/>
                </a:solidFill>
              </a:rPr>
              <a:t>234,00</a:t>
            </a:r>
            <a:endParaRPr lang="de-DE" b="1" dirty="0">
              <a:solidFill>
                <a:schemeClr val="tx1"/>
              </a:solidFill>
            </a:endParaRPr>
          </a:p>
        </p:txBody>
      </p:sp>
      <p:sp>
        <p:nvSpPr>
          <p:cNvPr id="13" name="Rechteck 12"/>
          <p:cNvSpPr/>
          <p:nvPr/>
        </p:nvSpPr>
        <p:spPr>
          <a:xfrm>
            <a:off x="8599274" y="3315736"/>
            <a:ext cx="2331517" cy="4796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err="1" smtClean="0">
                <a:solidFill>
                  <a:schemeClr val="tx1"/>
                </a:solidFill>
                <a:latin typeface="Calibri" panose="020F0502020204030204" pitchFamily="34" charset="0"/>
                <a:ea typeface="Calibri" panose="020F0502020204030204" pitchFamily="34" charset="0"/>
                <a:cs typeface="Times New Roman" panose="02020603050405020304" pitchFamily="18" charset="0"/>
              </a:rPr>
              <a:t>Kl</a:t>
            </a: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 zu 1) 174 €/keine</a:t>
            </a:r>
          </a:p>
          <a:p>
            <a:pPr lvl="0">
              <a:lnSpc>
                <a:spcPct val="107000"/>
              </a:lnSpc>
              <a:defRPr/>
            </a:pPr>
            <a:r>
              <a:rPr lang="de-DE" b="1" dirty="0" err="1" smtClean="0">
                <a:solidFill>
                  <a:schemeClr val="tx1"/>
                </a:solidFill>
                <a:latin typeface="Calibri" panose="020F0502020204030204" pitchFamily="34" charset="0"/>
                <a:ea typeface="Calibri" panose="020F0502020204030204" pitchFamily="34" charset="0"/>
                <a:cs typeface="Times New Roman" panose="02020603050405020304" pitchFamily="18" charset="0"/>
              </a:rPr>
              <a:t>Kl</a:t>
            </a: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 zu 2) 114 € </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4.</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5" name="Rechteck 14"/>
          <p:cNvSpPr/>
          <p:nvPr/>
        </p:nvSpPr>
        <p:spPr>
          <a:xfrm>
            <a:off x="2583263" y="4841811"/>
            <a:ext cx="20032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Summe</a:t>
            </a:r>
            <a:endParaRPr lang="de-DE" sz="1400" dirty="0">
              <a:solidFill>
                <a:schemeClr val="tx1"/>
              </a:solidFill>
            </a:endParaRPr>
          </a:p>
        </p:txBody>
      </p:sp>
      <p:sp>
        <p:nvSpPr>
          <p:cNvPr id="17" name="Rechteck 16"/>
          <p:cNvSpPr/>
          <p:nvPr/>
        </p:nvSpPr>
        <p:spPr>
          <a:xfrm>
            <a:off x="6463625" y="4828728"/>
            <a:ext cx="20178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  348,00</a:t>
            </a:r>
            <a:endParaRPr lang="de-DE" b="1" dirty="0">
              <a:solidFill>
                <a:schemeClr val="tx1"/>
              </a:solidFill>
            </a:endParaRPr>
          </a:p>
        </p:txBody>
      </p:sp>
      <p:sp>
        <p:nvSpPr>
          <p:cNvPr id="19" name="Rechteck 18"/>
          <p:cNvSpPr/>
          <p:nvPr/>
        </p:nvSpPr>
        <p:spPr>
          <a:xfrm>
            <a:off x="2583263" y="5316396"/>
            <a:ext cx="2003258" cy="51663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Bereits gezahlt:</a:t>
            </a:r>
            <a:endParaRPr lang="de-DE" sz="1400" dirty="0">
              <a:solidFill>
                <a:schemeClr val="tx1"/>
              </a:solidFill>
            </a:endParaRPr>
          </a:p>
        </p:txBody>
      </p:sp>
      <p:sp>
        <p:nvSpPr>
          <p:cNvPr id="20" name="Rechteck 19"/>
          <p:cNvSpPr/>
          <p:nvPr/>
        </p:nvSpPr>
        <p:spPr>
          <a:xfrm>
            <a:off x="6463625" y="5348236"/>
            <a:ext cx="2017858" cy="51663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 288,00</a:t>
            </a:r>
            <a:endParaRPr lang="de-DE" b="1" dirty="0">
              <a:solidFill>
                <a:schemeClr val="tx1"/>
              </a:solidFill>
            </a:endParaRPr>
          </a:p>
        </p:txBody>
      </p:sp>
      <p:sp>
        <p:nvSpPr>
          <p:cNvPr id="21" name="Rechteck 20"/>
          <p:cNvSpPr/>
          <p:nvPr/>
        </p:nvSpPr>
        <p:spPr>
          <a:xfrm>
            <a:off x="2583263" y="5833030"/>
            <a:ext cx="20032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Restsumme</a:t>
            </a:r>
            <a:endParaRPr lang="de-DE" sz="1400" dirty="0">
              <a:solidFill>
                <a:schemeClr val="tx1"/>
              </a:solidFill>
            </a:endParaRPr>
          </a:p>
        </p:txBody>
      </p:sp>
      <p:sp>
        <p:nvSpPr>
          <p:cNvPr id="22" name="Rechteck 21"/>
          <p:cNvSpPr/>
          <p:nvPr/>
        </p:nvSpPr>
        <p:spPr>
          <a:xfrm>
            <a:off x="6463625" y="5843552"/>
            <a:ext cx="20178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  60,00</a:t>
            </a:r>
            <a:endParaRPr lang="de-DE" b="1" dirty="0">
              <a:solidFill>
                <a:schemeClr val="tx1"/>
              </a:solidFill>
            </a:endParaRPr>
          </a:p>
        </p:txBody>
      </p:sp>
      <p:sp>
        <p:nvSpPr>
          <p:cNvPr id="23" name="Abgerundetes Rechteck 22"/>
          <p:cNvSpPr/>
          <p:nvPr/>
        </p:nvSpPr>
        <p:spPr>
          <a:xfrm>
            <a:off x="1621436" y="261212"/>
            <a:ext cx="9533743"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24" name="Rechteck 23"/>
          <p:cNvSpPr/>
          <p:nvPr/>
        </p:nvSpPr>
        <p:spPr>
          <a:xfrm>
            <a:off x="2646389" y="4138442"/>
            <a:ext cx="2193171" cy="6482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dirty="0" smtClean="0">
                <a:solidFill>
                  <a:schemeClr val="tx1"/>
                </a:solidFill>
                <a:latin typeface="Calibri" panose="020F0502020204030204" pitchFamily="34" charset="0"/>
                <a:cs typeface="Times New Roman" panose="02020603050405020304" pitchFamily="18" charset="0"/>
              </a:rPr>
              <a:t>Vorteil für die Landeskasse nach Verbindung der Verfahren</a:t>
            </a:r>
            <a:endParaRPr lang="de-DE" sz="1400" b="1" dirty="0">
              <a:solidFill>
                <a:schemeClr val="tx1"/>
              </a:solidFill>
              <a:latin typeface="Calibri" panose="020F0502020204030204" pitchFamily="34" charset="0"/>
              <a:cs typeface="Times New Roman" panose="02020603050405020304" pitchFamily="18" charset="0"/>
            </a:endParaRPr>
          </a:p>
          <a:p>
            <a:pPr algn="ctr"/>
            <a:endParaRPr lang="de-DE" sz="1400" dirty="0">
              <a:solidFill>
                <a:schemeClr val="tx1"/>
              </a:solidFill>
            </a:endParaRPr>
          </a:p>
        </p:txBody>
      </p:sp>
      <p:sp>
        <p:nvSpPr>
          <p:cNvPr id="25" name="Rechteck 24"/>
          <p:cNvSpPr/>
          <p:nvPr/>
        </p:nvSpPr>
        <p:spPr>
          <a:xfrm>
            <a:off x="7060734" y="4096999"/>
            <a:ext cx="115424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114,00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6" name="Rechteck 25"/>
          <p:cNvSpPr/>
          <p:nvPr/>
        </p:nvSpPr>
        <p:spPr>
          <a:xfrm>
            <a:off x="9032470" y="3884728"/>
            <a:ext cx="2331517" cy="4796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err="1" smtClean="0">
                <a:solidFill>
                  <a:schemeClr val="tx1"/>
                </a:solidFill>
                <a:latin typeface="Calibri" panose="020F0502020204030204" pitchFamily="34" charset="0"/>
                <a:ea typeface="Calibri" panose="020F0502020204030204" pitchFamily="34" charset="0"/>
                <a:cs typeface="Times New Roman" panose="02020603050405020304" pitchFamily="18" charset="0"/>
              </a:rPr>
              <a:t>Kl</a:t>
            </a: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 zu 1) 60 €/keine</a:t>
            </a:r>
          </a:p>
          <a:p>
            <a:pPr lvl="0">
              <a:lnSpc>
                <a:spcPct val="107000"/>
              </a:lnSpc>
              <a:defRPr/>
            </a:pPr>
            <a:r>
              <a:rPr lang="de-DE" b="1" dirty="0" err="1" smtClean="0">
                <a:solidFill>
                  <a:schemeClr val="tx1"/>
                </a:solidFill>
                <a:latin typeface="Calibri" panose="020F0502020204030204" pitchFamily="34" charset="0"/>
                <a:ea typeface="Calibri" panose="020F0502020204030204" pitchFamily="34" charset="0"/>
                <a:cs typeface="Times New Roman" panose="02020603050405020304" pitchFamily="18" charset="0"/>
              </a:rPr>
              <a:t>Kl</a:t>
            </a: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 zu 2) 60 € </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7" name="Gefaltete Ecke 26"/>
          <p:cNvSpPr/>
          <p:nvPr/>
        </p:nvSpPr>
        <p:spPr>
          <a:xfrm rot="21054758">
            <a:off x="9710317" y="4853669"/>
            <a:ext cx="1450465" cy="1346076"/>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1600" b="1" dirty="0" err="1"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Mithaft</a:t>
            </a:r>
            <a:r>
              <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t>
            </a:r>
          </a:p>
          <a:p>
            <a:pPr algn="ctr"/>
            <a:r>
              <a:rPr lang="de-DE" sz="1600" b="1" dirty="0" err="1"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Kl</a:t>
            </a:r>
            <a:r>
              <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 zu 1) 234 €</a:t>
            </a:r>
          </a:p>
          <a:p>
            <a:pPr algn="ctr"/>
            <a:r>
              <a:rPr lang="de-DE" sz="1600" b="1" dirty="0" err="1"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Kl</a:t>
            </a:r>
            <a:r>
              <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 zu2) </a:t>
            </a:r>
          </a:p>
          <a:p>
            <a:pPr algn="ctr"/>
            <a:r>
              <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174 €</a:t>
            </a:r>
            <a:endParaRPr lang="de-DE" sz="16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8" name="Gefaltete Ecke 27"/>
          <p:cNvSpPr/>
          <p:nvPr/>
        </p:nvSpPr>
        <p:spPr>
          <a:xfrm>
            <a:off x="8887489" y="4893962"/>
            <a:ext cx="945182" cy="932682"/>
          </a:xfrm>
          <a:prstGeom prst="foldedCorner">
            <a:avLst/>
          </a:prstGeom>
          <a:solidFill>
            <a:schemeClr val="accent2"/>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m</a:t>
            </a:r>
            <a:r>
              <a:rPr lang="de-DE" sz="1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erken !</a:t>
            </a:r>
            <a:endParaRPr lang="de-DE" sz="1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077148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anim calcmode="lin" valueType="num">
                                      <p:cBhvr additive="base">
                                        <p:cTn id="3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2">
                                            <p:txEl>
                                              <p:pRg st="0" end="0"/>
                                            </p:txEl>
                                          </p:spTgt>
                                        </p:tgtEl>
                                        <p:attrNameLst>
                                          <p:attrName>style.visibility</p:attrName>
                                        </p:attrNameLst>
                                      </p:cBhvr>
                                      <p:to>
                                        <p:strVal val="visible"/>
                                      </p:to>
                                    </p:set>
                                    <p:anim calcmode="lin" valueType="num">
                                      <p:cBhvr additive="base">
                                        <p:cTn id="3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500" fill="hold"/>
                                        <p:tgtEl>
                                          <p:spTgt spid="13"/>
                                        </p:tgtEl>
                                        <p:attrNameLst>
                                          <p:attrName>ppt_x</p:attrName>
                                        </p:attrNameLst>
                                      </p:cBhvr>
                                      <p:tavLst>
                                        <p:tav tm="0">
                                          <p:val>
                                            <p:strVal val="#ppt_x"/>
                                          </p:val>
                                        </p:tav>
                                        <p:tav tm="100000">
                                          <p:val>
                                            <p:strVal val="#ppt_x"/>
                                          </p:val>
                                        </p:tav>
                                      </p:tavLst>
                                    </p:anim>
                                    <p:anim calcmode="lin" valueType="num">
                                      <p:cBhvr additive="base">
                                        <p:cTn id="4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4"/>
                                        </p:tgtEl>
                                        <p:attrNameLst>
                                          <p:attrName>style.visibility</p:attrName>
                                        </p:attrNameLst>
                                      </p:cBhvr>
                                      <p:to>
                                        <p:strVal val="visible"/>
                                      </p:to>
                                    </p:set>
                                    <p:anim calcmode="lin" valueType="num">
                                      <p:cBhvr additive="base">
                                        <p:cTn id="49" dur="500" fill="hold"/>
                                        <p:tgtEl>
                                          <p:spTgt spid="24"/>
                                        </p:tgtEl>
                                        <p:attrNameLst>
                                          <p:attrName>ppt_x</p:attrName>
                                        </p:attrNameLst>
                                      </p:cBhvr>
                                      <p:tavLst>
                                        <p:tav tm="0">
                                          <p:val>
                                            <p:strVal val="#ppt_x"/>
                                          </p:val>
                                        </p:tav>
                                        <p:tav tm="100000">
                                          <p:val>
                                            <p:strVal val="#ppt_x"/>
                                          </p:val>
                                        </p:tav>
                                      </p:tavLst>
                                    </p:anim>
                                    <p:anim calcmode="lin" valueType="num">
                                      <p:cBhvr additive="base">
                                        <p:cTn id="50"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5"/>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25">
                                            <p:txEl>
                                              <p:pRg st="0" end="0"/>
                                            </p:txEl>
                                          </p:spTgt>
                                        </p:tgtEl>
                                        <p:attrNameLst>
                                          <p:attrName>style.visibility</p:attrName>
                                        </p:attrNameLst>
                                      </p:cBhvr>
                                      <p:to>
                                        <p:strVal val="visible"/>
                                      </p:to>
                                    </p:set>
                                    <p:anim calcmode="lin" valueType="num">
                                      <p:cBhvr additive="base">
                                        <p:cTn id="59" dur="500" fill="hold"/>
                                        <p:tgtEl>
                                          <p:spTgt spid="25">
                                            <p:txEl>
                                              <p:pRg st="0" end="0"/>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2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26"/>
                                        </p:tgtEl>
                                        <p:attrNameLst>
                                          <p:attrName>style.visibility</p:attrName>
                                        </p:attrNameLst>
                                      </p:cBhvr>
                                      <p:to>
                                        <p:strVal val="visible"/>
                                      </p:to>
                                    </p:set>
                                    <p:anim calcmode="lin" valueType="num">
                                      <p:cBhvr additive="base">
                                        <p:cTn id="65" dur="500" fill="hold"/>
                                        <p:tgtEl>
                                          <p:spTgt spid="26"/>
                                        </p:tgtEl>
                                        <p:attrNameLst>
                                          <p:attrName>ppt_x</p:attrName>
                                        </p:attrNameLst>
                                      </p:cBhvr>
                                      <p:tavLst>
                                        <p:tav tm="0">
                                          <p:val>
                                            <p:strVal val="#ppt_x"/>
                                          </p:val>
                                        </p:tav>
                                        <p:tav tm="100000">
                                          <p:val>
                                            <p:strVal val="#ppt_x"/>
                                          </p:val>
                                        </p:tav>
                                      </p:tavLst>
                                    </p:anim>
                                    <p:anim calcmode="lin" valueType="num">
                                      <p:cBhvr additive="base">
                                        <p:cTn id="66"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15"/>
                                        </p:tgtEl>
                                        <p:attrNameLst>
                                          <p:attrName>style.visibility</p:attrName>
                                        </p:attrNameLst>
                                      </p:cBhvr>
                                      <p:to>
                                        <p:strVal val="visible"/>
                                      </p:to>
                                    </p:set>
                                    <p:anim calcmode="lin" valueType="num">
                                      <p:cBhvr additive="base">
                                        <p:cTn id="71" dur="500" fill="hold"/>
                                        <p:tgtEl>
                                          <p:spTgt spid="15"/>
                                        </p:tgtEl>
                                        <p:attrNameLst>
                                          <p:attrName>ppt_x</p:attrName>
                                        </p:attrNameLst>
                                      </p:cBhvr>
                                      <p:tavLst>
                                        <p:tav tm="0">
                                          <p:val>
                                            <p:strVal val="#ppt_x"/>
                                          </p:val>
                                        </p:tav>
                                        <p:tav tm="100000">
                                          <p:val>
                                            <p:strVal val="#ppt_x"/>
                                          </p:val>
                                        </p:tav>
                                      </p:tavLst>
                                    </p:anim>
                                    <p:anim calcmode="lin" valueType="num">
                                      <p:cBhvr additive="base">
                                        <p:cTn id="7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17"/>
                                        </p:tgtEl>
                                        <p:attrNameLst>
                                          <p:attrName>style.visibility</p:attrName>
                                        </p:attrNameLst>
                                      </p:cBhvr>
                                      <p:to>
                                        <p:strVal val="visible"/>
                                      </p:to>
                                    </p:set>
                                    <p:anim calcmode="lin" valueType="num">
                                      <p:cBhvr additive="base">
                                        <p:cTn id="77" dur="500" fill="hold"/>
                                        <p:tgtEl>
                                          <p:spTgt spid="17"/>
                                        </p:tgtEl>
                                        <p:attrNameLst>
                                          <p:attrName>ppt_x</p:attrName>
                                        </p:attrNameLst>
                                      </p:cBhvr>
                                      <p:tavLst>
                                        <p:tav tm="0">
                                          <p:val>
                                            <p:strVal val="#ppt_x"/>
                                          </p:val>
                                        </p:tav>
                                        <p:tav tm="100000">
                                          <p:val>
                                            <p:strVal val="#ppt_x"/>
                                          </p:val>
                                        </p:tav>
                                      </p:tavLst>
                                    </p:anim>
                                    <p:anim calcmode="lin" valueType="num">
                                      <p:cBhvr additive="base">
                                        <p:cTn id="7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 presetClass="entr" presetSubtype="4" fill="hold" grpId="0" nodeType="clickEffect">
                                  <p:stCondLst>
                                    <p:cond delay="0"/>
                                  </p:stCondLst>
                                  <p:childTnLst>
                                    <p:set>
                                      <p:cBhvr>
                                        <p:cTn id="82" dur="1" fill="hold">
                                          <p:stCondLst>
                                            <p:cond delay="0"/>
                                          </p:stCondLst>
                                        </p:cTn>
                                        <p:tgtEl>
                                          <p:spTgt spid="19"/>
                                        </p:tgtEl>
                                        <p:attrNameLst>
                                          <p:attrName>style.visibility</p:attrName>
                                        </p:attrNameLst>
                                      </p:cBhvr>
                                      <p:to>
                                        <p:strVal val="visible"/>
                                      </p:to>
                                    </p:set>
                                    <p:anim calcmode="lin" valueType="num">
                                      <p:cBhvr additive="base">
                                        <p:cTn id="83" dur="500" fill="hold"/>
                                        <p:tgtEl>
                                          <p:spTgt spid="19"/>
                                        </p:tgtEl>
                                        <p:attrNameLst>
                                          <p:attrName>ppt_x</p:attrName>
                                        </p:attrNameLst>
                                      </p:cBhvr>
                                      <p:tavLst>
                                        <p:tav tm="0">
                                          <p:val>
                                            <p:strVal val="#ppt_x"/>
                                          </p:val>
                                        </p:tav>
                                        <p:tav tm="100000">
                                          <p:val>
                                            <p:strVal val="#ppt_x"/>
                                          </p:val>
                                        </p:tav>
                                      </p:tavLst>
                                    </p:anim>
                                    <p:anim calcmode="lin" valueType="num">
                                      <p:cBhvr additive="base">
                                        <p:cTn id="8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2" presetClass="entr" presetSubtype="4" fill="hold" grpId="0" nodeType="clickEffect">
                                  <p:stCondLst>
                                    <p:cond delay="0"/>
                                  </p:stCondLst>
                                  <p:childTnLst>
                                    <p:set>
                                      <p:cBhvr>
                                        <p:cTn id="88" dur="1" fill="hold">
                                          <p:stCondLst>
                                            <p:cond delay="0"/>
                                          </p:stCondLst>
                                        </p:cTn>
                                        <p:tgtEl>
                                          <p:spTgt spid="20"/>
                                        </p:tgtEl>
                                        <p:attrNameLst>
                                          <p:attrName>style.visibility</p:attrName>
                                        </p:attrNameLst>
                                      </p:cBhvr>
                                      <p:to>
                                        <p:strVal val="visible"/>
                                      </p:to>
                                    </p:set>
                                    <p:anim calcmode="lin" valueType="num">
                                      <p:cBhvr additive="base">
                                        <p:cTn id="89" dur="500" fill="hold"/>
                                        <p:tgtEl>
                                          <p:spTgt spid="20"/>
                                        </p:tgtEl>
                                        <p:attrNameLst>
                                          <p:attrName>ppt_x</p:attrName>
                                        </p:attrNameLst>
                                      </p:cBhvr>
                                      <p:tavLst>
                                        <p:tav tm="0">
                                          <p:val>
                                            <p:strVal val="#ppt_x"/>
                                          </p:val>
                                        </p:tav>
                                        <p:tav tm="100000">
                                          <p:val>
                                            <p:strVal val="#ppt_x"/>
                                          </p:val>
                                        </p:tav>
                                      </p:tavLst>
                                    </p:anim>
                                    <p:anim calcmode="lin" valueType="num">
                                      <p:cBhvr additive="base">
                                        <p:cTn id="9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2" presetClass="entr" presetSubtype="4" fill="hold" grpId="0" nodeType="clickEffect">
                                  <p:stCondLst>
                                    <p:cond delay="0"/>
                                  </p:stCondLst>
                                  <p:childTnLst>
                                    <p:set>
                                      <p:cBhvr>
                                        <p:cTn id="94" dur="1" fill="hold">
                                          <p:stCondLst>
                                            <p:cond delay="0"/>
                                          </p:stCondLst>
                                        </p:cTn>
                                        <p:tgtEl>
                                          <p:spTgt spid="21"/>
                                        </p:tgtEl>
                                        <p:attrNameLst>
                                          <p:attrName>style.visibility</p:attrName>
                                        </p:attrNameLst>
                                      </p:cBhvr>
                                      <p:to>
                                        <p:strVal val="visible"/>
                                      </p:to>
                                    </p:set>
                                    <p:anim calcmode="lin" valueType="num">
                                      <p:cBhvr additive="base">
                                        <p:cTn id="95" dur="500" fill="hold"/>
                                        <p:tgtEl>
                                          <p:spTgt spid="21"/>
                                        </p:tgtEl>
                                        <p:attrNameLst>
                                          <p:attrName>ppt_x</p:attrName>
                                        </p:attrNameLst>
                                      </p:cBhvr>
                                      <p:tavLst>
                                        <p:tav tm="0">
                                          <p:val>
                                            <p:strVal val="#ppt_x"/>
                                          </p:val>
                                        </p:tav>
                                        <p:tav tm="100000">
                                          <p:val>
                                            <p:strVal val="#ppt_x"/>
                                          </p:val>
                                        </p:tav>
                                      </p:tavLst>
                                    </p:anim>
                                    <p:anim calcmode="lin" valueType="num">
                                      <p:cBhvr additive="base">
                                        <p:cTn id="9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 presetClass="entr" presetSubtype="4" fill="hold" grpId="0" nodeType="clickEffect">
                                  <p:stCondLst>
                                    <p:cond delay="0"/>
                                  </p:stCondLst>
                                  <p:childTnLst>
                                    <p:set>
                                      <p:cBhvr>
                                        <p:cTn id="100" dur="1" fill="hold">
                                          <p:stCondLst>
                                            <p:cond delay="0"/>
                                          </p:stCondLst>
                                        </p:cTn>
                                        <p:tgtEl>
                                          <p:spTgt spid="22"/>
                                        </p:tgtEl>
                                        <p:attrNameLst>
                                          <p:attrName>style.visibility</p:attrName>
                                        </p:attrNameLst>
                                      </p:cBhvr>
                                      <p:to>
                                        <p:strVal val="visible"/>
                                      </p:to>
                                    </p:set>
                                    <p:anim calcmode="lin" valueType="num">
                                      <p:cBhvr additive="base">
                                        <p:cTn id="101" dur="500" fill="hold"/>
                                        <p:tgtEl>
                                          <p:spTgt spid="22"/>
                                        </p:tgtEl>
                                        <p:attrNameLst>
                                          <p:attrName>ppt_x</p:attrName>
                                        </p:attrNameLst>
                                      </p:cBhvr>
                                      <p:tavLst>
                                        <p:tav tm="0">
                                          <p:val>
                                            <p:strVal val="#ppt_x"/>
                                          </p:val>
                                        </p:tav>
                                        <p:tav tm="100000">
                                          <p:val>
                                            <p:strVal val="#ppt_x"/>
                                          </p:val>
                                        </p:tav>
                                      </p:tavLst>
                                    </p:anim>
                                    <p:anim calcmode="lin" valueType="num">
                                      <p:cBhvr additive="base">
                                        <p:cTn id="102"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53" presetClass="entr" presetSubtype="16" fill="hold" grpId="0" nodeType="clickEffect">
                                  <p:stCondLst>
                                    <p:cond delay="0"/>
                                  </p:stCondLst>
                                  <p:childTnLst>
                                    <p:set>
                                      <p:cBhvr>
                                        <p:cTn id="106" dur="1" fill="hold">
                                          <p:stCondLst>
                                            <p:cond delay="0"/>
                                          </p:stCondLst>
                                        </p:cTn>
                                        <p:tgtEl>
                                          <p:spTgt spid="27"/>
                                        </p:tgtEl>
                                        <p:attrNameLst>
                                          <p:attrName>style.visibility</p:attrName>
                                        </p:attrNameLst>
                                      </p:cBhvr>
                                      <p:to>
                                        <p:strVal val="visible"/>
                                      </p:to>
                                    </p:set>
                                    <p:anim calcmode="lin" valueType="num">
                                      <p:cBhvr>
                                        <p:cTn id="107" dur="500" fill="hold"/>
                                        <p:tgtEl>
                                          <p:spTgt spid="27"/>
                                        </p:tgtEl>
                                        <p:attrNameLst>
                                          <p:attrName>ppt_w</p:attrName>
                                        </p:attrNameLst>
                                      </p:cBhvr>
                                      <p:tavLst>
                                        <p:tav tm="0">
                                          <p:val>
                                            <p:fltVal val="0"/>
                                          </p:val>
                                        </p:tav>
                                        <p:tav tm="100000">
                                          <p:val>
                                            <p:strVal val="#ppt_w"/>
                                          </p:val>
                                        </p:tav>
                                      </p:tavLst>
                                    </p:anim>
                                    <p:anim calcmode="lin" valueType="num">
                                      <p:cBhvr>
                                        <p:cTn id="108" dur="500" fill="hold"/>
                                        <p:tgtEl>
                                          <p:spTgt spid="27"/>
                                        </p:tgtEl>
                                        <p:attrNameLst>
                                          <p:attrName>ppt_h</p:attrName>
                                        </p:attrNameLst>
                                      </p:cBhvr>
                                      <p:tavLst>
                                        <p:tav tm="0">
                                          <p:val>
                                            <p:fltVal val="0"/>
                                          </p:val>
                                        </p:tav>
                                        <p:tav tm="100000">
                                          <p:val>
                                            <p:strVal val="#ppt_h"/>
                                          </p:val>
                                        </p:tav>
                                      </p:tavLst>
                                    </p:anim>
                                    <p:animEffect transition="in" filter="fade">
                                      <p:cBhvr>
                                        <p:cTn id="109" dur="500"/>
                                        <p:tgtEl>
                                          <p:spTgt spid="27"/>
                                        </p:tgtEl>
                                      </p:cBhvr>
                                    </p:animEffect>
                                  </p:childTnLst>
                                </p:cTn>
                              </p:par>
                            </p:childTnLst>
                          </p:cTn>
                        </p:par>
                      </p:childTnLst>
                    </p:cTn>
                  </p:par>
                  <p:par>
                    <p:cTn id="110" fill="hold">
                      <p:stCondLst>
                        <p:cond delay="indefinite"/>
                      </p:stCondLst>
                      <p:childTnLst>
                        <p:par>
                          <p:cTn id="111" fill="hold">
                            <p:stCondLst>
                              <p:cond delay="0"/>
                            </p:stCondLst>
                            <p:childTnLst>
                              <p:par>
                                <p:cTn id="112" presetID="26" presetClass="entr" presetSubtype="0" fill="hold" grpId="0" nodeType="clickEffect">
                                  <p:stCondLst>
                                    <p:cond delay="0"/>
                                  </p:stCondLst>
                                  <p:childTnLst>
                                    <p:set>
                                      <p:cBhvr>
                                        <p:cTn id="113" dur="1" fill="hold">
                                          <p:stCondLst>
                                            <p:cond delay="0"/>
                                          </p:stCondLst>
                                        </p:cTn>
                                        <p:tgtEl>
                                          <p:spTgt spid="28"/>
                                        </p:tgtEl>
                                        <p:attrNameLst>
                                          <p:attrName>style.visibility</p:attrName>
                                        </p:attrNameLst>
                                      </p:cBhvr>
                                      <p:to>
                                        <p:strVal val="visible"/>
                                      </p:to>
                                    </p:set>
                                    <p:animEffect transition="in" filter="wipe(down)">
                                      <p:cBhvr>
                                        <p:cTn id="114" dur="580">
                                          <p:stCondLst>
                                            <p:cond delay="0"/>
                                          </p:stCondLst>
                                        </p:cTn>
                                        <p:tgtEl>
                                          <p:spTgt spid="28"/>
                                        </p:tgtEl>
                                      </p:cBhvr>
                                    </p:animEffect>
                                    <p:anim calcmode="lin" valueType="num">
                                      <p:cBhvr>
                                        <p:cTn id="115"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116"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117"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118"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119"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120" dur="26">
                                          <p:stCondLst>
                                            <p:cond delay="650"/>
                                          </p:stCondLst>
                                        </p:cTn>
                                        <p:tgtEl>
                                          <p:spTgt spid="28"/>
                                        </p:tgtEl>
                                      </p:cBhvr>
                                      <p:to x="100000" y="60000"/>
                                    </p:animScale>
                                    <p:animScale>
                                      <p:cBhvr>
                                        <p:cTn id="121" dur="166" decel="50000">
                                          <p:stCondLst>
                                            <p:cond delay="676"/>
                                          </p:stCondLst>
                                        </p:cTn>
                                        <p:tgtEl>
                                          <p:spTgt spid="28"/>
                                        </p:tgtEl>
                                      </p:cBhvr>
                                      <p:to x="100000" y="100000"/>
                                    </p:animScale>
                                    <p:animScale>
                                      <p:cBhvr>
                                        <p:cTn id="122" dur="26">
                                          <p:stCondLst>
                                            <p:cond delay="1312"/>
                                          </p:stCondLst>
                                        </p:cTn>
                                        <p:tgtEl>
                                          <p:spTgt spid="28"/>
                                        </p:tgtEl>
                                      </p:cBhvr>
                                      <p:to x="100000" y="80000"/>
                                    </p:animScale>
                                    <p:animScale>
                                      <p:cBhvr>
                                        <p:cTn id="123" dur="166" decel="50000">
                                          <p:stCondLst>
                                            <p:cond delay="1338"/>
                                          </p:stCondLst>
                                        </p:cTn>
                                        <p:tgtEl>
                                          <p:spTgt spid="28"/>
                                        </p:tgtEl>
                                      </p:cBhvr>
                                      <p:to x="100000" y="100000"/>
                                    </p:animScale>
                                    <p:animScale>
                                      <p:cBhvr>
                                        <p:cTn id="124" dur="26">
                                          <p:stCondLst>
                                            <p:cond delay="1642"/>
                                          </p:stCondLst>
                                        </p:cTn>
                                        <p:tgtEl>
                                          <p:spTgt spid="28"/>
                                        </p:tgtEl>
                                      </p:cBhvr>
                                      <p:to x="100000" y="90000"/>
                                    </p:animScale>
                                    <p:animScale>
                                      <p:cBhvr>
                                        <p:cTn id="125" dur="166" decel="50000">
                                          <p:stCondLst>
                                            <p:cond delay="1668"/>
                                          </p:stCondLst>
                                        </p:cTn>
                                        <p:tgtEl>
                                          <p:spTgt spid="28"/>
                                        </p:tgtEl>
                                      </p:cBhvr>
                                      <p:to x="100000" y="100000"/>
                                    </p:animScale>
                                    <p:animScale>
                                      <p:cBhvr>
                                        <p:cTn id="126" dur="26">
                                          <p:stCondLst>
                                            <p:cond delay="1808"/>
                                          </p:stCondLst>
                                        </p:cTn>
                                        <p:tgtEl>
                                          <p:spTgt spid="28"/>
                                        </p:tgtEl>
                                      </p:cBhvr>
                                      <p:to x="100000" y="95000"/>
                                    </p:animScale>
                                    <p:animScale>
                                      <p:cBhvr>
                                        <p:cTn id="127" dur="166" decel="50000">
                                          <p:stCondLst>
                                            <p:cond delay="1834"/>
                                          </p:stCondLst>
                                        </p:cTn>
                                        <p:tgtEl>
                                          <p:spTgt spid="2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12" grpId="0" animBg="1"/>
      <p:bldP spid="13" grpId="0" animBg="1"/>
      <p:bldP spid="15" grpId="0" animBg="1"/>
      <p:bldP spid="17" grpId="0" animBg="1"/>
      <p:bldP spid="19" grpId="0" animBg="1"/>
      <p:bldP spid="20" grpId="0" animBg="1"/>
      <p:bldP spid="21" grpId="0" animBg="1"/>
      <p:bldP spid="22" grpId="0" animBg="1"/>
      <p:bldP spid="24" grpId="0" animBg="1"/>
      <p:bldP spid="25" grpId="0" animBg="1"/>
      <p:bldP spid="26" grpId="0" animBg="1"/>
      <p:bldP spid="27" grpId="0" animBg="1"/>
      <p:bldP spid="2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1466396" y="2506691"/>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Fälligkeit tritt gem. § 6 Abs. 1 S. 1 Nr. 1 GKG </a:t>
            </a:r>
            <a:r>
              <a:rPr lang="de-DE" sz="2000" u="sng" dirty="0" smtClean="0"/>
              <a:t>mit Eingang der Klageerweiterung </a:t>
            </a:r>
            <a:r>
              <a:rPr lang="de-DE" sz="2000" dirty="0" smtClean="0"/>
              <a:t>ein.</a:t>
            </a:r>
            <a:endParaRPr lang="de-DE" sz="2000" dirty="0"/>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a:solidFill>
                  <a:schemeClr val="tx1"/>
                </a:solidFill>
              </a:rPr>
              <a:t>KR-Klageerweiterung in 4 C 402/23  </a:t>
            </a: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5" name="Rectangle 1"/>
          <p:cNvSpPr>
            <a:spLocks noChangeArrowheads="1"/>
          </p:cNvSpPr>
          <p:nvPr/>
        </p:nvSpPr>
        <p:spPr bwMode="auto">
          <a:xfrm>
            <a:off x="1466395" y="3308375"/>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Kostenschuldner sind die  </a:t>
            </a:r>
            <a:r>
              <a:rPr lang="de-DE" sz="2000" dirty="0" smtClean="0">
                <a:solidFill>
                  <a:srgbClr val="C00000"/>
                </a:solidFill>
              </a:rPr>
              <a:t>Klägerinnen </a:t>
            </a:r>
            <a:r>
              <a:rPr lang="de-DE" sz="2000" dirty="0" smtClean="0"/>
              <a:t> gem. § 22 Abs. 1 Satz 1 GKG (je zu ½)</a:t>
            </a:r>
            <a:endParaRPr lang="de-DE" sz="2000" dirty="0"/>
          </a:p>
        </p:txBody>
      </p:sp>
      <p:sp>
        <p:nvSpPr>
          <p:cNvPr id="16" name="Rectangle 1"/>
          <p:cNvSpPr>
            <a:spLocks noChangeArrowheads="1"/>
          </p:cNvSpPr>
          <p:nvPr/>
        </p:nvSpPr>
        <p:spPr bwMode="auto">
          <a:xfrm>
            <a:off x="1466389" y="4263947"/>
            <a:ext cx="10150979" cy="1015663"/>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pPr marL="1036638" indent="0">
              <a:buNone/>
            </a:pPr>
            <a:r>
              <a:rPr lang="de-DE" sz="2000" dirty="0" smtClean="0"/>
              <a:t>Gem</a:t>
            </a:r>
            <a:r>
              <a:rPr lang="de-DE" sz="2000" dirty="0"/>
              <a:t>. § 12 Abs. 1 S. 1 GKG ist mit Kostennachricht Muster Kost40 gem.</a:t>
            </a:r>
          </a:p>
          <a:p>
            <a:pPr marL="1036638" indent="0">
              <a:buNone/>
            </a:pPr>
            <a:r>
              <a:rPr lang="de-DE" sz="2000" dirty="0"/>
              <a:t>§ 26 </a:t>
            </a:r>
            <a:r>
              <a:rPr lang="de-DE" sz="2000" dirty="0" err="1"/>
              <a:t>KostVfg</a:t>
            </a:r>
            <a:r>
              <a:rPr lang="de-DE" sz="2000" dirty="0"/>
              <a:t> eine </a:t>
            </a:r>
            <a:r>
              <a:rPr lang="de-DE" sz="2000" dirty="0" err="1"/>
              <a:t>Vorrauszahlung</a:t>
            </a:r>
            <a:r>
              <a:rPr lang="de-DE" sz="2000" dirty="0"/>
              <a:t> </a:t>
            </a:r>
            <a:r>
              <a:rPr lang="de-DE" sz="2000" dirty="0" err="1"/>
              <a:t>i.H.v</a:t>
            </a:r>
            <a:r>
              <a:rPr lang="de-DE" sz="2000" dirty="0"/>
              <a:t>. </a:t>
            </a:r>
            <a:r>
              <a:rPr lang="de-DE" sz="2000" dirty="0" smtClean="0"/>
              <a:t>je 30,00 </a:t>
            </a:r>
            <a:r>
              <a:rPr lang="de-DE" sz="2000" dirty="0"/>
              <a:t>EUR zu fordern. Sie </a:t>
            </a:r>
            <a:r>
              <a:rPr lang="de-DE" sz="2000" dirty="0" smtClean="0"/>
              <a:t>werden </a:t>
            </a:r>
            <a:r>
              <a:rPr lang="de-DE" sz="2000" dirty="0"/>
              <a:t>gem. §§ 4 Abs. 2, 15 Abs. 1 und 26 Abs. 1 </a:t>
            </a:r>
            <a:r>
              <a:rPr lang="de-DE" sz="2000" dirty="0" smtClean="0"/>
              <a:t> </a:t>
            </a:r>
            <a:r>
              <a:rPr lang="de-DE" sz="2000" dirty="0" err="1"/>
              <a:t>KostVfg</a:t>
            </a:r>
            <a:r>
              <a:rPr lang="de-DE" sz="2000" dirty="0"/>
              <a:t> über </a:t>
            </a:r>
            <a:r>
              <a:rPr lang="de-DE" sz="2000" dirty="0" smtClean="0"/>
              <a:t>die Klägerinnen </a:t>
            </a:r>
            <a:r>
              <a:rPr lang="de-DE" sz="2000" dirty="0"/>
              <a:t>erfordert.</a:t>
            </a:r>
          </a:p>
        </p:txBody>
      </p:sp>
      <p:sp>
        <p:nvSpPr>
          <p:cNvPr id="12" name="Abgerundetes Rechteck 11"/>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645321">
            <a:off x="9871819" y="42507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 name="Flussdiagramm: Verbinder 1"/>
          <p:cNvSpPr/>
          <p:nvPr/>
        </p:nvSpPr>
        <p:spPr>
          <a:xfrm>
            <a:off x="1130635" y="2417897"/>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a:t>
            </a:r>
            <a:endParaRPr lang="de-DE" sz="2400" b="1" dirty="0"/>
          </a:p>
        </p:txBody>
      </p:sp>
      <p:sp>
        <p:nvSpPr>
          <p:cNvPr id="13" name="Flussdiagramm: Verbinder 12"/>
          <p:cNvSpPr/>
          <p:nvPr/>
        </p:nvSpPr>
        <p:spPr>
          <a:xfrm>
            <a:off x="1130633" y="3155626"/>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b)</a:t>
            </a:r>
            <a:endParaRPr lang="de-DE" sz="2400" b="1" dirty="0"/>
          </a:p>
        </p:txBody>
      </p:sp>
      <p:sp>
        <p:nvSpPr>
          <p:cNvPr id="14" name="Flussdiagramm: Verbinder 13"/>
          <p:cNvSpPr/>
          <p:nvPr/>
        </p:nvSpPr>
        <p:spPr>
          <a:xfrm>
            <a:off x="1130633" y="3893355"/>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c</a:t>
            </a:r>
            <a:r>
              <a:rPr lang="de-DE" sz="2400" b="1" dirty="0" smtClean="0"/>
              <a:t>)</a:t>
            </a:r>
            <a:endParaRPr lang="de-DE" sz="2400" b="1" dirty="0"/>
          </a:p>
        </p:txBody>
      </p:sp>
      <p:sp>
        <p:nvSpPr>
          <p:cNvPr id="17" name="Rechteck 16"/>
          <p:cNvSpPr/>
          <p:nvPr/>
        </p:nvSpPr>
        <p:spPr>
          <a:xfrm>
            <a:off x="11488048" y="2398949"/>
            <a:ext cx="532014" cy="557334"/>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A</a:t>
            </a:r>
            <a:endParaRPr lang="de-DE" dirty="0">
              <a:solidFill>
                <a:schemeClr val="tx1"/>
              </a:solidFill>
            </a:endParaRPr>
          </a:p>
        </p:txBody>
      </p:sp>
      <p:sp>
        <p:nvSpPr>
          <p:cNvPr id="18" name="Rechteck 17"/>
          <p:cNvSpPr/>
          <p:nvPr/>
        </p:nvSpPr>
        <p:spPr>
          <a:xfrm>
            <a:off x="11488048" y="3238521"/>
            <a:ext cx="532014" cy="557334"/>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B</a:t>
            </a:r>
          </a:p>
        </p:txBody>
      </p:sp>
      <p:sp>
        <p:nvSpPr>
          <p:cNvPr id="19" name="Rechteck 18"/>
          <p:cNvSpPr/>
          <p:nvPr/>
        </p:nvSpPr>
        <p:spPr>
          <a:xfrm>
            <a:off x="11488048" y="4597539"/>
            <a:ext cx="532014" cy="557334"/>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C</a:t>
            </a:r>
          </a:p>
        </p:txBody>
      </p:sp>
    </p:spTree>
    <p:extLst>
      <p:ext uri="{BB962C8B-B14F-4D97-AF65-F5344CB8AC3E}">
        <p14:creationId xmlns:p14="http://schemas.microsoft.com/office/powerpoint/2010/main" val="731148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500" fill="hold"/>
                                        <p:tgtEl>
                                          <p:spTgt spid="16"/>
                                        </p:tgtEl>
                                        <p:attrNameLst>
                                          <p:attrName>ppt_x</p:attrName>
                                        </p:attrNameLst>
                                      </p:cBhvr>
                                      <p:tavLst>
                                        <p:tav tm="0">
                                          <p:val>
                                            <p:strVal val="#ppt_x"/>
                                          </p:val>
                                        </p:tav>
                                        <p:tav tm="100000">
                                          <p:val>
                                            <p:strVal val="#ppt_x"/>
                                          </p:val>
                                        </p:tav>
                                      </p:tavLst>
                                    </p:anim>
                                    <p:anim calcmode="lin" valueType="num">
                                      <p:cBhvr additive="base">
                                        <p:cTn id="2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randombar(horizontal)">
                                      <p:cBhvr>
                                        <p:cTn id="33" dur="500"/>
                                        <p:tgtEl>
                                          <p:spTgt spid="17"/>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grpId="0"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randombar(horizontal)">
                                      <p:cBhvr>
                                        <p:cTn id="38" dur="500"/>
                                        <p:tgtEl>
                                          <p:spTgt spid="18"/>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randombar(horizontal)">
                                      <p:cBhvr>
                                        <p:cTn id="4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animBg="1"/>
      <p:bldP spid="16" grpId="0" animBg="1"/>
      <p:bldP spid="9" grpId="0" animBg="1"/>
      <p:bldP spid="17" grpId="0" animBg="1"/>
      <p:bldP spid="18" grpId="0" animBg="1"/>
      <p:bldP spid="19"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e 4"/>
          <p:cNvGraphicFramePr>
            <a:graphicFrameLocks noGrp="1"/>
          </p:cNvGraphicFramePr>
          <p:nvPr>
            <p:extLst>
              <p:ext uri="{D42A27DB-BD31-4B8C-83A1-F6EECF244321}">
                <p14:modId xmlns:p14="http://schemas.microsoft.com/office/powerpoint/2010/main" val="1531439602"/>
              </p:ext>
            </p:extLst>
          </p:nvPr>
        </p:nvGraphicFramePr>
        <p:xfrm>
          <a:off x="1469034" y="2062423"/>
          <a:ext cx="10148341" cy="2911727"/>
        </p:xfrm>
        <a:graphic>
          <a:graphicData uri="http://schemas.openxmlformats.org/drawingml/2006/table">
            <a:tbl>
              <a:tblPr firstRow="1" firstCol="1" bandRow="1">
                <a:tableStyleId>{5C22544A-7EE6-4342-B048-85BDC9FD1C3A}</a:tableStyleId>
              </a:tblPr>
              <a:tblGrid>
                <a:gridCol w="937486">
                  <a:extLst>
                    <a:ext uri="{9D8B030D-6E8A-4147-A177-3AD203B41FA5}">
                      <a16:colId xmlns:a16="http://schemas.microsoft.com/office/drawing/2014/main" val="3186664314"/>
                    </a:ext>
                  </a:extLst>
                </a:gridCol>
                <a:gridCol w="2670615">
                  <a:extLst>
                    <a:ext uri="{9D8B030D-6E8A-4147-A177-3AD203B41FA5}">
                      <a16:colId xmlns:a16="http://schemas.microsoft.com/office/drawing/2014/main" val="3164974163"/>
                    </a:ext>
                  </a:extLst>
                </a:gridCol>
                <a:gridCol w="1363012">
                  <a:extLst>
                    <a:ext uri="{9D8B030D-6E8A-4147-A177-3AD203B41FA5}">
                      <a16:colId xmlns:a16="http://schemas.microsoft.com/office/drawing/2014/main" val="540794854"/>
                    </a:ext>
                  </a:extLst>
                </a:gridCol>
                <a:gridCol w="2018576">
                  <a:extLst>
                    <a:ext uri="{9D8B030D-6E8A-4147-A177-3AD203B41FA5}">
                      <a16:colId xmlns:a16="http://schemas.microsoft.com/office/drawing/2014/main" val="386674676"/>
                    </a:ext>
                  </a:extLst>
                </a:gridCol>
                <a:gridCol w="3158652">
                  <a:extLst>
                    <a:ext uri="{9D8B030D-6E8A-4147-A177-3AD203B41FA5}">
                      <a16:colId xmlns:a16="http://schemas.microsoft.com/office/drawing/2014/main" val="4117031524"/>
                    </a:ext>
                  </a:extLst>
                </a:gridCol>
              </a:tblGrid>
              <a:tr h="1306732">
                <a:tc>
                  <a:txBody>
                    <a:bodyPr/>
                    <a:lstStyle/>
                    <a:p>
                      <a:pPr>
                        <a:lnSpc>
                          <a:spcPct val="107000"/>
                        </a:lnSpc>
                        <a:spcAft>
                          <a:spcPts val="0"/>
                        </a:spcAft>
                      </a:pPr>
                      <a:r>
                        <a:rPr lang="de-DE" sz="2000" dirty="0">
                          <a:solidFill>
                            <a:schemeClr val="tx1"/>
                          </a:solidFill>
                          <a:effectLst/>
                        </a:rPr>
                        <a:t>KV-Nr.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Gebührentatbestand</a:t>
                      </a:r>
                    </a:p>
                    <a:p>
                      <a:pPr>
                        <a:lnSpc>
                          <a:spcPct val="107000"/>
                        </a:lnSpc>
                        <a:spcAft>
                          <a:spcPts val="0"/>
                        </a:spcAft>
                      </a:pPr>
                      <a:r>
                        <a:rPr lang="de-DE" sz="2000" dirty="0">
                          <a:solidFill>
                            <a:schemeClr val="tx1"/>
                          </a:solidFill>
                          <a:effectLst/>
                        </a:rPr>
                        <a:t>(Gegenstand des Kostenansatzes)</a:t>
                      </a:r>
                    </a:p>
                    <a:p>
                      <a:pPr>
                        <a:lnSpc>
                          <a:spcPct val="107000"/>
                        </a:lnSpc>
                        <a:spcAft>
                          <a:spcPts val="0"/>
                        </a:spcAft>
                      </a:pPr>
                      <a:r>
                        <a:rPr lang="de-DE" sz="2000" dirty="0">
                          <a:solidFill>
                            <a:schemeClr val="tx1"/>
                          </a:solidFill>
                          <a:effectLst/>
                        </a:rPr>
                        <a:t>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Streitwert</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Betrag/Gebühr</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err="1">
                          <a:solidFill>
                            <a:schemeClr val="tx1"/>
                          </a:solidFill>
                          <a:effectLst/>
                        </a:rPr>
                        <a:t>Mithaft</a:t>
                      </a:r>
                      <a:endParaRPr lang="de-DE" sz="2000" dirty="0">
                        <a:solidFill>
                          <a:schemeClr val="tx1"/>
                        </a:solidFill>
                        <a:effectLst/>
                      </a:endParaRPr>
                    </a:p>
                    <a:p>
                      <a:pPr>
                        <a:lnSpc>
                          <a:spcPct val="107000"/>
                        </a:lnSpc>
                        <a:spcAft>
                          <a:spcPts val="0"/>
                        </a:spcAft>
                      </a:pPr>
                      <a:r>
                        <a:rPr lang="de-DE" sz="2000" dirty="0" smtClean="0">
                          <a:solidFill>
                            <a:schemeClr val="tx1"/>
                          </a:solidFill>
                          <a:effectLst/>
                          <a:latin typeface="+mn-lt"/>
                          <a:ea typeface="+mn-ea"/>
                          <a:cs typeface="+mn-cs"/>
                        </a:rPr>
                        <a:t>Kläger / Beklagter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776858955"/>
                  </a:ext>
                </a:extLst>
              </a:tr>
              <a:tr h="1604995">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de-DE" sz="1600" dirty="0" smtClean="0">
                        <a:effectLst/>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de-DE" sz="1600" dirty="0">
                          <a:effectLst/>
                        </a:rPr>
                        <a:t> </a:t>
                      </a:r>
                      <a:endParaRPr lang="de-DE" sz="1600" b="1" dirty="0" smtClean="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b="1" dirty="0">
                          <a:solidFill>
                            <a:schemeClr val="accent6">
                              <a:lumMod val="75000"/>
                            </a:schemeClr>
                          </a:solidFill>
                          <a:effectLst/>
                        </a:rPr>
                        <a:t> </a:t>
                      </a: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3089362680"/>
                  </a:ext>
                </a:extLst>
              </a:tr>
            </a:tbl>
          </a:graphicData>
        </a:graphic>
      </p:graphicFrame>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9533743"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Schluss-KR </a:t>
            </a:r>
            <a:endParaRPr lang="de-DE" sz="2000" b="1" dirty="0">
              <a:solidFill>
                <a:schemeClr val="tx1"/>
              </a:solidFill>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2" name="Rechteck 1"/>
          <p:cNvSpPr/>
          <p:nvPr/>
        </p:nvSpPr>
        <p:spPr>
          <a:xfrm>
            <a:off x="1526458" y="3626128"/>
            <a:ext cx="809468" cy="3218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1210</a:t>
            </a:r>
            <a:endParaRPr lang="de-DE" b="1" dirty="0">
              <a:solidFill>
                <a:schemeClr val="tx1"/>
              </a:solidFill>
            </a:endParaRPr>
          </a:p>
        </p:txBody>
      </p:sp>
      <p:sp>
        <p:nvSpPr>
          <p:cNvPr id="3" name="Rechteck 2"/>
          <p:cNvSpPr/>
          <p:nvPr/>
        </p:nvSpPr>
        <p:spPr>
          <a:xfrm>
            <a:off x="2583263" y="3547609"/>
            <a:ext cx="2360799" cy="127922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Calibri" panose="020F0502020204030204" pitchFamily="34" charset="0"/>
                <a:cs typeface="Times New Roman" panose="02020603050405020304" pitchFamily="18" charset="0"/>
              </a:rPr>
              <a:t>Verfahren im </a:t>
            </a:r>
            <a:r>
              <a:rPr lang="de-DE" b="1" dirty="0" smtClean="0">
                <a:solidFill>
                  <a:schemeClr val="tx1"/>
                </a:solidFill>
                <a:latin typeface="Calibri" panose="020F0502020204030204" pitchFamily="34" charset="0"/>
                <a:cs typeface="Times New Roman" panose="02020603050405020304" pitchFamily="18" charset="0"/>
              </a:rPr>
              <a:t>Allgemeinen</a:t>
            </a:r>
          </a:p>
          <a:p>
            <a:pPr algn="ctr"/>
            <a:r>
              <a:rPr lang="de-DE" b="1" dirty="0" smtClean="0">
                <a:solidFill>
                  <a:schemeClr val="tx1"/>
                </a:solidFill>
                <a:latin typeface="Calibri" panose="020F0502020204030204" pitchFamily="34" charset="0"/>
                <a:cs typeface="Times New Roman" panose="02020603050405020304" pitchFamily="18" charset="0"/>
              </a:rPr>
              <a:t>+ Vorteil für die Landeskasse</a:t>
            </a:r>
            <a:endParaRPr lang="de-DE" b="1" dirty="0">
              <a:solidFill>
                <a:schemeClr val="tx1"/>
              </a:solidFill>
              <a:latin typeface="Calibri" panose="020F0502020204030204" pitchFamily="34" charset="0"/>
              <a:cs typeface="Times New Roman" panose="02020603050405020304" pitchFamily="18" charset="0"/>
            </a:endParaRPr>
          </a:p>
          <a:p>
            <a:pPr algn="ctr"/>
            <a:endParaRPr lang="de-DE" dirty="0">
              <a:solidFill>
                <a:schemeClr val="tx1"/>
              </a:solidFill>
            </a:endParaRPr>
          </a:p>
        </p:txBody>
      </p:sp>
      <p:sp>
        <p:nvSpPr>
          <p:cNvPr id="4" name="Rechteck 3"/>
          <p:cNvSpPr/>
          <p:nvPr/>
        </p:nvSpPr>
        <p:spPr>
          <a:xfrm>
            <a:off x="5333768" y="3525301"/>
            <a:ext cx="1065940"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1171,00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hteck 11"/>
          <p:cNvSpPr/>
          <p:nvPr/>
        </p:nvSpPr>
        <p:spPr>
          <a:xfrm>
            <a:off x="7112920" y="3447363"/>
            <a:ext cx="914400" cy="5305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smtClean="0">
                <a:solidFill>
                  <a:schemeClr val="tx1"/>
                </a:solidFill>
              </a:rPr>
              <a:t>348,00</a:t>
            </a:r>
            <a:endParaRPr lang="de-DE" b="1" dirty="0">
              <a:solidFill>
                <a:schemeClr val="tx1"/>
              </a:solidFill>
            </a:endParaRPr>
          </a:p>
        </p:txBody>
      </p:sp>
      <p:sp>
        <p:nvSpPr>
          <p:cNvPr id="13" name="Rechteck 12"/>
          <p:cNvSpPr/>
          <p:nvPr/>
        </p:nvSpPr>
        <p:spPr>
          <a:xfrm>
            <a:off x="8566877" y="3501996"/>
            <a:ext cx="3000571" cy="4796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err="1" smtClean="0">
                <a:solidFill>
                  <a:schemeClr val="tx1"/>
                </a:solidFill>
                <a:latin typeface="Calibri" panose="020F0502020204030204" pitchFamily="34" charset="0"/>
                <a:ea typeface="Calibri" panose="020F0502020204030204" pitchFamily="34" charset="0"/>
                <a:cs typeface="Times New Roman" panose="02020603050405020304" pitchFamily="18" charset="0"/>
              </a:rPr>
              <a:t>Kl</a:t>
            </a: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 zu 1) 234 €/keine</a:t>
            </a:r>
          </a:p>
          <a:p>
            <a:pPr lvl="0">
              <a:lnSpc>
                <a:spcPct val="107000"/>
              </a:lnSpc>
              <a:defRPr/>
            </a:pPr>
            <a:r>
              <a:rPr lang="de-DE" b="1" dirty="0" err="1" smtClean="0">
                <a:solidFill>
                  <a:schemeClr val="tx1"/>
                </a:solidFill>
                <a:latin typeface="Calibri" panose="020F0502020204030204" pitchFamily="34" charset="0"/>
                <a:ea typeface="Calibri" panose="020F0502020204030204" pitchFamily="34" charset="0"/>
                <a:cs typeface="Times New Roman" panose="02020603050405020304" pitchFamily="18" charset="0"/>
              </a:rPr>
              <a:t>Kl</a:t>
            </a: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 zu 2) 174</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4</a:t>
            </a: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5" name="Rechteck 14"/>
          <p:cNvSpPr/>
          <p:nvPr/>
        </p:nvSpPr>
        <p:spPr>
          <a:xfrm>
            <a:off x="2583264" y="5003618"/>
            <a:ext cx="20032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Summe</a:t>
            </a:r>
            <a:endParaRPr lang="de-DE" sz="1400" dirty="0">
              <a:solidFill>
                <a:schemeClr val="tx1"/>
              </a:solidFill>
            </a:endParaRPr>
          </a:p>
        </p:txBody>
      </p:sp>
      <p:sp>
        <p:nvSpPr>
          <p:cNvPr id="17" name="Rechteck 16"/>
          <p:cNvSpPr/>
          <p:nvPr/>
        </p:nvSpPr>
        <p:spPr>
          <a:xfrm>
            <a:off x="6436594" y="4987992"/>
            <a:ext cx="20178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  348,00</a:t>
            </a:r>
            <a:endParaRPr lang="de-DE" b="1" dirty="0">
              <a:solidFill>
                <a:schemeClr val="tx1"/>
              </a:solidFill>
            </a:endParaRPr>
          </a:p>
        </p:txBody>
      </p:sp>
    </p:spTree>
    <p:extLst>
      <p:ext uri="{BB962C8B-B14F-4D97-AF65-F5344CB8AC3E}">
        <p14:creationId xmlns:p14="http://schemas.microsoft.com/office/powerpoint/2010/main" val="3554586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anim calcmode="lin" valueType="num">
                                      <p:cBhvr additive="base">
                                        <p:cTn id="3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2">
                                            <p:txEl>
                                              <p:pRg st="0" end="0"/>
                                            </p:txEl>
                                          </p:spTgt>
                                        </p:tgtEl>
                                        <p:attrNameLst>
                                          <p:attrName>style.visibility</p:attrName>
                                        </p:attrNameLst>
                                      </p:cBhvr>
                                      <p:to>
                                        <p:strVal val="visible"/>
                                      </p:to>
                                    </p:set>
                                    <p:anim calcmode="lin" valueType="num">
                                      <p:cBhvr additive="base">
                                        <p:cTn id="3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500" fill="hold"/>
                                        <p:tgtEl>
                                          <p:spTgt spid="13"/>
                                        </p:tgtEl>
                                        <p:attrNameLst>
                                          <p:attrName>ppt_x</p:attrName>
                                        </p:attrNameLst>
                                      </p:cBhvr>
                                      <p:tavLst>
                                        <p:tav tm="0">
                                          <p:val>
                                            <p:strVal val="#ppt_x"/>
                                          </p:val>
                                        </p:tav>
                                        <p:tav tm="100000">
                                          <p:val>
                                            <p:strVal val="#ppt_x"/>
                                          </p:val>
                                        </p:tav>
                                      </p:tavLst>
                                    </p:anim>
                                    <p:anim calcmode="lin" valueType="num">
                                      <p:cBhvr additive="base">
                                        <p:cTn id="4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ppt_x"/>
                                          </p:val>
                                        </p:tav>
                                        <p:tav tm="100000">
                                          <p:val>
                                            <p:strVal val="#ppt_x"/>
                                          </p:val>
                                        </p:tav>
                                      </p:tavLst>
                                    </p:anim>
                                    <p:anim calcmode="lin" valueType="num">
                                      <p:cBhvr additive="base">
                                        <p:cTn id="5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additive="base">
                                        <p:cTn id="55" dur="500" fill="hold"/>
                                        <p:tgtEl>
                                          <p:spTgt spid="17"/>
                                        </p:tgtEl>
                                        <p:attrNameLst>
                                          <p:attrName>ppt_x</p:attrName>
                                        </p:attrNameLst>
                                      </p:cBhvr>
                                      <p:tavLst>
                                        <p:tav tm="0">
                                          <p:val>
                                            <p:strVal val="#ppt_x"/>
                                          </p:val>
                                        </p:tav>
                                        <p:tav tm="100000">
                                          <p:val>
                                            <p:strVal val="#ppt_x"/>
                                          </p:val>
                                        </p:tav>
                                      </p:tavLst>
                                    </p:anim>
                                    <p:anim calcmode="lin" valueType="num">
                                      <p:cBhvr additive="base">
                                        <p:cTn id="5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12" grpId="0" animBg="1"/>
      <p:bldP spid="13" grpId="0" animBg="1"/>
      <p:bldP spid="15" grpId="0" animBg="1"/>
      <p:bldP spid="1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581227" y="2443220"/>
            <a:ext cx="3076373" cy="35949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u="sng">
                <a:solidFill>
                  <a:schemeClr val="tx1"/>
                </a:solidFill>
              </a:rPr>
              <a:t>Bereits gezahlt:</a:t>
            </a:r>
            <a:endParaRPr lang="de-DE" u="sng" dirty="0">
              <a:solidFill>
                <a:schemeClr val="tx1"/>
              </a:solidFill>
            </a:endParaRPr>
          </a:p>
        </p:txBody>
      </p:sp>
      <p:sp>
        <p:nvSpPr>
          <p:cNvPr id="8" name="Rechteck 7"/>
          <p:cNvSpPr/>
          <p:nvPr/>
        </p:nvSpPr>
        <p:spPr>
          <a:xfrm>
            <a:off x="1469031" y="718522"/>
            <a:ext cx="10148340" cy="588469"/>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Schlusskostenrechnung</a:t>
            </a:r>
            <a:endParaRPr lang="de-DE" sz="2000" b="1" dirty="0">
              <a:solidFill>
                <a:schemeClr val="tx1"/>
              </a:solidFill>
            </a:endParaRPr>
          </a:p>
        </p:txBody>
      </p:sp>
      <p:sp>
        <p:nvSpPr>
          <p:cNvPr id="6" name="Rectangle 1"/>
          <p:cNvSpPr>
            <a:spLocks noChangeArrowheads="1"/>
          </p:cNvSpPr>
          <p:nvPr/>
        </p:nvSpPr>
        <p:spPr bwMode="auto">
          <a:xfrm>
            <a:off x="606401" y="1329795"/>
            <a:ext cx="1805441" cy="369332"/>
          </a:xfrm>
          <a:prstGeom prst="rect">
            <a:avLst/>
          </a:prstGeom>
          <a:solidFill>
            <a:schemeClr val="accent2">
              <a:lumMod val="60000"/>
              <a:lumOff val="40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Davon tragen:</a:t>
            </a:r>
            <a:endParaRPr lang="de-DE" dirty="0"/>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2" name="Rectangle 1"/>
          <p:cNvSpPr>
            <a:spLocks noChangeArrowheads="1"/>
          </p:cNvSpPr>
          <p:nvPr/>
        </p:nvSpPr>
        <p:spPr bwMode="auto">
          <a:xfrm>
            <a:off x="7743825" y="1697661"/>
            <a:ext cx="3600450"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der Beklagte   6/8        =  261,00 EUR</a:t>
            </a:r>
            <a:endParaRPr lang="de-DE" dirty="0"/>
          </a:p>
        </p:txBody>
      </p:sp>
      <p:sp>
        <p:nvSpPr>
          <p:cNvPr id="13" name="Rectangle 1"/>
          <p:cNvSpPr>
            <a:spLocks noChangeArrowheads="1"/>
          </p:cNvSpPr>
          <p:nvPr/>
        </p:nvSpPr>
        <p:spPr bwMode="auto">
          <a:xfrm>
            <a:off x="2450106" y="2444346"/>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204,00 EUR</a:t>
            </a:r>
            <a:endParaRPr lang="de-DE" dirty="0"/>
          </a:p>
        </p:txBody>
      </p:sp>
      <p:sp>
        <p:nvSpPr>
          <p:cNvPr id="15" name="Rectangle 1"/>
          <p:cNvSpPr>
            <a:spLocks noChangeArrowheads="1"/>
          </p:cNvSpPr>
          <p:nvPr/>
        </p:nvSpPr>
        <p:spPr bwMode="auto">
          <a:xfrm>
            <a:off x="606401" y="1690439"/>
            <a:ext cx="3365524"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der Kläger zu 1)  1/8 =  43,50 EUR</a:t>
            </a:r>
            <a:endParaRPr lang="de-DE" dirty="0"/>
          </a:p>
        </p:txBody>
      </p:sp>
      <p:grpSp>
        <p:nvGrpSpPr>
          <p:cNvPr id="5" name="Gruppieren 4"/>
          <p:cNvGrpSpPr/>
          <p:nvPr/>
        </p:nvGrpSpPr>
        <p:grpSpPr>
          <a:xfrm>
            <a:off x="582577" y="3115764"/>
            <a:ext cx="3405887" cy="440895"/>
            <a:chOff x="1190005" y="5486617"/>
            <a:chExt cx="3405887" cy="440895"/>
          </a:xfrm>
        </p:grpSpPr>
        <p:sp>
          <p:nvSpPr>
            <p:cNvPr id="4" name="Rechteck 3"/>
            <p:cNvSpPr/>
            <p:nvPr/>
          </p:nvSpPr>
          <p:spPr>
            <a:xfrm>
              <a:off x="1190005" y="5505840"/>
              <a:ext cx="2060611" cy="42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err="1" smtClean="0">
                  <a:solidFill>
                    <a:schemeClr val="tx1"/>
                  </a:solidFill>
                </a:rPr>
                <a:t>zuviel</a:t>
              </a:r>
              <a:endParaRPr lang="de-DE" dirty="0" smtClean="0">
                <a:solidFill>
                  <a:schemeClr val="tx1"/>
                </a:solidFill>
              </a:endParaRPr>
            </a:p>
          </p:txBody>
        </p:sp>
        <p:sp>
          <p:nvSpPr>
            <p:cNvPr id="21" name="Rectangle 1"/>
            <p:cNvSpPr>
              <a:spLocks noChangeArrowheads="1"/>
            </p:cNvSpPr>
            <p:nvPr/>
          </p:nvSpPr>
          <p:spPr bwMode="auto">
            <a:xfrm>
              <a:off x="3074073" y="5486617"/>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160,50 EUR</a:t>
              </a:r>
              <a:endParaRPr lang="de-DE" dirty="0"/>
            </a:p>
          </p:txBody>
        </p:sp>
      </p:grpSp>
      <p:grpSp>
        <p:nvGrpSpPr>
          <p:cNvPr id="26" name="Gruppieren 25"/>
          <p:cNvGrpSpPr/>
          <p:nvPr/>
        </p:nvGrpSpPr>
        <p:grpSpPr>
          <a:xfrm>
            <a:off x="581227" y="3502304"/>
            <a:ext cx="3407237" cy="528013"/>
            <a:chOff x="1188655" y="5940139"/>
            <a:chExt cx="3407237" cy="528013"/>
          </a:xfrm>
        </p:grpSpPr>
        <p:sp>
          <p:nvSpPr>
            <p:cNvPr id="24" name="Rechteck 23"/>
            <p:cNvSpPr/>
            <p:nvPr/>
          </p:nvSpPr>
          <p:spPr>
            <a:xfrm>
              <a:off x="1188655" y="5940139"/>
              <a:ext cx="2390573" cy="52801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Zu verrechnen </a:t>
              </a:r>
            </a:p>
            <a:p>
              <a:r>
                <a:rPr lang="de-DE" dirty="0" smtClean="0">
                  <a:solidFill>
                    <a:schemeClr val="tx1"/>
                  </a:solidFill>
                </a:rPr>
                <a:t>auf Bekl. </a:t>
              </a:r>
            </a:p>
          </p:txBody>
        </p:sp>
        <p:sp>
          <p:nvSpPr>
            <p:cNvPr id="22" name="Rectangle 1"/>
            <p:cNvSpPr>
              <a:spLocks noChangeArrowheads="1"/>
            </p:cNvSpPr>
            <p:nvPr/>
          </p:nvSpPr>
          <p:spPr bwMode="auto">
            <a:xfrm>
              <a:off x="3074073" y="6027258"/>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160,50 EUR</a:t>
              </a:r>
              <a:endParaRPr lang="de-DE" dirty="0"/>
            </a:p>
          </p:txBody>
        </p:sp>
      </p:grpSp>
      <p:grpSp>
        <p:nvGrpSpPr>
          <p:cNvPr id="27" name="Gruppieren 26"/>
          <p:cNvGrpSpPr/>
          <p:nvPr/>
        </p:nvGrpSpPr>
        <p:grpSpPr>
          <a:xfrm>
            <a:off x="606401" y="4174590"/>
            <a:ext cx="3382063" cy="421672"/>
            <a:chOff x="1190005" y="6361812"/>
            <a:chExt cx="3382063" cy="421672"/>
          </a:xfrm>
        </p:grpSpPr>
        <p:sp>
          <p:nvSpPr>
            <p:cNvPr id="25" name="Rechteck 24"/>
            <p:cNvSpPr/>
            <p:nvPr/>
          </p:nvSpPr>
          <p:spPr>
            <a:xfrm>
              <a:off x="1190005" y="6361812"/>
              <a:ext cx="2365399" cy="42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Rest</a:t>
              </a:r>
            </a:p>
          </p:txBody>
        </p:sp>
        <p:sp>
          <p:nvSpPr>
            <p:cNvPr id="23" name="Rectangle 1"/>
            <p:cNvSpPr>
              <a:spLocks noChangeArrowheads="1"/>
            </p:cNvSpPr>
            <p:nvPr/>
          </p:nvSpPr>
          <p:spPr bwMode="auto">
            <a:xfrm>
              <a:off x="3050249" y="6414152"/>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0,00 EUR</a:t>
              </a:r>
              <a:endParaRPr lang="de-DE" dirty="0"/>
            </a:p>
          </p:txBody>
        </p:sp>
      </p:grpSp>
      <p:grpSp>
        <p:nvGrpSpPr>
          <p:cNvPr id="34" name="Gruppieren 33"/>
          <p:cNvGrpSpPr/>
          <p:nvPr/>
        </p:nvGrpSpPr>
        <p:grpSpPr>
          <a:xfrm>
            <a:off x="7854385" y="3837717"/>
            <a:ext cx="3420168" cy="421672"/>
            <a:chOff x="2013682" y="6290355"/>
            <a:chExt cx="3420168" cy="421672"/>
          </a:xfrm>
        </p:grpSpPr>
        <p:sp>
          <p:nvSpPr>
            <p:cNvPr id="35" name="Rechteck 34"/>
            <p:cNvSpPr/>
            <p:nvPr/>
          </p:nvSpPr>
          <p:spPr>
            <a:xfrm>
              <a:off x="2013682" y="6290355"/>
              <a:ext cx="2736089" cy="42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Rest</a:t>
              </a:r>
            </a:p>
          </p:txBody>
        </p:sp>
        <p:sp>
          <p:nvSpPr>
            <p:cNvPr id="36" name="Rectangle 1"/>
            <p:cNvSpPr>
              <a:spLocks noChangeArrowheads="1"/>
            </p:cNvSpPr>
            <p:nvPr/>
          </p:nvSpPr>
          <p:spPr bwMode="auto">
            <a:xfrm>
              <a:off x="3912031" y="6342695"/>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a:t>
              </a:r>
              <a:r>
                <a:rPr lang="de-DE" dirty="0"/>
                <a:t>0</a:t>
              </a:r>
              <a:r>
                <a:rPr lang="de-DE" dirty="0" smtClean="0"/>
                <a:t>,00 EUR</a:t>
              </a:r>
              <a:endParaRPr lang="de-DE" dirty="0"/>
            </a:p>
          </p:txBody>
        </p:sp>
      </p:grpSp>
      <p:sp>
        <p:nvSpPr>
          <p:cNvPr id="28" name="Abgerundetes Rechteck 27"/>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29" name="Rectangle 1"/>
          <p:cNvSpPr>
            <a:spLocks noChangeArrowheads="1"/>
          </p:cNvSpPr>
          <p:nvPr/>
        </p:nvSpPr>
        <p:spPr bwMode="auto">
          <a:xfrm>
            <a:off x="4175113" y="1708166"/>
            <a:ext cx="3365524"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der Kläger zu 2)  1/8 =  43,50 EUR</a:t>
            </a:r>
            <a:endParaRPr lang="de-DE" dirty="0"/>
          </a:p>
        </p:txBody>
      </p:sp>
      <p:grpSp>
        <p:nvGrpSpPr>
          <p:cNvPr id="30" name="Gruppieren 29"/>
          <p:cNvGrpSpPr/>
          <p:nvPr/>
        </p:nvGrpSpPr>
        <p:grpSpPr>
          <a:xfrm>
            <a:off x="7812904" y="2331354"/>
            <a:ext cx="3407237" cy="528013"/>
            <a:chOff x="1188655" y="5940139"/>
            <a:chExt cx="3407237" cy="528013"/>
          </a:xfrm>
        </p:grpSpPr>
        <p:sp>
          <p:nvSpPr>
            <p:cNvPr id="37" name="Rechteck 36"/>
            <p:cNvSpPr/>
            <p:nvPr/>
          </p:nvSpPr>
          <p:spPr>
            <a:xfrm>
              <a:off x="1188655" y="5940139"/>
              <a:ext cx="2390573" cy="52801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Zu verrechnen </a:t>
              </a:r>
            </a:p>
            <a:p>
              <a:r>
                <a:rPr lang="de-DE" dirty="0" smtClean="0">
                  <a:solidFill>
                    <a:schemeClr val="tx1"/>
                  </a:solidFill>
                </a:rPr>
                <a:t>von </a:t>
              </a:r>
              <a:r>
                <a:rPr lang="de-DE" dirty="0" err="1" smtClean="0">
                  <a:solidFill>
                    <a:schemeClr val="tx1"/>
                  </a:solidFill>
                </a:rPr>
                <a:t>Kl</a:t>
              </a:r>
              <a:r>
                <a:rPr lang="de-DE" dirty="0" smtClean="0">
                  <a:solidFill>
                    <a:schemeClr val="tx1"/>
                  </a:solidFill>
                </a:rPr>
                <a:t> zu 1) </a:t>
              </a:r>
            </a:p>
          </p:txBody>
        </p:sp>
        <p:sp>
          <p:nvSpPr>
            <p:cNvPr id="38" name="Rectangle 1"/>
            <p:cNvSpPr>
              <a:spLocks noChangeArrowheads="1"/>
            </p:cNvSpPr>
            <p:nvPr/>
          </p:nvSpPr>
          <p:spPr bwMode="auto">
            <a:xfrm>
              <a:off x="3074073" y="6027258"/>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160,50 EUR</a:t>
              </a:r>
              <a:endParaRPr lang="de-DE" dirty="0"/>
            </a:p>
          </p:txBody>
        </p:sp>
      </p:grpSp>
      <p:grpSp>
        <p:nvGrpSpPr>
          <p:cNvPr id="39" name="Gruppieren 38"/>
          <p:cNvGrpSpPr/>
          <p:nvPr/>
        </p:nvGrpSpPr>
        <p:grpSpPr>
          <a:xfrm>
            <a:off x="7840431" y="3115764"/>
            <a:ext cx="3407237" cy="528013"/>
            <a:chOff x="1188655" y="5940139"/>
            <a:chExt cx="3407237" cy="528013"/>
          </a:xfrm>
        </p:grpSpPr>
        <p:sp>
          <p:nvSpPr>
            <p:cNvPr id="40" name="Rechteck 39"/>
            <p:cNvSpPr/>
            <p:nvPr/>
          </p:nvSpPr>
          <p:spPr>
            <a:xfrm>
              <a:off x="1188655" y="5940139"/>
              <a:ext cx="2390573" cy="52801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Zu verrechnen </a:t>
              </a:r>
            </a:p>
            <a:p>
              <a:r>
                <a:rPr lang="de-DE" dirty="0" smtClean="0">
                  <a:solidFill>
                    <a:schemeClr val="tx1"/>
                  </a:solidFill>
                </a:rPr>
                <a:t>von </a:t>
              </a:r>
              <a:r>
                <a:rPr lang="de-DE" dirty="0" err="1" smtClean="0">
                  <a:solidFill>
                    <a:schemeClr val="tx1"/>
                  </a:solidFill>
                </a:rPr>
                <a:t>Kl</a:t>
              </a:r>
              <a:r>
                <a:rPr lang="de-DE" dirty="0" smtClean="0">
                  <a:solidFill>
                    <a:schemeClr val="tx1"/>
                  </a:solidFill>
                </a:rPr>
                <a:t> zu 2) </a:t>
              </a:r>
            </a:p>
          </p:txBody>
        </p:sp>
        <p:sp>
          <p:nvSpPr>
            <p:cNvPr id="41" name="Rectangle 1"/>
            <p:cNvSpPr>
              <a:spLocks noChangeArrowheads="1"/>
            </p:cNvSpPr>
            <p:nvPr/>
          </p:nvSpPr>
          <p:spPr bwMode="auto">
            <a:xfrm>
              <a:off x="3074073" y="6027258"/>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100,50 EUR</a:t>
              </a:r>
              <a:endParaRPr lang="de-DE" dirty="0"/>
            </a:p>
          </p:txBody>
        </p:sp>
      </p:grpSp>
      <p:grpSp>
        <p:nvGrpSpPr>
          <p:cNvPr id="3" name="Gruppieren 2"/>
          <p:cNvGrpSpPr/>
          <p:nvPr/>
        </p:nvGrpSpPr>
        <p:grpSpPr>
          <a:xfrm>
            <a:off x="4175113" y="2439383"/>
            <a:ext cx="3290331" cy="374295"/>
            <a:chOff x="4175113" y="2439383"/>
            <a:chExt cx="3290331" cy="374295"/>
          </a:xfrm>
        </p:grpSpPr>
        <p:sp>
          <p:nvSpPr>
            <p:cNvPr id="42" name="Rechteck 41"/>
            <p:cNvSpPr/>
            <p:nvPr/>
          </p:nvSpPr>
          <p:spPr>
            <a:xfrm>
              <a:off x="4175113" y="2439383"/>
              <a:ext cx="3076373" cy="35949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u="sng" dirty="0">
                  <a:solidFill>
                    <a:schemeClr val="tx1"/>
                  </a:solidFill>
                </a:rPr>
                <a:t>Bereits gezahlt:</a:t>
              </a:r>
            </a:p>
          </p:txBody>
        </p:sp>
        <p:sp>
          <p:nvSpPr>
            <p:cNvPr id="43" name="Rectangle 1"/>
            <p:cNvSpPr>
              <a:spLocks noChangeArrowheads="1"/>
            </p:cNvSpPr>
            <p:nvPr/>
          </p:nvSpPr>
          <p:spPr bwMode="auto">
            <a:xfrm>
              <a:off x="5943625" y="2444346"/>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144,00 EUR</a:t>
              </a:r>
              <a:endParaRPr lang="de-DE" dirty="0"/>
            </a:p>
          </p:txBody>
        </p:sp>
      </p:grpSp>
      <p:grpSp>
        <p:nvGrpSpPr>
          <p:cNvPr id="44" name="Gruppieren 43"/>
          <p:cNvGrpSpPr/>
          <p:nvPr/>
        </p:nvGrpSpPr>
        <p:grpSpPr>
          <a:xfrm>
            <a:off x="4169588" y="3099205"/>
            <a:ext cx="3295856" cy="421672"/>
            <a:chOff x="1190005" y="5505840"/>
            <a:chExt cx="3295856" cy="421672"/>
          </a:xfrm>
        </p:grpSpPr>
        <p:sp>
          <p:nvSpPr>
            <p:cNvPr id="45" name="Rechteck 44"/>
            <p:cNvSpPr/>
            <p:nvPr/>
          </p:nvSpPr>
          <p:spPr>
            <a:xfrm>
              <a:off x="1190005" y="5505840"/>
              <a:ext cx="2060611" cy="42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err="1" smtClean="0">
                  <a:solidFill>
                    <a:schemeClr val="tx1"/>
                  </a:solidFill>
                </a:rPr>
                <a:t>zuviel</a:t>
              </a:r>
              <a:endParaRPr lang="de-DE" dirty="0" smtClean="0">
                <a:solidFill>
                  <a:schemeClr val="tx1"/>
                </a:solidFill>
              </a:endParaRPr>
            </a:p>
          </p:txBody>
        </p:sp>
        <p:sp>
          <p:nvSpPr>
            <p:cNvPr id="46" name="Rectangle 1"/>
            <p:cNvSpPr>
              <a:spLocks noChangeArrowheads="1"/>
            </p:cNvSpPr>
            <p:nvPr/>
          </p:nvSpPr>
          <p:spPr bwMode="auto">
            <a:xfrm>
              <a:off x="2964042" y="5505840"/>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100,50 EUR</a:t>
              </a:r>
              <a:endParaRPr lang="de-DE" dirty="0"/>
            </a:p>
          </p:txBody>
        </p:sp>
      </p:grpSp>
      <p:grpSp>
        <p:nvGrpSpPr>
          <p:cNvPr id="47" name="Gruppieren 46"/>
          <p:cNvGrpSpPr/>
          <p:nvPr/>
        </p:nvGrpSpPr>
        <p:grpSpPr>
          <a:xfrm>
            <a:off x="4176063" y="3605705"/>
            <a:ext cx="3289380" cy="528013"/>
            <a:chOff x="1188655" y="5940139"/>
            <a:chExt cx="3289380" cy="528013"/>
          </a:xfrm>
        </p:grpSpPr>
        <p:sp>
          <p:nvSpPr>
            <p:cNvPr id="48" name="Rechteck 47"/>
            <p:cNvSpPr/>
            <p:nvPr/>
          </p:nvSpPr>
          <p:spPr>
            <a:xfrm>
              <a:off x="1188655" y="5940139"/>
              <a:ext cx="2390573" cy="52801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Zu verrechnen </a:t>
              </a:r>
            </a:p>
            <a:p>
              <a:r>
                <a:rPr lang="de-DE" dirty="0" smtClean="0">
                  <a:solidFill>
                    <a:schemeClr val="tx1"/>
                  </a:solidFill>
                </a:rPr>
                <a:t>auf Bekl. </a:t>
              </a:r>
            </a:p>
          </p:txBody>
        </p:sp>
        <p:sp>
          <p:nvSpPr>
            <p:cNvPr id="49" name="Rectangle 1"/>
            <p:cNvSpPr>
              <a:spLocks noChangeArrowheads="1"/>
            </p:cNvSpPr>
            <p:nvPr/>
          </p:nvSpPr>
          <p:spPr bwMode="auto">
            <a:xfrm>
              <a:off x="2956216" y="6019479"/>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100,50 EUR</a:t>
              </a:r>
              <a:endParaRPr lang="de-DE" dirty="0"/>
            </a:p>
          </p:txBody>
        </p:sp>
      </p:grpSp>
      <p:sp>
        <p:nvSpPr>
          <p:cNvPr id="50" name="Gefaltete Ecke 49"/>
          <p:cNvSpPr/>
          <p:nvPr/>
        </p:nvSpPr>
        <p:spPr>
          <a:xfrm>
            <a:off x="985526" y="4894650"/>
            <a:ext cx="1526944" cy="1526303"/>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err="1" smtClean="0">
                <a:solidFill>
                  <a:schemeClr val="tx1"/>
                </a:solidFill>
                <a:latin typeface="MV Boli" panose="02000500030200090000" pitchFamily="2" charset="0"/>
                <a:cs typeface="MV Boli" panose="02000500030200090000" pitchFamily="2" charset="0"/>
              </a:rPr>
              <a:t>rest</a:t>
            </a:r>
            <a:r>
              <a:rPr lang="de-DE" dirty="0" smtClean="0">
                <a:solidFill>
                  <a:schemeClr val="tx1"/>
                </a:solidFill>
                <a:latin typeface="MV Boli" panose="02000500030200090000" pitchFamily="2" charset="0"/>
                <a:cs typeface="MV Boli" panose="02000500030200090000" pitchFamily="2" charset="0"/>
              </a:rPr>
              <a:t>. Mithaft-</a:t>
            </a:r>
          </a:p>
          <a:p>
            <a:pPr algn="ctr"/>
            <a:r>
              <a:rPr lang="de-DE" dirty="0" smtClean="0">
                <a:solidFill>
                  <a:schemeClr val="tx1"/>
                </a:solidFill>
                <a:latin typeface="MV Boli" panose="02000500030200090000" pitchFamily="2" charset="0"/>
                <a:cs typeface="MV Boli" panose="02000500030200090000" pitchFamily="2" charset="0"/>
              </a:rPr>
              <a:t>234 </a:t>
            </a:r>
          </a:p>
          <a:p>
            <a:pPr marL="342900" indent="-342900" algn="ctr">
              <a:buFontTx/>
              <a:buChar char="-"/>
            </a:pPr>
            <a:r>
              <a:rPr lang="de-DE" dirty="0" smtClean="0">
                <a:solidFill>
                  <a:schemeClr val="tx1"/>
                </a:solidFill>
                <a:latin typeface="MV Boli" panose="02000500030200090000" pitchFamily="2" charset="0"/>
                <a:cs typeface="MV Boli" panose="02000500030200090000" pitchFamily="2" charset="0"/>
              </a:rPr>
              <a:t>43,50</a:t>
            </a:r>
          </a:p>
          <a:p>
            <a:pPr algn="ctr"/>
            <a:r>
              <a:rPr lang="de-DE" dirty="0" smtClean="0">
                <a:solidFill>
                  <a:schemeClr val="tx1"/>
                </a:solidFill>
                <a:latin typeface="MV Boli" panose="02000500030200090000" pitchFamily="2" charset="0"/>
                <a:cs typeface="MV Boli" panose="02000500030200090000" pitchFamily="2" charset="0"/>
              </a:rPr>
              <a:t>= 190,50</a:t>
            </a:r>
          </a:p>
        </p:txBody>
      </p:sp>
      <p:sp>
        <p:nvSpPr>
          <p:cNvPr id="51" name="Gefaltete Ecke 50"/>
          <p:cNvSpPr/>
          <p:nvPr/>
        </p:nvSpPr>
        <p:spPr>
          <a:xfrm rot="21374621">
            <a:off x="5466727" y="4654270"/>
            <a:ext cx="1526944" cy="1526303"/>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err="1" smtClean="0">
                <a:solidFill>
                  <a:schemeClr val="tx1"/>
                </a:solidFill>
                <a:latin typeface="MV Boli" panose="02000500030200090000" pitchFamily="2" charset="0"/>
                <a:cs typeface="MV Boli" panose="02000500030200090000" pitchFamily="2" charset="0"/>
              </a:rPr>
              <a:t>rest</a:t>
            </a:r>
            <a:r>
              <a:rPr lang="de-DE" dirty="0" smtClean="0">
                <a:solidFill>
                  <a:schemeClr val="tx1"/>
                </a:solidFill>
                <a:latin typeface="MV Boli" panose="02000500030200090000" pitchFamily="2" charset="0"/>
                <a:cs typeface="MV Boli" panose="02000500030200090000" pitchFamily="2" charset="0"/>
              </a:rPr>
              <a:t>. Mithaft-</a:t>
            </a:r>
          </a:p>
          <a:p>
            <a:pPr algn="ctr"/>
            <a:r>
              <a:rPr lang="de-DE" dirty="0" smtClean="0">
                <a:solidFill>
                  <a:schemeClr val="tx1"/>
                </a:solidFill>
                <a:latin typeface="MV Boli" panose="02000500030200090000" pitchFamily="2" charset="0"/>
                <a:cs typeface="MV Boli" panose="02000500030200090000" pitchFamily="2" charset="0"/>
              </a:rPr>
              <a:t>174 </a:t>
            </a:r>
          </a:p>
          <a:p>
            <a:pPr marL="342900" indent="-342900" algn="ctr">
              <a:buFontTx/>
              <a:buChar char="-"/>
            </a:pPr>
            <a:r>
              <a:rPr lang="de-DE" dirty="0" smtClean="0">
                <a:solidFill>
                  <a:schemeClr val="tx1"/>
                </a:solidFill>
                <a:latin typeface="MV Boli" panose="02000500030200090000" pitchFamily="2" charset="0"/>
                <a:cs typeface="MV Boli" panose="02000500030200090000" pitchFamily="2" charset="0"/>
              </a:rPr>
              <a:t>43,50</a:t>
            </a:r>
          </a:p>
          <a:p>
            <a:pPr algn="ctr"/>
            <a:r>
              <a:rPr lang="de-DE" dirty="0" smtClean="0">
                <a:solidFill>
                  <a:schemeClr val="tx1"/>
                </a:solidFill>
                <a:latin typeface="MV Boli" panose="02000500030200090000" pitchFamily="2" charset="0"/>
                <a:cs typeface="MV Boli" panose="02000500030200090000" pitchFamily="2" charset="0"/>
              </a:rPr>
              <a:t>= 130,50</a:t>
            </a:r>
          </a:p>
        </p:txBody>
      </p:sp>
      <p:cxnSp>
        <p:nvCxnSpPr>
          <p:cNvPr id="9" name="Gerade Verbindung mit Pfeil 8"/>
          <p:cNvCxnSpPr/>
          <p:nvPr/>
        </p:nvCxnSpPr>
        <p:spPr>
          <a:xfrm flipV="1">
            <a:off x="3938863" y="2684996"/>
            <a:ext cx="4238005" cy="1009203"/>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2" name="Gerade Verbindung mit Pfeil 51"/>
          <p:cNvCxnSpPr>
            <a:stCxn id="49" idx="3"/>
          </p:cNvCxnSpPr>
          <p:nvPr/>
        </p:nvCxnSpPr>
        <p:spPr>
          <a:xfrm flipV="1">
            <a:off x="7465443" y="3484592"/>
            <a:ext cx="771906" cy="385119"/>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61810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6"/>
                                        </p:tgtEl>
                                        <p:attrNameLst>
                                          <p:attrName>style.visibility</p:attrName>
                                        </p:attrNameLst>
                                      </p:cBhvr>
                                      <p:to>
                                        <p:strVal val="visible"/>
                                      </p:to>
                                    </p:set>
                                    <p:anim calcmode="lin" valueType="num">
                                      <p:cBhvr additive="base">
                                        <p:cTn id="37" dur="500" fill="hold"/>
                                        <p:tgtEl>
                                          <p:spTgt spid="26"/>
                                        </p:tgtEl>
                                        <p:attrNameLst>
                                          <p:attrName>ppt_x</p:attrName>
                                        </p:attrNameLst>
                                      </p:cBhvr>
                                      <p:tavLst>
                                        <p:tav tm="0">
                                          <p:val>
                                            <p:strVal val="#ppt_x"/>
                                          </p:val>
                                        </p:tav>
                                        <p:tav tm="100000">
                                          <p:val>
                                            <p:strVal val="#ppt_x"/>
                                          </p:val>
                                        </p:tav>
                                      </p:tavLst>
                                    </p:anim>
                                    <p:anim calcmode="lin" valueType="num">
                                      <p:cBhvr additive="base">
                                        <p:cTn id="38"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7"/>
                                        </p:tgtEl>
                                        <p:attrNameLst>
                                          <p:attrName>style.visibility</p:attrName>
                                        </p:attrNameLst>
                                      </p:cBhvr>
                                      <p:to>
                                        <p:strVal val="visible"/>
                                      </p:to>
                                    </p:set>
                                    <p:anim calcmode="lin" valueType="num">
                                      <p:cBhvr additive="base">
                                        <p:cTn id="43" dur="500" fill="hold"/>
                                        <p:tgtEl>
                                          <p:spTgt spid="27"/>
                                        </p:tgtEl>
                                        <p:attrNameLst>
                                          <p:attrName>ppt_x</p:attrName>
                                        </p:attrNameLst>
                                      </p:cBhvr>
                                      <p:tavLst>
                                        <p:tav tm="0">
                                          <p:val>
                                            <p:strVal val="#ppt_x"/>
                                          </p:val>
                                        </p:tav>
                                        <p:tav tm="100000">
                                          <p:val>
                                            <p:strVal val="#ppt_x"/>
                                          </p:val>
                                        </p:tav>
                                      </p:tavLst>
                                    </p:anim>
                                    <p:anim calcmode="lin" valueType="num">
                                      <p:cBhvr additive="base">
                                        <p:cTn id="44"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9"/>
                                        </p:tgtEl>
                                        <p:attrNameLst>
                                          <p:attrName>style.visibility</p:attrName>
                                        </p:attrNameLst>
                                      </p:cBhvr>
                                      <p:to>
                                        <p:strVal val="visible"/>
                                      </p:to>
                                    </p:set>
                                    <p:anim calcmode="lin" valueType="num">
                                      <p:cBhvr additive="base">
                                        <p:cTn id="49" dur="500" fill="hold"/>
                                        <p:tgtEl>
                                          <p:spTgt spid="29"/>
                                        </p:tgtEl>
                                        <p:attrNameLst>
                                          <p:attrName>ppt_x</p:attrName>
                                        </p:attrNameLst>
                                      </p:cBhvr>
                                      <p:tavLst>
                                        <p:tav tm="0">
                                          <p:val>
                                            <p:strVal val="#ppt_x"/>
                                          </p:val>
                                        </p:tav>
                                        <p:tav tm="100000">
                                          <p:val>
                                            <p:strVal val="#ppt_x"/>
                                          </p:val>
                                        </p:tav>
                                      </p:tavLst>
                                    </p:anim>
                                    <p:anim calcmode="lin" valueType="num">
                                      <p:cBhvr additive="base">
                                        <p:cTn id="50"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gtEl>
                                        <p:attrNameLst>
                                          <p:attrName>style.visibility</p:attrName>
                                        </p:attrNameLst>
                                      </p:cBhvr>
                                      <p:to>
                                        <p:strVal val="visible"/>
                                      </p:to>
                                    </p:set>
                                    <p:anim calcmode="lin" valueType="num">
                                      <p:cBhvr additive="base">
                                        <p:cTn id="55" dur="500" fill="hold"/>
                                        <p:tgtEl>
                                          <p:spTgt spid="3"/>
                                        </p:tgtEl>
                                        <p:attrNameLst>
                                          <p:attrName>ppt_x</p:attrName>
                                        </p:attrNameLst>
                                      </p:cBhvr>
                                      <p:tavLst>
                                        <p:tav tm="0">
                                          <p:val>
                                            <p:strVal val="#ppt_x"/>
                                          </p:val>
                                        </p:tav>
                                        <p:tav tm="100000">
                                          <p:val>
                                            <p:strVal val="#ppt_x"/>
                                          </p:val>
                                        </p:tav>
                                      </p:tavLst>
                                    </p:anim>
                                    <p:anim calcmode="lin" valueType="num">
                                      <p:cBhvr additive="base">
                                        <p:cTn id="5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44"/>
                                        </p:tgtEl>
                                        <p:attrNameLst>
                                          <p:attrName>style.visibility</p:attrName>
                                        </p:attrNameLst>
                                      </p:cBhvr>
                                      <p:to>
                                        <p:strVal val="visible"/>
                                      </p:to>
                                    </p:set>
                                    <p:anim calcmode="lin" valueType="num">
                                      <p:cBhvr additive="base">
                                        <p:cTn id="61" dur="500" fill="hold"/>
                                        <p:tgtEl>
                                          <p:spTgt spid="44"/>
                                        </p:tgtEl>
                                        <p:attrNameLst>
                                          <p:attrName>ppt_x</p:attrName>
                                        </p:attrNameLst>
                                      </p:cBhvr>
                                      <p:tavLst>
                                        <p:tav tm="0">
                                          <p:val>
                                            <p:strVal val="#ppt_x"/>
                                          </p:val>
                                        </p:tav>
                                        <p:tav tm="100000">
                                          <p:val>
                                            <p:strVal val="#ppt_x"/>
                                          </p:val>
                                        </p:tav>
                                      </p:tavLst>
                                    </p:anim>
                                    <p:anim calcmode="lin" valueType="num">
                                      <p:cBhvr additive="base">
                                        <p:cTn id="62"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47"/>
                                        </p:tgtEl>
                                        <p:attrNameLst>
                                          <p:attrName>style.visibility</p:attrName>
                                        </p:attrNameLst>
                                      </p:cBhvr>
                                      <p:to>
                                        <p:strVal val="visible"/>
                                      </p:to>
                                    </p:set>
                                    <p:anim calcmode="lin" valueType="num">
                                      <p:cBhvr additive="base">
                                        <p:cTn id="67" dur="500" fill="hold"/>
                                        <p:tgtEl>
                                          <p:spTgt spid="47"/>
                                        </p:tgtEl>
                                        <p:attrNameLst>
                                          <p:attrName>ppt_x</p:attrName>
                                        </p:attrNameLst>
                                      </p:cBhvr>
                                      <p:tavLst>
                                        <p:tav tm="0">
                                          <p:val>
                                            <p:strVal val="#ppt_x"/>
                                          </p:val>
                                        </p:tav>
                                        <p:tav tm="100000">
                                          <p:val>
                                            <p:strVal val="#ppt_x"/>
                                          </p:val>
                                        </p:tav>
                                      </p:tavLst>
                                    </p:anim>
                                    <p:anim calcmode="lin" valueType="num">
                                      <p:cBhvr additive="base">
                                        <p:cTn id="68"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50"/>
                                        </p:tgtEl>
                                        <p:attrNameLst>
                                          <p:attrName>style.visibility</p:attrName>
                                        </p:attrNameLst>
                                      </p:cBhvr>
                                      <p:to>
                                        <p:strVal val="visible"/>
                                      </p:to>
                                    </p:set>
                                    <p:anim calcmode="lin" valueType="num">
                                      <p:cBhvr>
                                        <p:cTn id="73" dur="500" fill="hold"/>
                                        <p:tgtEl>
                                          <p:spTgt spid="50"/>
                                        </p:tgtEl>
                                        <p:attrNameLst>
                                          <p:attrName>ppt_w</p:attrName>
                                        </p:attrNameLst>
                                      </p:cBhvr>
                                      <p:tavLst>
                                        <p:tav tm="0">
                                          <p:val>
                                            <p:fltVal val="0"/>
                                          </p:val>
                                        </p:tav>
                                        <p:tav tm="100000">
                                          <p:val>
                                            <p:strVal val="#ppt_w"/>
                                          </p:val>
                                        </p:tav>
                                      </p:tavLst>
                                    </p:anim>
                                    <p:anim calcmode="lin" valueType="num">
                                      <p:cBhvr>
                                        <p:cTn id="74" dur="500" fill="hold"/>
                                        <p:tgtEl>
                                          <p:spTgt spid="50"/>
                                        </p:tgtEl>
                                        <p:attrNameLst>
                                          <p:attrName>ppt_h</p:attrName>
                                        </p:attrNameLst>
                                      </p:cBhvr>
                                      <p:tavLst>
                                        <p:tav tm="0">
                                          <p:val>
                                            <p:fltVal val="0"/>
                                          </p:val>
                                        </p:tav>
                                        <p:tav tm="100000">
                                          <p:val>
                                            <p:strVal val="#ppt_h"/>
                                          </p:val>
                                        </p:tav>
                                      </p:tavLst>
                                    </p:anim>
                                    <p:animEffect transition="in" filter="fade">
                                      <p:cBhvr>
                                        <p:cTn id="75" dur="500"/>
                                        <p:tgtEl>
                                          <p:spTgt spid="50"/>
                                        </p:tgtEl>
                                      </p:cBhvr>
                                    </p:animEffect>
                                  </p:childTnLst>
                                </p:cTn>
                              </p:par>
                            </p:childTnLst>
                          </p:cTn>
                        </p:par>
                      </p:childTnLst>
                    </p:cTn>
                  </p:par>
                  <p:par>
                    <p:cTn id="76" fill="hold">
                      <p:stCondLst>
                        <p:cond delay="indefinite"/>
                      </p:stCondLst>
                      <p:childTnLst>
                        <p:par>
                          <p:cTn id="77" fill="hold">
                            <p:stCondLst>
                              <p:cond delay="0"/>
                            </p:stCondLst>
                            <p:childTnLst>
                              <p:par>
                                <p:cTn id="78" presetID="53" presetClass="entr" presetSubtype="16" fill="hold" grpId="0" nodeType="clickEffect">
                                  <p:stCondLst>
                                    <p:cond delay="0"/>
                                  </p:stCondLst>
                                  <p:childTnLst>
                                    <p:set>
                                      <p:cBhvr>
                                        <p:cTn id="79" dur="1" fill="hold">
                                          <p:stCondLst>
                                            <p:cond delay="0"/>
                                          </p:stCondLst>
                                        </p:cTn>
                                        <p:tgtEl>
                                          <p:spTgt spid="51"/>
                                        </p:tgtEl>
                                        <p:attrNameLst>
                                          <p:attrName>style.visibility</p:attrName>
                                        </p:attrNameLst>
                                      </p:cBhvr>
                                      <p:to>
                                        <p:strVal val="visible"/>
                                      </p:to>
                                    </p:set>
                                    <p:anim calcmode="lin" valueType="num">
                                      <p:cBhvr>
                                        <p:cTn id="80" dur="500" fill="hold"/>
                                        <p:tgtEl>
                                          <p:spTgt spid="51"/>
                                        </p:tgtEl>
                                        <p:attrNameLst>
                                          <p:attrName>ppt_w</p:attrName>
                                        </p:attrNameLst>
                                      </p:cBhvr>
                                      <p:tavLst>
                                        <p:tav tm="0">
                                          <p:val>
                                            <p:fltVal val="0"/>
                                          </p:val>
                                        </p:tav>
                                        <p:tav tm="100000">
                                          <p:val>
                                            <p:strVal val="#ppt_w"/>
                                          </p:val>
                                        </p:tav>
                                      </p:tavLst>
                                    </p:anim>
                                    <p:anim calcmode="lin" valueType="num">
                                      <p:cBhvr>
                                        <p:cTn id="81" dur="500" fill="hold"/>
                                        <p:tgtEl>
                                          <p:spTgt spid="51"/>
                                        </p:tgtEl>
                                        <p:attrNameLst>
                                          <p:attrName>ppt_h</p:attrName>
                                        </p:attrNameLst>
                                      </p:cBhvr>
                                      <p:tavLst>
                                        <p:tav tm="0">
                                          <p:val>
                                            <p:fltVal val="0"/>
                                          </p:val>
                                        </p:tav>
                                        <p:tav tm="100000">
                                          <p:val>
                                            <p:strVal val="#ppt_h"/>
                                          </p:val>
                                        </p:tav>
                                      </p:tavLst>
                                    </p:anim>
                                    <p:animEffect transition="in" filter="fade">
                                      <p:cBhvr>
                                        <p:cTn id="82" dur="500"/>
                                        <p:tgtEl>
                                          <p:spTgt spid="51"/>
                                        </p:tgtEl>
                                      </p:cBhvr>
                                    </p:animEffect>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grpId="0" nodeType="clickEffect">
                                  <p:stCondLst>
                                    <p:cond delay="0"/>
                                  </p:stCondLst>
                                  <p:childTnLst>
                                    <p:set>
                                      <p:cBhvr>
                                        <p:cTn id="86" dur="1" fill="hold">
                                          <p:stCondLst>
                                            <p:cond delay="0"/>
                                          </p:stCondLst>
                                        </p:cTn>
                                        <p:tgtEl>
                                          <p:spTgt spid="12"/>
                                        </p:tgtEl>
                                        <p:attrNameLst>
                                          <p:attrName>style.visibility</p:attrName>
                                        </p:attrNameLst>
                                      </p:cBhvr>
                                      <p:to>
                                        <p:strVal val="visible"/>
                                      </p:to>
                                    </p:set>
                                    <p:anim calcmode="lin" valueType="num">
                                      <p:cBhvr additive="base">
                                        <p:cTn id="87" dur="500" fill="hold"/>
                                        <p:tgtEl>
                                          <p:spTgt spid="12"/>
                                        </p:tgtEl>
                                        <p:attrNameLst>
                                          <p:attrName>ppt_x</p:attrName>
                                        </p:attrNameLst>
                                      </p:cBhvr>
                                      <p:tavLst>
                                        <p:tav tm="0">
                                          <p:val>
                                            <p:strVal val="#ppt_x"/>
                                          </p:val>
                                        </p:tav>
                                        <p:tav tm="100000">
                                          <p:val>
                                            <p:strVal val="#ppt_x"/>
                                          </p:val>
                                        </p:tav>
                                      </p:tavLst>
                                    </p:anim>
                                    <p:anim calcmode="lin" valueType="num">
                                      <p:cBhvr additive="base">
                                        <p:cTn id="8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2" presetClass="entr" presetSubtype="4" fill="hold" nodeType="clickEffect">
                                  <p:stCondLst>
                                    <p:cond delay="0"/>
                                  </p:stCondLst>
                                  <p:childTnLst>
                                    <p:set>
                                      <p:cBhvr>
                                        <p:cTn id="92" dur="1" fill="hold">
                                          <p:stCondLst>
                                            <p:cond delay="0"/>
                                          </p:stCondLst>
                                        </p:cTn>
                                        <p:tgtEl>
                                          <p:spTgt spid="30"/>
                                        </p:tgtEl>
                                        <p:attrNameLst>
                                          <p:attrName>style.visibility</p:attrName>
                                        </p:attrNameLst>
                                      </p:cBhvr>
                                      <p:to>
                                        <p:strVal val="visible"/>
                                      </p:to>
                                    </p:set>
                                    <p:anim calcmode="lin" valueType="num">
                                      <p:cBhvr additive="base">
                                        <p:cTn id="93" dur="500" fill="hold"/>
                                        <p:tgtEl>
                                          <p:spTgt spid="30"/>
                                        </p:tgtEl>
                                        <p:attrNameLst>
                                          <p:attrName>ppt_x</p:attrName>
                                        </p:attrNameLst>
                                      </p:cBhvr>
                                      <p:tavLst>
                                        <p:tav tm="0">
                                          <p:val>
                                            <p:strVal val="#ppt_x"/>
                                          </p:val>
                                        </p:tav>
                                        <p:tav tm="100000">
                                          <p:val>
                                            <p:strVal val="#ppt_x"/>
                                          </p:val>
                                        </p:tav>
                                      </p:tavLst>
                                    </p:anim>
                                    <p:anim calcmode="lin" valueType="num">
                                      <p:cBhvr additive="base">
                                        <p:cTn id="94"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2" presetClass="entr" presetSubtype="4" fill="hold" nodeType="clickEffect">
                                  <p:stCondLst>
                                    <p:cond delay="0"/>
                                  </p:stCondLst>
                                  <p:childTnLst>
                                    <p:set>
                                      <p:cBhvr>
                                        <p:cTn id="98" dur="1" fill="hold">
                                          <p:stCondLst>
                                            <p:cond delay="0"/>
                                          </p:stCondLst>
                                        </p:cTn>
                                        <p:tgtEl>
                                          <p:spTgt spid="39"/>
                                        </p:tgtEl>
                                        <p:attrNameLst>
                                          <p:attrName>style.visibility</p:attrName>
                                        </p:attrNameLst>
                                      </p:cBhvr>
                                      <p:to>
                                        <p:strVal val="visible"/>
                                      </p:to>
                                    </p:set>
                                    <p:anim calcmode="lin" valueType="num">
                                      <p:cBhvr additive="base">
                                        <p:cTn id="99" dur="500" fill="hold"/>
                                        <p:tgtEl>
                                          <p:spTgt spid="39"/>
                                        </p:tgtEl>
                                        <p:attrNameLst>
                                          <p:attrName>ppt_x</p:attrName>
                                        </p:attrNameLst>
                                      </p:cBhvr>
                                      <p:tavLst>
                                        <p:tav tm="0">
                                          <p:val>
                                            <p:strVal val="#ppt_x"/>
                                          </p:val>
                                        </p:tav>
                                        <p:tav tm="100000">
                                          <p:val>
                                            <p:strVal val="#ppt_x"/>
                                          </p:val>
                                        </p:tav>
                                      </p:tavLst>
                                    </p:anim>
                                    <p:anim calcmode="lin" valueType="num">
                                      <p:cBhvr additive="base">
                                        <p:cTn id="100"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2" presetClass="entr" presetSubtype="4" fill="hold" nodeType="clickEffect">
                                  <p:stCondLst>
                                    <p:cond delay="0"/>
                                  </p:stCondLst>
                                  <p:childTnLst>
                                    <p:set>
                                      <p:cBhvr>
                                        <p:cTn id="104" dur="1" fill="hold">
                                          <p:stCondLst>
                                            <p:cond delay="0"/>
                                          </p:stCondLst>
                                        </p:cTn>
                                        <p:tgtEl>
                                          <p:spTgt spid="34"/>
                                        </p:tgtEl>
                                        <p:attrNameLst>
                                          <p:attrName>style.visibility</p:attrName>
                                        </p:attrNameLst>
                                      </p:cBhvr>
                                      <p:to>
                                        <p:strVal val="visible"/>
                                      </p:to>
                                    </p:set>
                                    <p:anim calcmode="lin" valueType="num">
                                      <p:cBhvr additive="base">
                                        <p:cTn id="105" dur="500" fill="hold"/>
                                        <p:tgtEl>
                                          <p:spTgt spid="34"/>
                                        </p:tgtEl>
                                        <p:attrNameLst>
                                          <p:attrName>ppt_x</p:attrName>
                                        </p:attrNameLst>
                                      </p:cBhvr>
                                      <p:tavLst>
                                        <p:tav tm="0">
                                          <p:val>
                                            <p:strVal val="#ppt_x"/>
                                          </p:val>
                                        </p:tav>
                                        <p:tav tm="100000">
                                          <p:val>
                                            <p:strVal val="#ppt_x"/>
                                          </p:val>
                                        </p:tav>
                                      </p:tavLst>
                                    </p:anim>
                                    <p:anim calcmode="lin" valueType="num">
                                      <p:cBhvr additive="base">
                                        <p:cTn id="106"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53" presetClass="entr" presetSubtype="16" fill="hold" nodeType="clickEffect">
                                  <p:stCondLst>
                                    <p:cond delay="0"/>
                                  </p:stCondLst>
                                  <p:childTnLst>
                                    <p:set>
                                      <p:cBhvr>
                                        <p:cTn id="110" dur="1" fill="hold">
                                          <p:stCondLst>
                                            <p:cond delay="0"/>
                                          </p:stCondLst>
                                        </p:cTn>
                                        <p:tgtEl>
                                          <p:spTgt spid="9"/>
                                        </p:tgtEl>
                                        <p:attrNameLst>
                                          <p:attrName>style.visibility</p:attrName>
                                        </p:attrNameLst>
                                      </p:cBhvr>
                                      <p:to>
                                        <p:strVal val="visible"/>
                                      </p:to>
                                    </p:set>
                                    <p:anim calcmode="lin" valueType="num">
                                      <p:cBhvr>
                                        <p:cTn id="111" dur="500" fill="hold"/>
                                        <p:tgtEl>
                                          <p:spTgt spid="9"/>
                                        </p:tgtEl>
                                        <p:attrNameLst>
                                          <p:attrName>ppt_w</p:attrName>
                                        </p:attrNameLst>
                                      </p:cBhvr>
                                      <p:tavLst>
                                        <p:tav tm="0">
                                          <p:val>
                                            <p:fltVal val="0"/>
                                          </p:val>
                                        </p:tav>
                                        <p:tav tm="100000">
                                          <p:val>
                                            <p:strVal val="#ppt_w"/>
                                          </p:val>
                                        </p:tav>
                                      </p:tavLst>
                                    </p:anim>
                                    <p:anim calcmode="lin" valueType="num">
                                      <p:cBhvr>
                                        <p:cTn id="112" dur="500" fill="hold"/>
                                        <p:tgtEl>
                                          <p:spTgt spid="9"/>
                                        </p:tgtEl>
                                        <p:attrNameLst>
                                          <p:attrName>ppt_h</p:attrName>
                                        </p:attrNameLst>
                                      </p:cBhvr>
                                      <p:tavLst>
                                        <p:tav tm="0">
                                          <p:val>
                                            <p:fltVal val="0"/>
                                          </p:val>
                                        </p:tav>
                                        <p:tav tm="100000">
                                          <p:val>
                                            <p:strVal val="#ppt_h"/>
                                          </p:val>
                                        </p:tav>
                                      </p:tavLst>
                                    </p:anim>
                                    <p:animEffect transition="in" filter="fade">
                                      <p:cBhvr>
                                        <p:cTn id="113" dur="500"/>
                                        <p:tgtEl>
                                          <p:spTgt spid="9"/>
                                        </p:tgtEl>
                                      </p:cBhvr>
                                    </p:animEffect>
                                  </p:childTnLst>
                                </p:cTn>
                              </p:par>
                            </p:childTnLst>
                          </p:cTn>
                        </p:par>
                      </p:childTnLst>
                    </p:cTn>
                  </p:par>
                  <p:par>
                    <p:cTn id="114" fill="hold">
                      <p:stCondLst>
                        <p:cond delay="indefinite"/>
                      </p:stCondLst>
                      <p:childTnLst>
                        <p:par>
                          <p:cTn id="115" fill="hold">
                            <p:stCondLst>
                              <p:cond delay="0"/>
                            </p:stCondLst>
                            <p:childTnLst>
                              <p:par>
                                <p:cTn id="116" presetID="53" presetClass="entr" presetSubtype="16" fill="hold" nodeType="clickEffect">
                                  <p:stCondLst>
                                    <p:cond delay="0"/>
                                  </p:stCondLst>
                                  <p:childTnLst>
                                    <p:set>
                                      <p:cBhvr>
                                        <p:cTn id="117" dur="1" fill="hold">
                                          <p:stCondLst>
                                            <p:cond delay="0"/>
                                          </p:stCondLst>
                                        </p:cTn>
                                        <p:tgtEl>
                                          <p:spTgt spid="52"/>
                                        </p:tgtEl>
                                        <p:attrNameLst>
                                          <p:attrName>style.visibility</p:attrName>
                                        </p:attrNameLst>
                                      </p:cBhvr>
                                      <p:to>
                                        <p:strVal val="visible"/>
                                      </p:to>
                                    </p:set>
                                    <p:anim calcmode="lin" valueType="num">
                                      <p:cBhvr>
                                        <p:cTn id="118" dur="500" fill="hold"/>
                                        <p:tgtEl>
                                          <p:spTgt spid="52"/>
                                        </p:tgtEl>
                                        <p:attrNameLst>
                                          <p:attrName>ppt_w</p:attrName>
                                        </p:attrNameLst>
                                      </p:cBhvr>
                                      <p:tavLst>
                                        <p:tav tm="0">
                                          <p:val>
                                            <p:fltVal val="0"/>
                                          </p:val>
                                        </p:tav>
                                        <p:tav tm="100000">
                                          <p:val>
                                            <p:strVal val="#ppt_w"/>
                                          </p:val>
                                        </p:tav>
                                      </p:tavLst>
                                    </p:anim>
                                    <p:anim calcmode="lin" valueType="num">
                                      <p:cBhvr>
                                        <p:cTn id="119" dur="500" fill="hold"/>
                                        <p:tgtEl>
                                          <p:spTgt spid="52"/>
                                        </p:tgtEl>
                                        <p:attrNameLst>
                                          <p:attrName>ppt_h</p:attrName>
                                        </p:attrNameLst>
                                      </p:cBhvr>
                                      <p:tavLst>
                                        <p:tav tm="0">
                                          <p:val>
                                            <p:fltVal val="0"/>
                                          </p:val>
                                        </p:tav>
                                        <p:tav tm="100000">
                                          <p:val>
                                            <p:strVal val="#ppt_h"/>
                                          </p:val>
                                        </p:tav>
                                      </p:tavLst>
                                    </p:anim>
                                    <p:animEffect transition="in" filter="fade">
                                      <p:cBhvr>
                                        <p:cTn id="120"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12" grpId="0" animBg="1"/>
      <p:bldP spid="13" grpId="0" animBg="1"/>
      <p:bldP spid="15" grpId="0" animBg="1"/>
      <p:bldP spid="29" grpId="0" animBg="1"/>
      <p:bldP spid="50" grpId="0" animBg="1"/>
      <p:bldP spid="51"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1466396" y="2352804"/>
            <a:ext cx="10150979" cy="707886"/>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Alle Kosten sind nun gem. § 9 Abs. 3 Nr. 1 GKG fällig. Gem. § 28 Abs. 1 </a:t>
            </a:r>
            <a:r>
              <a:rPr lang="de-DE" sz="2000" dirty="0" err="1" smtClean="0"/>
              <a:t>KostVfg</a:t>
            </a:r>
            <a:r>
              <a:rPr lang="de-DE" sz="2000" dirty="0" smtClean="0"/>
              <a:t>. Ist</a:t>
            </a:r>
          </a:p>
          <a:p>
            <a:r>
              <a:rPr lang="de-DE" sz="2000" dirty="0"/>
              <a:t>	</a:t>
            </a:r>
            <a:r>
              <a:rPr lang="de-DE" sz="2000" dirty="0" smtClean="0"/>
              <a:t>nunmehr eine neue Kostenrechnung die Schlusskostenrechnung, zu erstellen.</a:t>
            </a:r>
            <a:endParaRPr lang="de-DE" sz="2000" dirty="0"/>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Schluss-KR </a:t>
            </a:r>
            <a:endParaRPr lang="de-DE" sz="2000" b="1"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5" name="Rectangle 1"/>
          <p:cNvSpPr>
            <a:spLocks noChangeArrowheads="1"/>
          </p:cNvSpPr>
          <p:nvPr/>
        </p:nvSpPr>
        <p:spPr bwMode="auto">
          <a:xfrm>
            <a:off x="1466388" y="3256177"/>
            <a:ext cx="10150979" cy="707886"/>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Kostenschuldner sind gem. § 29 Nr. 1 GKG die Klägerin zu 1) und 2)mit je 1/8 und der 	Beklagte (mit 6/8) als Entscheidungsschuldner.</a:t>
            </a:r>
            <a:endParaRPr lang="de-DE" sz="2000" dirty="0"/>
          </a:p>
        </p:txBody>
      </p:sp>
      <p:sp>
        <p:nvSpPr>
          <p:cNvPr id="16" name="Rectangle 1"/>
          <p:cNvSpPr>
            <a:spLocks noChangeArrowheads="1"/>
          </p:cNvSpPr>
          <p:nvPr/>
        </p:nvSpPr>
        <p:spPr bwMode="auto">
          <a:xfrm>
            <a:off x="1466388" y="4136055"/>
            <a:ext cx="10150979" cy="1015663"/>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Der von den Klägerinnen jeweils, als Antragsschuldner gem. § 22 I S.1 GKG, geleisteter 	Vorschuss ist auf die zu Kosten des Beklagten, im Rahmen der restlichen </a:t>
            </a:r>
            <a:r>
              <a:rPr lang="de-DE" sz="2000" dirty="0" err="1" smtClean="0"/>
              <a:t>Mithaft</a:t>
            </a:r>
            <a:r>
              <a:rPr lang="de-DE" sz="2000" dirty="0" smtClean="0"/>
              <a:t>, zu 	verrechnen. Es gibt keine offene Restforderung.</a:t>
            </a:r>
            <a:endParaRPr lang="de-DE" sz="2000" dirty="0"/>
          </a:p>
        </p:txBody>
      </p:sp>
      <p:sp>
        <p:nvSpPr>
          <p:cNvPr id="12" name="Abgerundetes Rechteck 11"/>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645321">
            <a:off x="9871819" y="42507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 name="Flussdiagramm: Verbinder 1"/>
          <p:cNvSpPr/>
          <p:nvPr/>
        </p:nvSpPr>
        <p:spPr>
          <a:xfrm>
            <a:off x="1130635" y="2417897"/>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a:t>
            </a:r>
            <a:endParaRPr lang="de-DE" sz="2400" b="1" dirty="0"/>
          </a:p>
        </p:txBody>
      </p:sp>
      <p:sp>
        <p:nvSpPr>
          <p:cNvPr id="13" name="Flussdiagramm: Verbinder 12"/>
          <p:cNvSpPr/>
          <p:nvPr/>
        </p:nvSpPr>
        <p:spPr>
          <a:xfrm>
            <a:off x="1130632" y="3162950"/>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b)</a:t>
            </a:r>
            <a:endParaRPr lang="de-DE" sz="2400" b="1" dirty="0"/>
          </a:p>
        </p:txBody>
      </p:sp>
      <p:sp>
        <p:nvSpPr>
          <p:cNvPr id="14" name="Flussdiagramm: Verbinder 13"/>
          <p:cNvSpPr/>
          <p:nvPr/>
        </p:nvSpPr>
        <p:spPr>
          <a:xfrm>
            <a:off x="1130631" y="4053978"/>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c</a:t>
            </a:r>
            <a:r>
              <a:rPr lang="de-DE" sz="2400" b="1" dirty="0" smtClean="0"/>
              <a:t>)</a:t>
            </a:r>
            <a:endParaRPr lang="de-DE" sz="2400" b="1" dirty="0"/>
          </a:p>
        </p:txBody>
      </p:sp>
      <p:sp>
        <p:nvSpPr>
          <p:cNvPr id="17" name="Rechteck 16"/>
          <p:cNvSpPr/>
          <p:nvPr/>
        </p:nvSpPr>
        <p:spPr>
          <a:xfrm>
            <a:off x="11456118" y="2435487"/>
            <a:ext cx="532014" cy="557334"/>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E</a:t>
            </a:r>
            <a:endParaRPr lang="de-DE" dirty="0">
              <a:solidFill>
                <a:schemeClr val="tx1"/>
              </a:solidFill>
            </a:endParaRPr>
          </a:p>
        </p:txBody>
      </p:sp>
      <p:sp>
        <p:nvSpPr>
          <p:cNvPr id="18" name="Rechteck 17"/>
          <p:cNvSpPr/>
          <p:nvPr/>
        </p:nvSpPr>
        <p:spPr>
          <a:xfrm>
            <a:off x="11456118" y="3346660"/>
            <a:ext cx="532014" cy="557334"/>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F</a:t>
            </a:r>
            <a:r>
              <a:rPr lang="de-DE" sz="1600" dirty="0" smtClean="0">
                <a:solidFill>
                  <a:schemeClr val="tx1"/>
                </a:solidFill>
              </a:rPr>
              <a:t>1</a:t>
            </a:r>
            <a:endParaRPr lang="de-DE" dirty="0">
              <a:solidFill>
                <a:schemeClr val="tx1"/>
              </a:solidFill>
            </a:endParaRPr>
          </a:p>
        </p:txBody>
      </p:sp>
      <p:sp>
        <p:nvSpPr>
          <p:cNvPr id="19" name="Rechteck 18"/>
          <p:cNvSpPr/>
          <p:nvPr/>
        </p:nvSpPr>
        <p:spPr>
          <a:xfrm>
            <a:off x="11456118" y="4329680"/>
            <a:ext cx="532014" cy="557334"/>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G</a:t>
            </a:r>
            <a:r>
              <a:rPr lang="de-DE" sz="1600" dirty="0" smtClean="0">
                <a:solidFill>
                  <a:schemeClr val="tx1"/>
                </a:solidFill>
              </a:rPr>
              <a:t>1</a:t>
            </a:r>
            <a:endParaRPr lang="de-DE" dirty="0">
              <a:solidFill>
                <a:schemeClr val="tx1"/>
              </a:solidFill>
            </a:endParaRPr>
          </a:p>
        </p:txBody>
      </p:sp>
    </p:spTree>
    <p:extLst>
      <p:ext uri="{BB962C8B-B14F-4D97-AF65-F5344CB8AC3E}">
        <p14:creationId xmlns:p14="http://schemas.microsoft.com/office/powerpoint/2010/main" val="3497522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randombar(horizontal)">
                                      <p:cBhvr>
                                        <p:cTn id="25" dur="500"/>
                                        <p:tgtEl>
                                          <p:spTgt spid="17"/>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randombar(horizontal)">
                                      <p:cBhvr>
                                        <p:cTn id="30" dur="500"/>
                                        <p:tgtEl>
                                          <p:spTgt spid="18"/>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randombar(horizontal)">
                                      <p:cBhvr>
                                        <p:cTn id="3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animBg="1"/>
      <p:bldP spid="16" grpId="0" animBg="1"/>
      <p:bldP spid="17" grpId="0" animBg="1"/>
      <p:bldP spid="18" grpId="0" animBg="1"/>
      <p:bldP spid="1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e 4"/>
          <p:cNvGraphicFramePr>
            <a:graphicFrameLocks noGrp="1"/>
          </p:cNvGraphicFramePr>
          <p:nvPr>
            <p:extLst>
              <p:ext uri="{D42A27DB-BD31-4B8C-83A1-F6EECF244321}">
                <p14:modId xmlns:p14="http://schemas.microsoft.com/office/powerpoint/2010/main" val="1520616882"/>
              </p:ext>
            </p:extLst>
          </p:nvPr>
        </p:nvGraphicFramePr>
        <p:xfrm>
          <a:off x="1469034" y="2062425"/>
          <a:ext cx="10148341" cy="2463077"/>
        </p:xfrm>
        <a:graphic>
          <a:graphicData uri="http://schemas.openxmlformats.org/drawingml/2006/table">
            <a:tbl>
              <a:tblPr firstRow="1" firstCol="1" bandRow="1">
                <a:tableStyleId>{5C22544A-7EE6-4342-B048-85BDC9FD1C3A}</a:tableStyleId>
              </a:tblPr>
              <a:tblGrid>
                <a:gridCol w="937486">
                  <a:extLst>
                    <a:ext uri="{9D8B030D-6E8A-4147-A177-3AD203B41FA5}">
                      <a16:colId xmlns:a16="http://schemas.microsoft.com/office/drawing/2014/main" val="3186664314"/>
                    </a:ext>
                  </a:extLst>
                </a:gridCol>
                <a:gridCol w="2670615">
                  <a:extLst>
                    <a:ext uri="{9D8B030D-6E8A-4147-A177-3AD203B41FA5}">
                      <a16:colId xmlns:a16="http://schemas.microsoft.com/office/drawing/2014/main" val="3164974163"/>
                    </a:ext>
                  </a:extLst>
                </a:gridCol>
                <a:gridCol w="1363012">
                  <a:extLst>
                    <a:ext uri="{9D8B030D-6E8A-4147-A177-3AD203B41FA5}">
                      <a16:colId xmlns:a16="http://schemas.microsoft.com/office/drawing/2014/main" val="540794854"/>
                    </a:ext>
                  </a:extLst>
                </a:gridCol>
                <a:gridCol w="2018576">
                  <a:extLst>
                    <a:ext uri="{9D8B030D-6E8A-4147-A177-3AD203B41FA5}">
                      <a16:colId xmlns:a16="http://schemas.microsoft.com/office/drawing/2014/main" val="386674676"/>
                    </a:ext>
                  </a:extLst>
                </a:gridCol>
                <a:gridCol w="3158652">
                  <a:extLst>
                    <a:ext uri="{9D8B030D-6E8A-4147-A177-3AD203B41FA5}">
                      <a16:colId xmlns:a16="http://schemas.microsoft.com/office/drawing/2014/main" val="4117031524"/>
                    </a:ext>
                  </a:extLst>
                </a:gridCol>
              </a:tblGrid>
              <a:tr h="1126191">
                <a:tc>
                  <a:txBody>
                    <a:bodyPr/>
                    <a:lstStyle/>
                    <a:p>
                      <a:pPr>
                        <a:lnSpc>
                          <a:spcPct val="107000"/>
                        </a:lnSpc>
                        <a:spcAft>
                          <a:spcPts val="0"/>
                        </a:spcAft>
                      </a:pPr>
                      <a:r>
                        <a:rPr lang="de-DE" sz="2000" dirty="0">
                          <a:solidFill>
                            <a:schemeClr val="tx1"/>
                          </a:solidFill>
                          <a:effectLst/>
                        </a:rPr>
                        <a:t>KV-Nr.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Gebührentatbestand</a:t>
                      </a:r>
                    </a:p>
                    <a:p>
                      <a:pPr>
                        <a:lnSpc>
                          <a:spcPct val="107000"/>
                        </a:lnSpc>
                        <a:spcAft>
                          <a:spcPts val="0"/>
                        </a:spcAft>
                      </a:pPr>
                      <a:r>
                        <a:rPr lang="de-DE" sz="2000" dirty="0">
                          <a:solidFill>
                            <a:schemeClr val="tx1"/>
                          </a:solidFill>
                          <a:effectLst/>
                        </a:rPr>
                        <a:t>(Gegenstand des Kostenansatzes)</a:t>
                      </a:r>
                    </a:p>
                    <a:p>
                      <a:pPr>
                        <a:lnSpc>
                          <a:spcPct val="107000"/>
                        </a:lnSpc>
                        <a:spcAft>
                          <a:spcPts val="0"/>
                        </a:spcAft>
                      </a:pPr>
                      <a:r>
                        <a:rPr lang="de-DE" sz="2000" dirty="0">
                          <a:solidFill>
                            <a:schemeClr val="tx1"/>
                          </a:solidFill>
                          <a:effectLst/>
                        </a:rPr>
                        <a:t>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Streitwert</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Betrag/Gebühr</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err="1">
                          <a:solidFill>
                            <a:schemeClr val="tx1"/>
                          </a:solidFill>
                          <a:effectLst/>
                        </a:rPr>
                        <a:t>Mithaft</a:t>
                      </a:r>
                      <a:endParaRPr lang="de-DE" sz="2000" dirty="0">
                        <a:solidFill>
                          <a:schemeClr val="tx1"/>
                        </a:solidFill>
                        <a:effectLst/>
                      </a:endParaRPr>
                    </a:p>
                    <a:p>
                      <a:pPr>
                        <a:lnSpc>
                          <a:spcPct val="107000"/>
                        </a:lnSpc>
                        <a:spcAft>
                          <a:spcPts val="0"/>
                        </a:spcAft>
                      </a:pPr>
                      <a:r>
                        <a:rPr lang="de-DE" sz="2000" dirty="0" smtClean="0">
                          <a:solidFill>
                            <a:schemeClr val="tx1"/>
                          </a:solidFill>
                          <a:effectLst/>
                          <a:latin typeface="+mn-lt"/>
                          <a:ea typeface="+mn-ea"/>
                          <a:cs typeface="+mn-cs"/>
                        </a:rPr>
                        <a:t>Kläger                 /Beklagter</a:t>
                      </a:r>
                    </a:p>
                    <a:p>
                      <a:pPr>
                        <a:lnSpc>
                          <a:spcPct val="107000"/>
                        </a:lnSpc>
                        <a:spcAft>
                          <a:spcPts val="0"/>
                        </a:spcAft>
                      </a:pPr>
                      <a:r>
                        <a:rPr lang="de-DE" sz="2000" dirty="0" err="1" smtClean="0">
                          <a:solidFill>
                            <a:srgbClr val="FF0000"/>
                          </a:solidFill>
                          <a:effectLst/>
                          <a:latin typeface="+mn-lt"/>
                          <a:ea typeface="+mn-ea"/>
                          <a:cs typeface="+mn-cs"/>
                        </a:rPr>
                        <a:t>Widerbekl</a:t>
                      </a:r>
                      <a:r>
                        <a:rPr lang="de-DE" sz="2000" dirty="0" smtClean="0">
                          <a:solidFill>
                            <a:srgbClr val="FF0000"/>
                          </a:solidFill>
                          <a:effectLst/>
                          <a:latin typeface="+mn-lt"/>
                          <a:ea typeface="+mn-ea"/>
                          <a:cs typeface="+mn-cs"/>
                        </a:rPr>
                        <a:t>./ </a:t>
                      </a:r>
                      <a:r>
                        <a:rPr lang="de-DE" sz="2000" dirty="0" err="1" smtClean="0">
                          <a:solidFill>
                            <a:srgbClr val="FF0000"/>
                          </a:solidFill>
                          <a:effectLst/>
                          <a:latin typeface="+mn-lt"/>
                          <a:ea typeface="+mn-ea"/>
                          <a:cs typeface="+mn-cs"/>
                        </a:rPr>
                        <a:t>Widerkl</a:t>
                      </a:r>
                      <a:r>
                        <a:rPr lang="de-DE" sz="2000" dirty="0" smtClean="0">
                          <a:solidFill>
                            <a:srgbClr val="FF0000"/>
                          </a:solidFill>
                          <a:effectLst/>
                          <a:latin typeface="+mn-lt"/>
                          <a:ea typeface="+mn-ea"/>
                          <a:cs typeface="+mn-cs"/>
                        </a:rPr>
                        <a:t>.</a:t>
                      </a:r>
                      <a:endParaRPr lang="de-DE"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776858955"/>
                  </a:ext>
                </a:extLst>
              </a:tr>
              <a:tr h="1158533">
                <a:tc>
                  <a:txBody>
                    <a:bodyPr/>
                    <a:lstStyle/>
                    <a:p>
                      <a:pPr>
                        <a:lnSpc>
                          <a:spcPct val="107000"/>
                        </a:lnSpc>
                        <a:spcAft>
                          <a:spcPts val="0"/>
                        </a:spcAft>
                      </a:pPr>
                      <a:r>
                        <a:rPr lang="de-DE" sz="1600" dirty="0" smtClean="0">
                          <a:solidFill>
                            <a:schemeClr val="accent6">
                              <a:lumMod val="75000"/>
                            </a:schemeClr>
                          </a:solidFill>
                          <a:effectLst/>
                        </a:rPr>
                        <a:t>       </a:t>
                      </a: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de-DE" sz="1600" dirty="0" smtClean="0">
                        <a:effectLst/>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de-DE" sz="1600" dirty="0">
                          <a:effectLst/>
                        </a:rPr>
                        <a:t> </a:t>
                      </a:r>
                      <a:endParaRPr lang="de-DE" sz="1600" b="1" dirty="0" smtClean="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b="1" dirty="0">
                          <a:solidFill>
                            <a:schemeClr val="accent6">
                              <a:lumMod val="75000"/>
                            </a:schemeClr>
                          </a:solidFill>
                          <a:effectLst/>
                        </a:rPr>
                        <a:t> </a:t>
                      </a: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3089362680"/>
                  </a:ext>
                </a:extLst>
              </a:tr>
            </a:tbl>
          </a:graphicData>
        </a:graphic>
      </p:graphicFrame>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9533743"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KR-Widerklage  </a:t>
            </a:r>
            <a:endParaRPr lang="de-DE" sz="2000" b="1" dirty="0">
              <a:solidFill>
                <a:schemeClr val="tx1"/>
              </a:solidFill>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2" name="Rechteck 1"/>
          <p:cNvSpPr/>
          <p:nvPr/>
        </p:nvSpPr>
        <p:spPr>
          <a:xfrm>
            <a:off x="1526458" y="3626128"/>
            <a:ext cx="809468" cy="3218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1210</a:t>
            </a:r>
            <a:endParaRPr lang="de-DE" b="1" dirty="0">
              <a:solidFill>
                <a:schemeClr val="tx1"/>
              </a:solidFill>
            </a:endParaRPr>
          </a:p>
        </p:txBody>
      </p:sp>
      <p:sp>
        <p:nvSpPr>
          <p:cNvPr id="3" name="Rechteck 2"/>
          <p:cNvSpPr/>
          <p:nvPr/>
        </p:nvSpPr>
        <p:spPr>
          <a:xfrm>
            <a:off x="2583263" y="3523846"/>
            <a:ext cx="2288539" cy="96530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Calibri" panose="020F0502020204030204" pitchFamily="34" charset="0"/>
                <a:cs typeface="Times New Roman" panose="02020603050405020304" pitchFamily="18" charset="0"/>
              </a:rPr>
              <a:t>Verfahren im Allgemeinen</a:t>
            </a:r>
          </a:p>
          <a:p>
            <a:pPr algn="ctr"/>
            <a:endParaRPr lang="de-DE" dirty="0">
              <a:solidFill>
                <a:schemeClr val="tx1"/>
              </a:solidFill>
            </a:endParaRPr>
          </a:p>
        </p:txBody>
      </p:sp>
      <p:sp>
        <p:nvSpPr>
          <p:cNvPr id="4" name="Rechteck 3"/>
          <p:cNvSpPr/>
          <p:nvPr/>
        </p:nvSpPr>
        <p:spPr>
          <a:xfrm>
            <a:off x="5081664" y="3510879"/>
            <a:ext cx="115424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4.886,00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hteck 11"/>
          <p:cNvSpPr/>
          <p:nvPr/>
        </p:nvSpPr>
        <p:spPr>
          <a:xfrm>
            <a:off x="7086659" y="3413636"/>
            <a:ext cx="914400" cy="5305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smtClean="0">
                <a:solidFill>
                  <a:schemeClr val="tx1"/>
                </a:solidFill>
              </a:rPr>
              <a:t>483,00</a:t>
            </a:r>
            <a:endParaRPr lang="de-DE" b="1" dirty="0">
              <a:solidFill>
                <a:schemeClr val="tx1"/>
              </a:solidFill>
            </a:endParaRPr>
          </a:p>
        </p:txBody>
      </p:sp>
      <p:sp>
        <p:nvSpPr>
          <p:cNvPr id="13" name="Rechteck 12"/>
          <p:cNvSpPr/>
          <p:nvPr/>
        </p:nvSpPr>
        <p:spPr>
          <a:xfrm>
            <a:off x="8566877" y="3501996"/>
            <a:ext cx="3000571" cy="4796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357,00 € /</a:t>
            </a:r>
            <a:r>
              <a:rPr lang="de-DE" b="1" dirty="0" smtClean="0">
                <a:solidFill>
                  <a:schemeClr val="accent6">
                    <a:lumMod val="75000"/>
                  </a:schemeClr>
                </a:solidFill>
                <a:latin typeface="Calibri" panose="020F0502020204030204" pitchFamily="34" charset="0"/>
                <a:ea typeface="Calibri" panose="020F0502020204030204" pitchFamily="34" charset="0"/>
                <a:cs typeface="Times New Roman" panose="02020603050405020304" pitchFamily="18" charset="0"/>
              </a:rPr>
              <a:t>294,00 € </a:t>
            </a:r>
            <a:endParaRPr lang="de-DE" b="1" dirty="0">
              <a:solidFill>
                <a:schemeClr val="accent6">
                  <a:lumMod val="75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1.</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5" name="Rechteck 14"/>
          <p:cNvSpPr/>
          <p:nvPr/>
        </p:nvSpPr>
        <p:spPr>
          <a:xfrm>
            <a:off x="2583263" y="4513899"/>
            <a:ext cx="20032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Summe</a:t>
            </a:r>
            <a:endParaRPr lang="de-DE" sz="1400" dirty="0">
              <a:solidFill>
                <a:schemeClr val="tx1"/>
              </a:solidFill>
            </a:endParaRPr>
          </a:p>
        </p:txBody>
      </p:sp>
      <p:sp>
        <p:nvSpPr>
          <p:cNvPr id="17" name="Rechteck 16"/>
          <p:cNvSpPr/>
          <p:nvPr/>
        </p:nvSpPr>
        <p:spPr>
          <a:xfrm>
            <a:off x="6436594" y="4540494"/>
            <a:ext cx="20178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  483,00</a:t>
            </a:r>
            <a:endParaRPr lang="de-DE" b="1" dirty="0">
              <a:solidFill>
                <a:schemeClr val="tx1"/>
              </a:solidFill>
            </a:endParaRPr>
          </a:p>
        </p:txBody>
      </p:sp>
      <p:sp>
        <p:nvSpPr>
          <p:cNvPr id="18" name="Gefaltete Ecke 17"/>
          <p:cNvSpPr/>
          <p:nvPr/>
        </p:nvSpPr>
        <p:spPr>
          <a:xfrm rot="21271376">
            <a:off x="10139586" y="3822253"/>
            <a:ext cx="1599712" cy="1594098"/>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294 € = 3-fache Gebühr aus Streitwert</a:t>
            </a:r>
          </a:p>
          <a:p>
            <a:pPr algn="ctr"/>
            <a:r>
              <a:rPr lang="de-DE" sz="16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Widerklage =&gt; 1888 €</a:t>
            </a:r>
            <a:endParaRPr lang="de-DE" sz="16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9" name="Rechteck 18"/>
          <p:cNvSpPr/>
          <p:nvPr/>
        </p:nvSpPr>
        <p:spPr>
          <a:xfrm>
            <a:off x="2583263" y="5021985"/>
            <a:ext cx="2003258" cy="51663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Bereits gezahlt:</a:t>
            </a:r>
            <a:endParaRPr lang="de-DE" sz="1400" dirty="0">
              <a:solidFill>
                <a:schemeClr val="tx1"/>
              </a:solidFill>
            </a:endParaRPr>
          </a:p>
        </p:txBody>
      </p:sp>
      <p:sp>
        <p:nvSpPr>
          <p:cNvPr id="20" name="Rechteck 19"/>
          <p:cNvSpPr/>
          <p:nvPr/>
        </p:nvSpPr>
        <p:spPr>
          <a:xfrm>
            <a:off x="6436594" y="5072120"/>
            <a:ext cx="2017858" cy="51663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  357,00</a:t>
            </a:r>
            <a:endParaRPr lang="de-DE" b="1" dirty="0">
              <a:solidFill>
                <a:schemeClr val="tx1"/>
              </a:solidFill>
            </a:endParaRPr>
          </a:p>
        </p:txBody>
      </p:sp>
      <p:sp>
        <p:nvSpPr>
          <p:cNvPr id="21" name="Rechteck 20"/>
          <p:cNvSpPr/>
          <p:nvPr/>
        </p:nvSpPr>
        <p:spPr>
          <a:xfrm>
            <a:off x="2583263" y="5529718"/>
            <a:ext cx="20032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Summe</a:t>
            </a:r>
            <a:endParaRPr lang="de-DE" sz="1400" dirty="0">
              <a:solidFill>
                <a:schemeClr val="tx1"/>
              </a:solidFill>
            </a:endParaRPr>
          </a:p>
        </p:txBody>
      </p:sp>
      <p:sp>
        <p:nvSpPr>
          <p:cNvPr id="22" name="Rechteck 21"/>
          <p:cNvSpPr/>
          <p:nvPr/>
        </p:nvSpPr>
        <p:spPr>
          <a:xfrm>
            <a:off x="6436594" y="5609938"/>
            <a:ext cx="20178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  </a:t>
            </a:r>
            <a:r>
              <a:rPr lang="de-DE" b="1" dirty="0" smtClean="0">
                <a:solidFill>
                  <a:srgbClr val="FF0000"/>
                </a:solidFill>
              </a:rPr>
              <a:t>126,00</a:t>
            </a:r>
            <a:endParaRPr lang="de-DE" b="1" dirty="0">
              <a:solidFill>
                <a:srgbClr val="FF0000"/>
              </a:solidFill>
            </a:endParaRPr>
          </a:p>
        </p:txBody>
      </p:sp>
    </p:spTree>
    <p:extLst>
      <p:ext uri="{BB962C8B-B14F-4D97-AF65-F5344CB8AC3E}">
        <p14:creationId xmlns:p14="http://schemas.microsoft.com/office/powerpoint/2010/main" val="2194518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anim calcmode="lin" valueType="num">
                                      <p:cBhvr additive="base">
                                        <p:cTn id="3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2">
                                            <p:txEl>
                                              <p:pRg st="0" end="0"/>
                                            </p:txEl>
                                          </p:spTgt>
                                        </p:tgtEl>
                                        <p:attrNameLst>
                                          <p:attrName>style.visibility</p:attrName>
                                        </p:attrNameLst>
                                      </p:cBhvr>
                                      <p:to>
                                        <p:strVal val="visible"/>
                                      </p:to>
                                    </p:set>
                                    <p:anim calcmode="lin" valueType="num">
                                      <p:cBhvr additive="base">
                                        <p:cTn id="3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500" fill="hold"/>
                                        <p:tgtEl>
                                          <p:spTgt spid="13"/>
                                        </p:tgtEl>
                                        <p:attrNameLst>
                                          <p:attrName>ppt_x</p:attrName>
                                        </p:attrNameLst>
                                      </p:cBhvr>
                                      <p:tavLst>
                                        <p:tav tm="0">
                                          <p:val>
                                            <p:strVal val="#ppt_x"/>
                                          </p:val>
                                        </p:tav>
                                        <p:tav tm="100000">
                                          <p:val>
                                            <p:strVal val="#ppt_x"/>
                                          </p:val>
                                        </p:tav>
                                      </p:tavLst>
                                    </p:anim>
                                    <p:anim calcmode="lin" valueType="num">
                                      <p:cBhvr additive="base">
                                        <p:cTn id="4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ppt_x"/>
                                          </p:val>
                                        </p:tav>
                                        <p:tav tm="100000">
                                          <p:val>
                                            <p:strVal val="#ppt_x"/>
                                          </p:val>
                                        </p:tav>
                                      </p:tavLst>
                                    </p:anim>
                                    <p:anim calcmode="lin" valueType="num">
                                      <p:cBhvr additive="base">
                                        <p:cTn id="5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additive="base">
                                        <p:cTn id="55" dur="500" fill="hold"/>
                                        <p:tgtEl>
                                          <p:spTgt spid="17"/>
                                        </p:tgtEl>
                                        <p:attrNameLst>
                                          <p:attrName>ppt_x</p:attrName>
                                        </p:attrNameLst>
                                      </p:cBhvr>
                                      <p:tavLst>
                                        <p:tav tm="0">
                                          <p:val>
                                            <p:strVal val="#ppt_x"/>
                                          </p:val>
                                        </p:tav>
                                        <p:tav tm="100000">
                                          <p:val>
                                            <p:strVal val="#ppt_x"/>
                                          </p:val>
                                        </p:tav>
                                      </p:tavLst>
                                    </p:anim>
                                    <p:anim calcmode="lin" valueType="num">
                                      <p:cBhvr additive="base">
                                        <p:cTn id="5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31" presetClass="entr" presetSubtype="0" fill="hold" grpId="0" nodeType="clickEffect">
                                  <p:stCondLst>
                                    <p:cond delay="0"/>
                                  </p:stCondLst>
                                  <p:childTnLst>
                                    <p:set>
                                      <p:cBhvr>
                                        <p:cTn id="60" dur="1" fill="hold">
                                          <p:stCondLst>
                                            <p:cond delay="0"/>
                                          </p:stCondLst>
                                        </p:cTn>
                                        <p:tgtEl>
                                          <p:spTgt spid="18"/>
                                        </p:tgtEl>
                                        <p:attrNameLst>
                                          <p:attrName>style.visibility</p:attrName>
                                        </p:attrNameLst>
                                      </p:cBhvr>
                                      <p:to>
                                        <p:strVal val="visible"/>
                                      </p:to>
                                    </p:set>
                                    <p:anim calcmode="lin" valueType="num">
                                      <p:cBhvr>
                                        <p:cTn id="61" dur="1000" fill="hold"/>
                                        <p:tgtEl>
                                          <p:spTgt spid="18"/>
                                        </p:tgtEl>
                                        <p:attrNameLst>
                                          <p:attrName>ppt_w</p:attrName>
                                        </p:attrNameLst>
                                      </p:cBhvr>
                                      <p:tavLst>
                                        <p:tav tm="0">
                                          <p:val>
                                            <p:fltVal val="0"/>
                                          </p:val>
                                        </p:tav>
                                        <p:tav tm="100000">
                                          <p:val>
                                            <p:strVal val="#ppt_w"/>
                                          </p:val>
                                        </p:tav>
                                      </p:tavLst>
                                    </p:anim>
                                    <p:anim calcmode="lin" valueType="num">
                                      <p:cBhvr>
                                        <p:cTn id="62" dur="1000" fill="hold"/>
                                        <p:tgtEl>
                                          <p:spTgt spid="18"/>
                                        </p:tgtEl>
                                        <p:attrNameLst>
                                          <p:attrName>ppt_h</p:attrName>
                                        </p:attrNameLst>
                                      </p:cBhvr>
                                      <p:tavLst>
                                        <p:tav tm="0">
                                          <p:val>
                                            <p:fltVal val="0"/>
                                          </p:val>
                                        </p:tav>
                                        <p:tav tm="100000">
                                          <p:val>
                                            <p:strVal val="#ppt_h"/>
                                          </p:val>
                                        </p:tav>
                                      </p:tavLst>
                                    </p:anim>
                                    <p:anim calcmode="lin" valueType="num">
                                      <p:cBhvr>
                                        <p:cTn id="63" dur="1000" fill="hold"/>
                                        <p:tgtEl>
                                          <p:spTgt spid="18"/>
                                        </p:tgtEl>
                                        <p:attrNameLst>
                                          <p:attrName>style.rotation</p:attrName>
                                        </p:attrNameLst>
                                      </p:cBhvr>
                                      <p:tavLst>
                                        <p:tav tm="0">
                                          <p:val>
                                            <p:fltVal val="90"/>
                                          </p:val>
                                        </p:tav>
                                        <p:tav tm="100000">
                                          <p:val>
                                            <p:fltVal val="0"/>
                                          </p:val>
                                        </p:tav>
                                      </p:tavLst>
                                    </p:anim>
                                    <p:animEffect transition="in" filter="fade">
                                      <p:cBhvr>
                                        <p:cTn id="64" dur="1000"/>
                                        <p:tgtEl>
                                          <p:spTgt spid="18"/>
                                        </p:tgtEl>
                                      </p:cBhvr>
                                    </p:animEffect>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19"/>
                                        </p:tgtEl>
                                        <p:attrNameLst>
                                          <p:attrName>style.visibility</p:attrName>
                                        </p:attrNameLst>
                                      </p:cBhvr>
                                      <p:to>
                                        <p:strVal val="visible"/>
                                      </p:to>
                                    </p:set>
                                    <p:anim calcmode="lin" valueType="num">
                                      <p:cBhvr additive="base">
                                        <p:cTn id="69" dur="500" fill="hold"/>
                                        <p:tgtEl>
                                          <p:spTgt spid="19"/>
                                        </p:tgtEl>
                                        <p:attrNameLst>
                                          <p:attrName>ppt_x</p:attrName>
                                        </p:attrNameLst>
                                      </p:cBhvr>
                                      <p:tavLst>
                                        <p:tav tm="0">
                                          <p:val>
                                            <p:strVal val="#ppt_x"/>
                                          </p:val>
                                        </p:tav>
                                        <p:tav tm="100000">
                                          <p:val>
                                            <p:strVal val="#ppt_x"/>
                                          </p:val>
                                        </p:tav>
                                      </p:tavLst>
                                    </p:anim>
                                    <p:anim calcmode="lin" valueType="num">
                                      <p:cBhvr additive="base">
                                        <p:cTn id="7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20"/>
                                        </p:tgtEl>
                                        <p:attrNameLst>
                                          <p:attrName>style.visibility</p:attrName>
                                        </p:attrNameLst>
                                      </p:cBhvr>
                                      <p:to>
                                        <p:strVal val="visible"/>
                                      </p:to>
                                    </p:set>
                                    <p:anim calcmode="lin" valueType="num">
                                      <p:cBhvr additive="base">
                                        <p:cTn id="75" dur="500" fill="hold"/>
                                        <p:tgtEl>
                                          <p:spTgt spid="20"/>
                                        </p:tgtEl>
                                        <p:attrNameLst>
                                          <p:attrName>ppt_x</p:attrName>
                                        </p:attrNameLst>
                                      </p:cBhvr>
                                      <p:tavLst>
                                        <p:tav tm="0">
                                          <p:val>
                                            <p:strVal val="#ppt_x"/>
                                          </p:val>
                                        </p:tav>
                                        <p:tav tm="100000">
                                          <p:val>
                                            <p:strVal val="#ppt_x"/>
                                          </p:val>
                                        </p:tav>
                                      </p:tavLst>
                                    </p:anim>
                                    <p:anim calcmode="lin" valueType="num">
                                      <p:cBhvr additive="base">
                                        <p:cTn id="7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4" fill="hold" grpId="0" nodeType="clickEffect">
                                  <p:stCondLst>
                                    <p:cond delay="0"/>
                                  </p:stCondLst>
                                  <p:childTnLst>
                                    <p:set>
                                      <p:cBhvr>
                                        <p:cTn id="80" dur="1" fill="hold">
                                          <p:stCondLst>
                                            <p:cond delay="0"/>
                                          </p:stCondLst>
                                        </p:cTn>
                                        <p:tgtEl>
                                          <p:spTgt spid="21"/>
                                        </p:tgtEl>
                                        <p:attrNameLst>
                                          <p:attrName>style.visibility</p:attrName>
                                        </p:attrNameLst>
                                      </p:cBhvr>
                                      <p:to>
                                        <p:strVal val="visible"/>
                                      </p:to>
                                    </p:set>
                                    <p:anim calcmode="lin" valueType="num">
                                      <p:cBhvr additive="base">
                                        <p:cTn id="81" dur="500" fill="hold"/>
                                        <p:tgtEl>
                                          <p:spTgt spid="21"/>
                                        </p:tgtEl>
                                        <p:attrNameLst>
                                          <p:attrName>ppt_x</p:attrName>
                                        </p:attrNameLst>
                                      </p:cBhvr>
                                      <p:tavLst>
                                        <p:tav tm="0">
                                          <p:val>
                                            <p:strVal val="#ppt_x"/>
                                          </p:val>
                                        </p:tav>
                                        <p:tav tm="100000">
                                          <p:val>
                                            <p:strVal val="#ppt_x"/>
                                          </p:val>
                                        </p:tav>
                                      </p:tavLst>
                                    </p:anim>
                                    <p:anim calcmode="lin" valueType="num">
                                      <p:cBhvr additive="base">
                                        <p:cTn id="8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grpId="0" nodeType="clickEffect">
                                  <p:stCondLst>
                                    <p:cond delay="0"/>
                                  </p:stCondLst>
                                  <p:childTnLst>
                                    <p:set>
                                      <p:cBhvr>
                                        <p:cTn id="86" dur="1" fill="hold">
                                          <p:stCondLst>
                                            <p:cond delay="0"/>
                                          </p:stCondLst>
                                        </p:cTn>
                                        <p:tgtEl>
                                          <p:spTgt spid="22"/>
                                        </p:tgtEl>
                                        <p:attrNameLst>
                                          <p:attrName>style.visibility</p:attrName>
                                        </p:attrNameLst>
                                      </p:cBhvr>
                                      <p:to>
                                        <p:strVal val="visible"/>
                                      </p:to>
                                    </p:set>
                                    <p:anim calcmode="lin" valueType="num">
                                      <p:cBhvr additive="base">
                                        <p:cTn id="87" dur="500" fill="hold"/>
                                        <p:tgtEl>
                                          <p:spTgt spid="22"/>
                                        </p:tgtEl>
                                        <p:attrNameLst>
                                          <p:attrName>ppt_x</p:attrName>
                                        </p:attrNameLst>
                                      </p:cBhvr>
                                      <p:tavLst>
                                        <p:tav tm="0">
                                          <p:val>
                                            <p:strVal val="#ppt_x"/>
                                          </p:val>
                                        </p:tav>
                                        <p:tav tm="100000">
                                          <p:val>
                                            <p:strVal val="#ppt_x"/>
                                          </p:val>
                                        </p:tav>
                                      </p:tavLst>
                                    </p:anim>
                                    <p:anim calcmode="lin" valueType="num">
                                      <p:cBhvr additive="base">
                                        <p:cTn id="8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12" grpId="0" animBg="1"/>
      <p:bldP spid="13" grpId="0" animBg="1"/>
      <p:bldP spid="15" grpId="0" animBg="1"/>
      <p:bldP spid="17" grpId="0" animBg="1"/>
      <p:bldP spid="18" grpId="0" animBg="1"/>
      <p:bldP spid="19" grpId="0" animBg="1"/>
      <p:bldP spid="20" grpId="0" animBg="1"/>
      <p:bldP spid="21" grpId="0" animBg="1"/>
      <p:bldP spid="2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1466396" y="2506691"/>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Fälligkeit tritt gem. § 6 Abs. 1 S. 1 Nr. 1 GKG </a:t>
            </a:r>
            <a:r>
              <a:rPr lang="de-DE" sz="2000" u="sng" dirty="0" smtClean="0"/>
              <a:t>mit Eingang </a:t>
            </a:r>
            <a:r>
              <a:rPr lang="de-DE" sz="2000" u="sng" dirty="0"/>
              <a:t>der Widerklage</a:t>
            </a:r>
            <a:r>
              <a:rPr lang="de-DE" sz="2000" u="sng" dirty="0" smtClean="0"/>
              <a:t> </a:t>
            </a:r>
            <a:r>
              <a:rPr lang="de-DE" sz="2000" dirty="0" smtClean="0"/>
              <a:t>ein.</a:t>
            </a:r>
            <a:endParaRPr lang="de-DE" sz="2000" dirty="0"/>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a:solidFill>
                  <a:schemeClr val="tx1"/>
                </a:solidFill>
              </a:rPr>
              <a:t>KR-Widerklage </a:t>
            </a: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5" name="Rectangle 1"/>
          <p:cNvSpPr>
            <a:spLocks noChangeArrowheads="1"/>
          </p:cNvSpPr>
          <p:nvPr/>
        </p:nvSpPr>
        <p:spPr bwMode="auto">
          <a:xfrm>
            <a:off x="1466395" y="3308375"/>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Kostenschuldner </a:t>
            </a:r>
            <a:r>
              <a:rPr lang="de-DE" sz="2000" dirty="0"/>
              <a:t>ist </a:t>
            </a:r>
            <a:r>
              <a:rPr lang="de-DE" sz="2000" dirty="0" smtClean="0"/>
              <a:t>die </a:t>
            </a:r>
            <a:r>
              <a:rPr lang="de-DE" sz="2000" dirty="0">
                <a:solidFill>
                  <a:srgbClr val="FF0000"/>
                </a:solidFill>
              </a:rPr>
              <a:t>Beklagte als </a:t>
            </a:r>
            <a:r>
              <a:rPr lang="de-DE" sz="2000" dirty="0" smtClean="0">
                <a:solidFill>
                  <a:srgbClr val="FF0000"/>
                </a:solidFill>
              </a:rPr>
              <a:t>Widerklägerin </a:t>
            </a:r>
            <a:r>
              <a:rPr lang="de-DE" sz="2000" dirty="0"/>
              <a:t>gem. § 22 Abs. 1 Satz 1 GKG</a:t>
            </a:r>
          </a:p>
        </p:txBody>
      </p:sp>
      <p:sp>
        <p:nvSpPr>
          <p:cNvPr id="16" name="Rectangle 1"/>
          <p:cNvSpPr>
            <a:spLocks noChangeArrowheads="1"/>
          </p:cNvSpPr>
          <p:nvPr/>
        </p:nvSpPr>
        <p:spPr bwMode="auto">
          <a:xfrm>
            <a:off x="1466389" y="4263946"/>
            <a:ext cx="10150979" cy="1015663"/>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Da </a:t>
            </a:r>
            <a:r>
              <a:rPr lang="de-DE" sz="2000" dirty="0"/>
              <a:t>die Widerklage gem. </a:t>
            </a:r>
            <a:r>
              <a:rPr lang="de-DE" sz="2000" u="sng" dirty="0"/>
              <a:t>§ 12 Abs. 2 Nr. 1 GKG  </a:t>
            </a:r>
            <a:r>
              <a:rPr lang="de-DE" sz="2000" b="1" dirty="0"/>
              <a:t>nicht</a:t>
            </a:r>
            <a:r>
              <a:rPr lang="de-DE" sz="2000" dirty="0"/>
              <a:t> vorauszahlungspflichtig </a:t>
            </a:r>
            <a:r>
              <a:rPr lang="de-DE" sz="2000" dirty="0" smtClean="0"/>
              <a:t>ist,</a:t>
            </a:r>
            <a:r>
              <a:rPr lang="de-DE" sz="2000" dirty="0"/>
              <a:t> </a:t>
            </a:r>
            <a:r>
              <a:rPr lang="de-DE" sz="2000" dirty="0" smtClean="0"/>
              <a:t>erfolgt 	die Einforderung der </a:t>
            </a:r>
            <a:r>
              <a:rPr lang="de-DE" sz="2000" dirty="0"/>
              <a:t>Differenz im Wege </a:t>
            </a:r>
            <a:r>
              <a:rPr lang="de-DE" sz="2000" u="sng" dirty="0">
                <a:solidFill>
                  <a:srgbClr val="FF0000"/>
                </a:solidFill>
              </a:rPr>
              <a:t>der Sollstellung</a:t>
            </a:r>
            <a:r>
              <a:rPr lang="de-DE" sz="2000" dirty="0">
                <a:solidFill>
                  <a:srgbClr val="FF0000"/>
                </a:solidFill>
              </a:rPr>
              <a:t> </a:t>
            </a:r>
            <a:r>
              <a:rPr lang="de-DE" sz="2000" dirty="0"/>
              <a:t>gem. §§ 4 Abs. 2, 15 Abs. 1 </a:t>
            </a:r>
            <a:endParaRPr lang="de-DE" sz="2000" dirty="0" smtClean="0"/>
          </a:p>
          <a:p>
            <a:r>
              <a:rPr lang="de-DE" sz="2000" dirty="0"/>
              <a:t>	</a:t>
            </a:r>
            <a:r>
              <a:rPr lang="de-DE" sz="2000" dirty="0" smtClean="0"/>
              <a:t>und </a:t>
            </a:r>
            <a:r>
              <a:rPr lang="de-DE" sz="2000" dirty="0"/>
              <a:t>25 </a:t>
            </a:r>
            <a:r>
              <a:rPr lang="de-DE" sz="2000" dirty="0" err="1"/>
              <a:t>KostVfg</a:t>
            </a:r>
            <a:r>
              <a:rPr lang="de-DE" sz="2000" dirty="0"/>
              <a:t> </a:t>
            </a:r>
            <a:r>
              <a:rPr lang="de-DE" sz="2000" dirty="0" smtClean="0"/>
              <a:t> </a:t>
            </a:r>
            <a:r>
              <a:rPr lang="de-DE" sz="2000" dirty="0"/>
              <a:t>zu </a:t>
            </a:r>
            <a:r>
              <a:rPr lang="de-DE" sz="2000" dirty="0" smtClean="0"/>
              <a:t>Lasten der Beklagten und Widerklägerin.</a:t>
            </a:r>
            <a:endParaRPr lang="de-DE" sz="2000" dirty="0"/>
          </a:p>
        </p:txBody>
      </p:sp>
      <p:sp>
        <p:nvSpPr>
          <p:cNvPr id="12" name="Abgerundetes Rechteck 11"/>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645321">
            <a:off x="9871819" y="42507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 name="Flussdiagramm: Verbinder 1"/>
          <p:cNvSpPr/>
          <p:nvPr/>
        </p:nvSpPr>
        <p:spPr>
          <a:xfrm>
            <a:off x="1130635" y="2417897"/>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a:t>
            </a:r>
            <a:endParaRPr lang="de-DE" sz="2400" b="1" dirty="0"/>
          </a:p>
        </p:txBody>
      </p:sp>
      <p:sp>
        <p:nvSpPr>
          <p:cNvPr id="13" name="Flussdiagramm: Verbinder 12"/>
          <p:cNvSpPr/>
          <p:nvPr/>
        </p:nvSpPr>
        <p:spPr>
          <a:xfrm>
            <a:off x="1130632" y="3187968"/>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b)</a:t>
            </a:r>
            <a:endParaRPr lang="de-DE" sz="2400" b="1" dirty="0"/>
          </a:p>
        </p:txBody>
      </p:sp>
      <p:sp>
        <p:nvSpPr>
          <p:cNvPr id="14" name="Flussdiagramm: Verbinder 13"/>
          <p:cNvSpPr/>
          <p:nvPr/>
        </p:nvSpPr>
        <p:spPr>
          <a:xfrm>
            <a:off x="1130631" y="4011404"/>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c</a:t>
            </a:r>
            <a:r>
              <a:rPr lang="de-DE" sz="2400" b="1" dirty="0" smtClean="0"/>
              <a:t>)</a:t>
            </a:r>
            <a:endParaRPr lang="de-DE" sz="2400" b="1" dirty="0"/>
          </a:p>
        </p:txBody>
      </p:sp>
      <p:sp>
        <p:nvSpPr>
          <p:cNvPr id="17" name="Gefaltete Ecke 16"/>
          <p:cNvSpPr/>
          <p:nvPr/>
        </p:nvSpPr>
        <p:spPr>
          <a:xfrm rot="499339">
            <a:off x="498655" y="5038021"/>
            <a:ext cx="1599712" cy="1594098"/>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smtClean="0">
                <a:solidFill>
                  <a:srgbClr val="FF0000"/>
                </a:solidFill>
                <a:latin typeface="MV Boli" panose="02000500030200090000" pitchFamily="2" charset="0"/>
                <a:cs typeface="MV Boli" panose="02000500030200090000" pitchFamily="2" charset="0"/>
              </a:rPr>
              <a:t>Achtung!!</a:t>
            </a:r>
          </a:p>
          <a:p>
            <a:pPr algn="ctr"/>
            <a:r>
              <a:rPr lang="de-DE" sz="1600" dirty="0" smtClean="0">
                <a:solidFill>
                  <a:schemeClr val="tx1"/>
                </a:solidFill>
                <a:latin typeface="MV Boli" panose="02000500030200090000" pitchFamily="2" charset="0"/>
                <a:cs typeface="MV Boli" panose="02000500030200090000" pitchFamily="2" charset="0"/>
              </a:rPr>
              <a:t>Sollstellung </a:t>
            </a:r>
            <a:r>
              <a:rPr lang="de-DE" sz="1600" b="1" u="sng" dirty="0" smtClean="0">
                <a:solidFill>
                  <a:srgbClr val="FF0000"/>
                </a:solidFill>
                <a:latin typeface="MV Boli" panose="02000500030200090000" pitchFamily="2" charset="0"/>
                <a:cs typeface="MV Boli" panose="02000500030200090000" pitchFamily="2" charset="0"/>
              </a:rPr>
              <a:t>nie</a:t>
            </a:r>
            <a:r>
              <a:rPr lang="de-DE" sz="1600" dirty="0" smtClean="0">
                <a:solidFill>
                  <a:schemeClr val="tx1"/>
                </a:solidFill>
                <a:latin typeface="MV Boli" panose="02000500030200090000" pitchFamily="2" charset="0"/>
                <a:cs typeface="MV Boli" panose="02000500030200090000" pitchFamily="2" charset="0"/>
              </a:rPr>
              <a:t> über den Rechtsanwalt!!</a:t>
            </a:r>
            <a:endParaRPr lang="de-DE" sz="1600" dirty="0">
              <a:solidFill>
                <a:schemeClr val="tx1"/>
              </a:solidFill>
              <a:latin typeface="MV Boli" panose="02000500030200090000" pitchFamily="2" charset="0"/>
              <a:cs typeface="MV Boli" panose="02000500030200090000" pitchFamily="2" charset="0"/>
            </a:endParaRPr>
          </a:p>
        </p:txBody>
      </p:sp>
      <p:sp>
        <p:nvSpPr>
          <p:cNvPr id="18" name="Rechteck 17"/>
          <p:cNvSpPr/>
          <p:nvPr/>
        </p:nvSpPr>
        <p:spPr>
          <a:xfrm>
            <a:off x="11488048" y="2398949"/>
            <a:ext cx="532014" cy="557334"/>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A</a:t>
            </a:r>
            <a:endParaRPr lang="de-DE" dirty="0">
              <a:solidFill>
                <a:schemeClr val="tx1"/>
              </a:solidFill>
            </a:endParaRPr>
          </a:p>
        </p:txBody>
      </p:sp>
      <p:sp>
        <p:nvSpPr>
          <p:cNvPr id="19" name="Rechteck 18"/>
          <p:cNvSpPr/>
          <p:nvPr/>
        </p:nvSpPr>
        <p:spPr>
          <a:xfrm>
            <a:off x="11488048" y="3307460"/>
            <a:ext cx="532014" cy="557334"/>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B</a:t>
            </a:r>
          </a:p>
        </p:txBody>
      </p:sp>
      <p:sp>
        <p:nvSpPr>
          <p:cNvPr id="20" name="Rechteck 19"/>
          <p:cNvSpPr/>
          <p:nvPr/>
        </p:nvSpPr>
        <p:spPr>
          <a:xfrm>
            <a:off x="11507303" y="4493110"/>
            <a:ext cx="532014" cy="55733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a:t>
            </a:r>
            <a:endParaRPr lang="de-DE" dirty="0">
              <a:solidFill>
                <a:schemeClr val="tx1"/>
              </a:solidFill>
            </a:endParaRPr>
          </a:p>
        </p:txBody>
      </p:sp>
    </p:spTree>
    <p:extLst>
      <p:ext uri="{BB962C8B-B14F-4D97-AF65-F5344CB8AC3E}">
        <p14:creationId xmlns:p14="http://schemas.microsoft.com/office/powerpoint/2010/main" val="482707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500" fill="hold"/>
                                        <p:tgtEl>
                                          <p:spTgt spid="16"/>
                                        </p:tgtEl>
                                        <p:attrNameLst>
                                          <p:attrName>ppt_x</p:attrName>
                                        </p:attrNameLst>
                                      </p:cBhvr>
                                      <p:tavLst>
                                        <p:tav tm="0">
                                          <p:val>
                                            <p:strVal val="#ppt_x"/>
                                          </p:val>
                                        </p:tav>
                                        <p:tav tm="100000">
                                          <p:val>
                                            <p:strVal val="#ppt_x"/>
                                          </p:val>
                                        </p:tav>
                                      </p:tavLst>
                                    </p:anim>
                                    <p:anim calcmode="lin" valueType="num">
                                      <p:cBhvr additive="base">
                                        <p:cTn id="2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anim calcmode="lin" valueType="num">
                                      <p:cBhvr>
                                        <p:cTn id="33" dur="1000" fill="hold"/>
                                        <p:tgtEl>
                                          <p:spTgt spid="17"/>
                                        </p:tgtEl>
                                        <p:attrNameLst>
                                          <p:attrName>ppt_w</p:attrName>
                                        </p:attrNameLst>
                                      </p:cBhvr>
                                      <p:tavLst>
                                        <p:tav tm="0">
                                          <p:val>
                                            <p:fltVal val="0"/>
                                          </p:val>
                                        </p:tav>
                                        <p:tav tm="100000">
                                          <p:val>
                                            <p:strVal val="#ppt_w"/>
                                          </p:val>
                                        </p:tav>
                                      </p:tavLst>
                                    </p:anim>
                                    <p:anim calcmode="lin" valueType="num">
                                      <p:cBhvr>
                                        <p:cTn id="34" dur="1000" fill="hold"/>
                                        <p:tgtEl>
                                          <p:spTgt spid="17"/>
                                        </p:tgtEl>
                                        <p:attrNameLst>
                                          <p:attrName>ppt_h</p:attrName>
                                        </p:attrNameLst>
                                      </p:cBhvr>
                                      <p:tavLst>
                                        <p:tav tm="0">
                                          <p:val>
                                            <p:fltVal val="0"/>
                                          </p:val>
                                        </p:tav>
                                        <p:tav tm="100000">
                                          <p:val>
                                            <p:strVal val="#ppt_h"/>
                                          </p:val>
                                        </p:tav>
                                      </p:tavLst>
                                    </p:anim>
                                    <p:anim calcmode="lin" valueType="num">
                                      <p:cBhvr>
                                        <p:cTn id="35" dur="1000" fill="hold"/>
                                        <p:tgtEl>
                                          <p:spTgt spid="17"/>
                                        </p:tgtEl>
                                        <p:attrNameLst>
                                          <p:attrName>style.rotation</p:attrName>
                                        </p:attrNameLst>
                                      </p:cBhvr>
                                      <p:tavLst>
                                        <p:tav tm="0">
                                          <p:val>
                                            <p:fltVal val="90"/>
                                          </p:val>
                                        </p:tav>
                                        <p:tav tm="100000">
                                          <p:val>
                                            <p:fltVal val="0"/>
                                          </p:val>
                                        </p:tav>
                                      </p:tavLst>
                                    </p:anim>
                                    <p:animEffect transition="in" filter="fade">
                                      <p:cBhvr>
                                        <p:cTn id="36" dur="1000"/>
                                        <p:tgtEl>
                                          <p:spTgt spid="17"/>
                                        </p:tgtEl>
                                      </p:cBhvr>
                                    </p:animEffect>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grpId="0" nodeType="click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randombar(horizontal)">
                                      <p:cBhvr>
                                        <p:cTn id="41" dur="500"/>
                                        <p:tgtEl>
                                          <p:spTgt spid="18"/>
                                        </p:tgtEl>
                                      </p:cBhvr>
                                    </p:animEffect>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grpId="0" nodeType="click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randombar(horizontal)">
                                      <p:cBhvr>
                                        <p:cTn id="46" dur="500"/>
                                        <p:tgtEl>
                                          <p:spTgt spid="19"/>
                                        </p:tgtEl>
                                      </p:cBhvr>
                                    </p:animEffect>
                                  </p:childTnLst>
                                </p:cTn>
                              </p:par>
                            </p:childTnLst>
                          </p:cTn>
                        </p:par>
                      </p:childTnLst>
                    </p:cTn>
                  </p:par>
                  <p:par>
                    <p:cTn id="47" fill="hold">
                      <p:stCondLst>
                        <p:cond delay="indefinite"/>
                      </p:stCondLst>
                      <p:childTnLst>
                        <p:par>
                          <p:cTn id="48" fill="hold">
                            <p:stCondLst>
                              <p:cond delay="0"/>
                            </p:stCondLst>
                            <p:childTnLst>
                              <p:par>
                                <p:cTn id="49" presetID="14" presetClass="entr" presetSubtype="10" fill="hold" grpId="0" nodeType="clickEffect">
                                  <p:stCondLst>
                                    <p:cond delay="0"/>
                                  </p:stCondLst>
                                  <p:childTnLst>
                                    <p:set>
                                      <p:cBhvr>
                                        <p:cTn id="50" dur="1" fill="hold">
                                          <p:stCondLst>
                                            <p:cond delay="0"/>
                                          </p:stCondLst>
                                        </p:cTn>
                                        <p:tgtEl>
                                          <p:spTgt spid="20"/>
                                        </p:tgtEl>
                                        <p:attrNameLst>
                                          <p:attrName>style.visibility</p:attrName>
                                        </p:attrNameLst>
                                      </p:cBhvr>
                                      <p:to>
                                        <p:strVal val="visible"/>
                                      </p:to>
                                    </p:set>
                                    <p:animEffect transition="in" filter="randombar(horizontal)">
                                      <p:cBhvr>
                                        <p:cTn id="5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animBg="1"/>
      <p:bldP spid="16" grpId="0" animBg="1"/>
      <p:bldP spid="9" grpId="0" animBg="1"/>
      <p:bldP spid="17" grpId="0" animBg="1"/>
      <p:bldP spid="18" grpId="0" animBg="1"/>
      <p:bldP spid="19" grpId="0" animBg="1"/>
      <p:bldP spid="2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e 4"/>
          <p:cNvGraphicFramePr>
            <a:graphicFrameLocks noGrp="1"/>
          </p:cNvGraphicFramePr>
          <p:nvPr>
            <p:extLst>
              <p:ext uri="{D42A27DB-BD31-4B8C-83A1-F6EECF244321}">
                <p14:modId xmlns:p14="http://schemas.microsoft.com/office/powerpoint/2010/main" val="3496231450"/>
              </p:ext>
            </p:extLst>
          </p:nvPr>
        </p:nvGraphicFramePr>
        <p:xfrm>
          <a:off x="1469034" y="2062423"/>
          <a:ext cx="10148341" cy="2911727"/>
        </p:xfrm>
        <a:graphic>
          <a:graphicData uri="http://schemas.openxmlformats.org/drawingml/2006/table">
            <a:tbl>
              <a:tblPr firstRow="1" firstCol="1" bandRow="1">
                <a:tableStyleId>{5C22544A-7EE6-4342-B048-85BDC9FD1C3A}</a:tableStyleId>
              </a:tblPr>
              <a:tblGrid>
                <a:gridCol w="937486">
                  <a:extLst>
                    <a:ext uri="{9D8B030D-6E8A-4147-A177-3AD203B41FA5}">
                      <a16:colId xmlns:a16="http://schemas.microsoft.com/office/drawing/2014/main" val="3186664314"/>
                    </a:ext>
                  </a:extLst>
                </a:gridCol>
                <a:gridCol w="2670615">
                  <a:extLst>
                    <a:ext uri="{9D8B030D-6E8A-4147-A177-3AD203B41FA5}">
                      <a16:colId xmlns:a16="http://schemas.microsoft.com/office/drawing/2014/main" val="3164974163"/>
                    </a:ext>
                  </a:extLst>
                </a:gridCol>
                <a:gridCol w="1363012">
                  <a:extLst>
                    <a:ext uri="{9D8B030D-6E8A-4147-A177-3AD203B41FA5}">
                      <a16:colId xmlns:a16="http://schemas.microsoft.com/office/drawing/2014/main" val="540794854"/>
                    </a:ext>
                  </a:extLst>
                </a:gridCol>
                <a:gridCol w="2018576">
                  <a:extLst>
                    <a:ext uri="{9D8B030D-6E8A-4147-A177-3AD203B41FA5}">
                      <a16:colId xmlns:a16="http://schemas.microsoft.com/office/drawing/2014/main" val="386674676"/>
                    </a:ext>
                  </a:extLst>
                </a:gridCol>
                <a:gridCol w="3158652">
                  <a:extLst>
                    <a:ext uri="{9D8B030D-6E8A-4147-A177-3AD203B41FA5}">
                      <a16:colId xmlns:a16="http://schemas.microsoft.com/office/drawing/2014/main" val="4117031524"/>
                    </a:ext>
                  </a:extLst>
                </a:gridCol>
              </a:tblGrid>
              <a:tr h="1306732">
                <a:tc>
                  <a:txBody>
                    <a:bodyPr/>
                    <a:lstStyle/>
                    <a:p>
                      <a:pPr>
                        <a:lnSpc>
                          <a:spcPct val="107000"/>
                        </a:lnSpc>
                        <a:spcAft>
                          <a:spcPts val="0"/>
                        </a:spcAft>
                      </a:pPr>
                      <a:r>
                        <a:rPr lang="de-DE" sz="2000" dirty="0">
                          <a:solidFill>
                            <a:schemeClr val="tx1"/>
                          </a:solidFill>
                          <a:effectLst/>
                        </a:rPr>
                        <a:t>KV-Nr.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Gebührentatbestand</a:t>
                      </a:r>
                    </a:p>
                    <a:p>
                      <a:pPr>
                        <a:lnSpc>
                          <a:spcPct val="107000"/>
                        </a:lnSpc>
                        <a:spcAft>
                          <a:spcPts val="0"/>
                        </a:spcAft>
                      </a:pPr>
                      <a:r>
                        <a:rPr lang="de-DE" sz="2000" dirty="0">
                          <a:solidFill>
                            <a:schemeClr val="tx1"/>
                          </a:solidFill>
                          <a:effectLst/>
                        </a:rPr>
                        <a:t>(Gegenstand des Kostenansatzes)</a:t>
                      </a:r>
                    </a:p>
                    <a:p>
                      <a:pPr>
                        <a:lnSpc>
                          <a:spcPct val="107000"/>
                        </a:lnSpc>
                        <a:spcAft>
                          <a:spcPts val="0"/>
                        </a:spcAft>
                      </a:pPr>
                      <a:r>
                        <a:rPr lang="de-DE" sz="2000" dirty="0">
                          <a:solidFill>
                            <a:schemeClr val="tx1"/>
                          </a:solidFill>
                          <a:effectLst/>
                        </a:rPr>
                        <a:t>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Streitwert</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Betrag/Gebühr</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err="1">
                          <a:solidFill>
                            <a:schemeClr val="tx1"/>
                          </a:solidFill>
                          <a:effectLst/>
                        </a:rPr>
                        <a:t>Mithaft</a:t>
                      </a:r>
                      <a:endParaRPr lang="de-DE" sz="2000" dirty="0">
                        <a:solidFill>
                          <a:schemeClr val="tx1"/>
                        </a:solidFill>
                        <a:effectLst/>
                      </a:endParaRPr>
                    </a:p>
                    <a:p>
                      <a:pPr>
                        <a:lnSpc>
                          <a:spcPct val="107000"/>
                        </a:lnSpc>
                        <a:spcAft>
                          <a:spcPts val="0"/>
                        </a:spcAft>
                      </a:pPr>
                      <a:r>
                        <a:rPr lang="de-DE" sz="2000" dirty="0" smtClean="0">
                          <a:solidFill>
                            <a:schemeClr val="tx1"/>
                          </a:solidFill>
                          <a:effectLst/>
                          <a:latin typeface="+mn-lt"/>
                          <a:ea typeface="+mn-ea"/>
                          <a:cs typeface="+mn-cs"/>
                        </a:rPr>
                        <a:t>Kläger / Beklagter</a:t>
                      </a:r>
                    </a:p>
                    <a:p>
                      <a:pPr marL="0" marR="0" lvl="0" indent="0" algn="l" defTabSz="914400" rtl="0" eaLnBrk="1" fontAlgn="auto" latinLnBrk="0" hangingPunct="1">
                        <a:lnSpc>
                          <a:spcPct val="107000"/>
                        </a:lnSpc>
                        <a:spcBef>
                          <a:spcPts val="0"/>
                        </a:spcBef>
                        <a:spcAft>
                          <a:spcPts val="0"/>
                        </a:spcAft>
                        <a:buClrTx/>
                        <a:buSzTx/>
                        <a:buFontTx/>
                        <a:buNone/>
                        <a:tabLst/>
                        <a:defRPr/>
                      </a:pPr>
                      <a:r>
                        <a:rPr lang="de-DE" sz="2000" dirty="0" err="1" smtClean="0">
                          <a:solidFill>
                            <a:srgbClr val="FF0000"/>
                          </a:solidFill>
                          <a:effectLst/>
                          <a:latin typeface="+mn-lt"/>
                          <a:ea typeface="+mn-ea"/>
                          <a:cs typeface="+mn-cs"/>
                        </a:rPr>
                        <a:t>Widerbekl</a:t>
                      </a:r>
                      <a:r>
                        <a:rPr lang="de-DE" sz="2000" dirty="0" smtClean="0">
                          <a:solidFill>
                            <a:srgbClr val="FF0000"/>
                          </a:solidFill>
                          <a:effectLst/>
                          <a:latin typeface="+mn-lt"/>
                          <a:ea typeface="+mn-ea"/>
                          <a:cs typeface="+mn-cs"/>
                        </a:rPr>
                        <a:t>./ </a:t>
                      </a:r>
                      <a:r>
                        <a:rPr lang="de-DE" sz="2000" dirty="0" err="1" smtClean="0">
                          <a:solidFill>
                            <a:srgbClr val="FF0000"/>
                          </a:solidFill>
                          <a:effectLst/>
                          <a:latin typeface="+mn-lt"/>
                          <a:ea typeface="+mn-ea"/>
                          <a:cs typeface="+mn-cs"/>
                        </a:rPr>
                        <a:t>Widerkl</a:t>
                      </a:r>
                      <a:r>
                        <a:rPr lang="de-DE" sz="2000" dirty="0" smtClean="0">
                          <a:solidFill>
                            <a:srgbClr val="FF0000"/>
                          </a:solidFill>
                          <a:effectLst/>
                          <a:latin typeface="+mn-lt"/>
                          <a:ea typeface="+mn-ea"/>
                          <a:cs typeface="+mn-cs"/>
                        </a:rPr>
                        <a:t>.</a:t>
                      </a:r>
                      <a:endParaRPr lang="de-DE" sz="2000" dirty="0" smtClean="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776858955"/>
                  </a:ext>
                </a:extLst>
              </a:tr>
              <a:tr h="1604995">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de-DE" sz="1600" dirty="0" smtClean="0">
                        <a:effectLst/>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de-DE" sz="1600" dirty="0">
                          <a:effectLst/>
                        </a:rPr>
                        <a:t> </a:t>
                      </a:r>
                      <a:endParaRPr lang="de-DE" sz="1600" b="1" dirty="0" smtClean="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b="1" dirty="0">
                          <a:solidFill>
                            <a:schemeClr val="accent6">
                              <a:lumMod val="75000"/>
                            </a:schemeClr>
                          </a:solidFill>
                          <a:effectLst/>
                        </a:rPr>
                        <a:t> </a:t>
                      </a: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3089362680"/>
                  </a:ext>
                </a:extLst>
              </a:tr>
            </a:tbl>
          </a:graphicData>
        </a:graphic>
      </p:graphicFrame>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9533743"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Schluss-KR </a:t>
            </a:r>
            <a:endParaRPr lang="de-DE" sz="2000" b="1" dirty="0">
              <a:solidFill>
                <a:schemeClr val="tx1"/>
              </a:solidFill>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2" name="Rechteck 1"/>
          <p:cNvSpPr/>
          <p:nvPr/>
        </p:nvSpPr>
        <p:spPr>
          <a:xfrm>
            <a:off x="1526458" y="3626128"/>
            <a:ext cx="809468" cy="3218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1210</a:t>
            </a:r>
            <a:endParaRPr lang="de-DE" b="1" dirty="0">
              <a:solidFill>
                <a:schemeClr val="tx1"/>
              </a:solidFill>
            </a:endParaRPr>
          </a:p>
        </p:txBody>
      </p:sp>
      <p:sp>
        <p:nvSpPr>
          <p:cNvPr id="3" name="Rechteck 2"/>
          <p:cNvSpPr/>
          <p:nvPr/>
        </p:nvSpPr>
        <p:spPr>
          <a:xfrm>
            <a:off x="2583264" y="3547610"/>
            <a:ext cx="2251062" cy="11960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Calibri" panose="020F0502020204030204" pitchFamily="34" charset="0"/>
                <a:cs typeface="Times New Roman" panose="02020603050405020304" pitchFamily="18" charset="0"/>
              </a:rPr>
              <a:t>Verfahren im Allgemeinen</a:t>
            </a:r>
          </a:p>
          <a:p>
            <a:pPr algn="ctr"/>
            <a:endParaRPr lang="de-DE" dirty="0">
              <a:solidFill>
                <a:schemeClr val="tx1"/>
              </a:solidFill>
            </a:endParaRPr>
          </a:p>
        </p:txBody>
      </p:sp>
      <p:sp>
        <p:nvSpPr>
          <p:cNvPr id="4" name="Rechteck 3"/>
          <p:cNvSpPr/>
          <p:nvPr/>
        </p:nvSpPr>
        <p:spPr>
          <a:xfrm>
            <a:off x="5235273" y="3631266"/>
            <a:ext cx="115424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4886,00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hteck 11"/>
          <p:cNvSpPr/>
          <p:nvPr/>
        </p:nvSpPr>
        <p:spPr>
          <a:xfrm>
            <a:off x="7106264" y="3553327"/>
            <a:ext cx="914400" cy="5305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smtClean="0">
                <a:solidFill>
                  <a:schemeClr val="tx1"/>
                </a:solidFill>
              </a:rPr>
              <a:t>483,00</a:t>
            </a:r>
            <a:endParaRPr lang="de-DE" b="1" dirty="0">
              <a:solidFill>
                <a:schemeClr val="tx1"/>
              </a:solidFill>
            </a:endParaRP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1.</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5" name="Rechteck 14"/>
          <p:cNvSpPr/>
          <p:nvPr/>
        </p:nvSpPr>
        <p:spPr>
          <a:xfrm>
            <a:off x="2583264" y="5003618"/>
            <a:ext cx="20032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Summe</a:t>
            </a:r>
            <a:endParaRPr lang="de-DE" sz="1400" dirty="0">
              <a:solidFill>
                <a:schemeClr val="tx1"/>
              </a:solidFill>
            </a:endParaRPr>
          </a:p>
        </p:txBody>
      </p:sp>
      <p:sp>
        <p:nvSpPr>
          <p:cNvPr id="17" name="Rechteck 16"/>
          <p:cNvSpPr/>
          <p:nvPr/>
        </p:nvSpPr>
        <p:spPr>
          <a:xfrm>
            <a:off x="6406614" y="5003618"/>
            <a:ext cx="20178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  483,00</a:t>
            </a:r>
            <a:endParaRPr lang="de-DE" b="1" dirty="0">
              <a:solidFill>
                <a:schemeClr val="tx1"/>
              </a:solidFill>
            </a:endParaRPr>
          </a:p>
        </p:txBody>
      </p:sp>
      <p:sp>
        <p:nvSpPr>
          <p:cNvPr id="20" name="Rechteck 19"/>
          <p:cNvSpPr/>
          <p:nvPr/>
        </p:nvSpPr>
        <p:spPr>
          <a:xfrm>
            <a:off x="8566877" y="3501996"/>
            <a:ext cx="3000571" cy="4796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357,00 € /294,00 € </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40246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anim calcmode="lin" valueType="num">
                                      <p:cBhvr additive="base">
                                        <p:cTn id="3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2">
                                            <p:txEl>
                                              <p:pRg st="0" end="0"/>
                                            </p:txEl>
                                          </p:spTgt>
                                        </p:tgtEl>
                                        <p:attrNameLst>
                                          <p:attrName>style.visibility</p:attrName>
                                        </p:attrNameLst>
                                      </p:cBhvr>
                                      <p:to>
                                        <p:strVal val="visible"/>
                                      </p:to>
                                    </p:set>
                                    <p:anim calcmode="lin" valueType="num">
                                      <p:cBhvr additive="base">
                                        <p:cTn id="3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anim calcmode="lin" valueType="num">
                                      <p:cBhvr additive="base">
                                        <p:cTn id="43" dur="500" fill="hold"/>
                                        <p:tgtEl>
                                          <p:spTgt spid="15"/>
                                        </p:tgtEl>
                                        <p:attrNameLst>
                                          <p:attrName>ppt_x</p:attrName>
                                        </p:attrNameLst>
                                      </p:cBhvr>
                                      <p:tavLst>
                                        <p:tav tm="0">
                                          <p:val>
                                            <p:strVal val="#ppt_x"/>
                                          </p:val>
                                        </p:tav>
                                        <p:tav tm="100000">
                                          <p:val>
                                            <p:strVal val="#ppt_x"/>
                                          </p:val>
                                        </p:tav>
                                      </p:tavLst>
                                    </p:anim>
                                    <p:anim calcmode="lin" valueType="num">
                                      <p:cBhvr additive="base">
                                        <p:cTn id="4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additive="base">
                                        <p:cTn id="49" dur="500" fill="hold"/>
                                        <p:tgtEl>
                                          <p:spTgt spid="17"/>
                                        </p:tgtEl>
                                        <p:attrNameLst>
                                          <p:attrName>ppt_x</p:attrName>
                                        </p:attrNameLst>
                                      </p:cBhvr>
                                      <p:tavLst>
                                        <p:tav tm="0">
                                          <p:val>
                                            <p:strVal val="#ppt_x"/>
                                          </p:val>
                                        </p:tav>
                                        <p:tav tm="100000">
                                          <p:val>
                                            <p:strVal val="#ppt_x"/>
                                          </p:val>
                                        </p:tav>
                                      </p:tavLst>
                                    </p:anim>
                                    <p:anim calcmode="lin" valueType="num">
                                      <p:cBhvr additive="base">
                                        <p:cTn id="5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0"/>
                                        </p:tgtEl>
                                        <p:attrNameLst>
                                          <p:attrName>style.visibility</p:attrName>
                                        </p:attrNameLst>
                                      </p:cBhvr>
                                      <p:to>
                                        <p:strVal val="visible"/>
                                      </p:to>
                                    </p:set>
                                    <p:anim calcmode="lin" valueType="num">
                                      <p:cBhvr additive="base">
                                        <p:cTn id="55" dur="500" fill="hold"/>
                                        <p:tgtEl>
                                          <p:spTgt spid="20"/>
                                        </p:tgtEl>
                                        <p:attrNameLst>
                                          <p:attrName>ppt_x</p:attrName>
                                        </p:attrNameLst>
                                      </p:cBhvr>
                                      <p:tavLst>
                                        <p:tav tm="0">
                                          <p:val>
                                            <p:strVal val="#ppt_x"/>
                                          </p:val>
                                        </p:tav>
                                        <p:tav tm="100000">
                                          <p:val>
                                            <p:strVal val="#ppt_x"/>
                                          </p:val>
                                        </p:tav>
                                      </p:tavLst>
                                    </p:anim>
                                    <p:anim calcmode="lin" valueType="num">
                                      <p:cBhvr additive="base">
                                        <p:cTn id="5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12" grpId="0" animBg="1"/>
      <p:bldP spid="15" grpId="0" animBg="1"/>
      <p:bldP spid="17" grpId="0" animBg="1"/>
      <p:bldP spid="2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581227" y="2508800"/>
            <a:ext cx="4188811" cy="29391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u="sng">
                <a:solidFill>
                  <a:schemeClr val="tx1"/>
                </a:solidFill>
              </a:rPr>
              <a:t>Bereits gezahlt:</a:t>
            </a:r>
            <a:endParaRPr lang="de-DE" u="sng" dirty="0">
              <a:solidFill>
                <a:schemeClr val="tx1"/>
              </a:solidFill>
            </a:endParaRPr>
          </a:p>
        </p:txBody>
      </p:sp>
      <p:sp>
        <p:nvSpPr>
          <p:cNvPr id="8" name="Rechteck 7"/>
          <p:cNvSpPr/>
          <p:nvPr/>
        </p:nvSpPr>
        <p:spPr>
          <a:xfrm>
            <a:off x="1469031" y="718522"/>
            <a:ext cx="10148340" cy="588469"/>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Schlusskostenrechnung</a:t>
            </a:r>
            <a:endParaRPr lang="de-DE" sz="2000" b="1" dirty="0">
              <a:solidFill>
                <a:schemeClr val="tx1"/>
              </a:solidFill>
            </a:endParaRPr>
          </a:p>
        </p:txBody>
      </p:sp>
      <p:sp>
        <p:nvSpPr>
          <p:cNvPr id="6" name="Rectangle 1"/>
          <p:cNvSpPr>
            <a:spLocks noChangeArrowheads="1"/>
          </p:cNvSpPr>
          <p:nvPr/>
        </p:nvSpPr>
        <p:spPr bwMode="auto">
          <a:xfrm>
            <a:off x="606401" y="1329795"/>
            <a:ext cx="1805441" cy="369332"/>
          </a:xfrm>
          <a:prstGeom prst="rect">
            <a:avLst/>
          </a:prstGeom>
          <a:solidFill>
            <a:schemeClr val="accent2">
              <a:lumMod val="60000"/>
              <a:lumOff val="40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Davon tragen:</a:t>
            </a:r>
            <a:endParaRPr lang="de-DE" dirty="0"/>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2" name="Rectangle 1"/>
          <p:cNvSpPr>
            <a:spLocks noChangeArrowheads="1"/>
          </p:cNvSpPr>
          <p:nvPr/>
        </p:nvSpPr>
        <p:spPr bwMode="auto">
          <a:xfrm>
            <a:off x="6543201" y="1697661"/>
            <a:ext cx="5074170"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der Beklagte 1/2		             =  241,50 EUR</a:t>
            </a:r>
            <a:endParaRPr lang="de-DE" dirty="0"/>
          </a:p>
        </p:txBody>
      </p:sp>
      <p:sp>
        <p:nvSpPr>
          <p:cNvPr id="13" name="Rectangle 1"/>
          <p:cNvSpPr>
            <a:spLocks noChangeArrowheads="1"/>
          </p:cNvSpPr>
          <p:nvPr/>
        </p:nvSpPr>
        <p:spPr bwMode="auto">
          <a:xfrm>
            <a:off x="3805072" y="2561308"/>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357,00 EUR</a:t>
            </a:r>
            <a:endParaRPr lang="de-DE" dirty="0"/>
          </a:p>
        </p:txBody>
      </p:sp>
      <p:sp>
        <p:nvSpPr>
          <p:cNvPr id="15" name="Rectangle 1"/>
          <p:cNvSpPr>
            <a:spLocks noChangeArrowheads="1"/>
          </p:cNvSpPr>
          <p:nvPr/>
        </p:nvSpPr>
        <p:spPr bwMode="auto">
          <a:xfrm>
            <a:off x="606401" y="1690439"/>
            <a:ext cx="474270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der Kläger 1/2		        =  241,50 EUR</a:t>
            </a:r>
            <a:endParaRPr lang="de-DE" dirty="0"/>
          </a:p>
        </p:txBody>
      </p:sp>
      <p:grpSp>
        <p:nvGrpSpPr>
          <p:cNvPr id="5" name="Gruppieren 4"/>
          <p:cNvGrpSpPr/>
          <p:nvPr/>
        </p:nvGrpSpPr>
        <p:grpSpPr>
          <a:xfrm>
            <a:off x="582577" y="3133049"/>
            <a:ext cx="4751163" cy="423610"/>
            <a:chOff x="1190005" y="5503902"/>
            <a:chExt cx="4751163" cy="423610"/>
          </a:xfrm>
        </p:grpSpPr>
        <p:sp>
          <p:nvSpPr>
            <p:cNvPr id="4" name="Rechteck 3"/>
            <p:cNvSpPr/>
            <p:nvPr/>
          </p:nvSpPr>
          <p:spPr>
            <a:xfrm>
              <a:off x="1190005" y="5505840"/>
              <a:ext cx="4672012" cy="42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err="1" smtClean="0">
                  <a:solidFill>
                    <a:schemeClr val="tx1"/>
                  </a:solidFill>
                </a:rPr>
                <a:t>zuviel</a:t>
              </a:r>
              <a:endParaRPr lang="de-DE" dirty="0" smtClean="0">
                <a:solidFill>
                  <a:schemeClr val="tx1"/>
                </a:solidFill>
              </a:endParaRPr>
            </a:p>
          </p:txBody>
        </p:sp>
        <p:sp>
          <p:nvSpPr>
            <p:cNvPr id="21" name="Rectangle 1"/>
            <p:cNvSpPr>
              <a:spLocks noChangeArrowheads="1"/>
            </p:cNvSpPr>
            <p:nvPr/>
          </p:nvSpPr>
          <p:spPr bwMode="auto">
            <a:xfrm>
              <a:off x="4419349" y="5503902"/>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115,50 EUR</a:t>
              </a:r>
              <a:endParaRPr lang="de-DE" dirty="0"/>
            </a:p>
          </p:txBody>
        </p:sp>
      </p:grpSp>
      <p:grpSp>
        <p:nvGrpSpPr>
          <p:cNvPr id="26" name="Gruppieren 25"/>
          <p:cNvGrpSpPr/>
          <p:nvPr/>
        </p:nvGrpSpPr>
        <p:grpSpPr>
          <a:xfrm>
            <a:off x="581227" y="3502305"/>
            <a:ext cx="4752513" cy="421672"/>
            <a:chOff x="1188655" y="5940140"/>
            <a:chExt cx="4752513" cy="421672"/>
          </a:xfrm>
        </p:grpSpPr>
        <p:sp>
          <p:nvSpPr>
            <p:cNvPr id="24" name="Rechteck 23"/>
            <p:cNvSpPr/>
            <p:nvPr/>
          </p:nvSpPr>
          <p:spPr>
            <a:xfrm>
              <a:off x="1188655" y="5940140"/>
              <a:ext cx="4672012" cy="4216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Zu verrechnen auf Bekl. </a:t>
              </a:r>
            </a:p>
          </p:txBody>
        </p:sp>
        <p:sp>
          <p:nvSpPr>
            <p:cNvPr id="22" name="Rectangle 1"/>
            <p:cNvSpPr>
              <a:spLocks noChangeArrowheads="1"/>
            </p:cNvSpPr>
            <p:nvPr/>
          </p:nvSpPr>
          <p:spPr bwMode="auto">
            <a:xfrm>
              <a:off x="4419349" y="5972812"/>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115,50 EUR</a:t>
              </a:r>
              <a:endParaRPr lang="de-DE" dirty="0"/>
            </a:p>
          </p:txBody>
        </p:sp>
      </p:grpSp>
      <p:grpSp>
        <p:nvGrpSpPr>
          <p:cNvPr id="27" name="Gruppieren 26"/>
          <p:cNvGrpSpPr/>
          <p:nvPr/>
        </p:nvGrpSpPr>
        <p:grpSpPr>
          <a:xfrm>
            <a:off x="581227" y="3958755"/>
            <a:ext cx="4767883" cy="442809"/>
            <a:chOff x="1190005" y="6361812"/>
            <a:chExt cx="4767883" cy="442809"/>
          </a:xfrm>
        </p:grpSpPr>
        <p:sp>
          <p:nvSpPr>
            <p:cNvPr id="25" name="Rechteck 24"/>
            <p:cNvSpPr/>
            <p:nvPr/>
          </p:nvSpPr>
          <p:spPr>
            <a:xfrm>
              <a:off x="1190005" y="6361812"/>
              <a:ext cx="4672012" cy="42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Rest</a:t>
              </a:r>
            </a:p>
          </p:txBody>
        </p:sp>
        <p:sp>
          <p:nvSpPr>
            <p:cNvPr id="23" name="Rectangle 1"/>
            <p:cNvSpPr>
              <a:spLocks noChangeArrowheads="1"/>
            </p:cNvSpPr>
            <p:nvPr/>
          </p:nvSpPr>
          <p:spPr bwMode="auto">
            <a:xfrm>
              <a:off x="4436069" y="6435289"/>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0,00 EUR</a:t>
              </a:r>
              <a:endParaRPr lang="de-DE" dirty="0"/>
            </a:p>
          </p:txBody>
        </p:sp>
      </p:grpSp>
      <p:grpSp>
        <p:nvGrpSpPr>
          <p:cNvPr id="31" name="Gruppieren 30"/>
          <p:cNvGrpSpPr/>
          <p:nvPr/>
        </p:nvGrpSpPr>
        <p:grpSpPr>
          <a:xfrm>
            <a:off x="6819057" y="3035523"/>
            <a:ext cx="4696360" cy="421672"/>
            <a:chOff x="1188655" y="5940140"/>
            <a:chExt cx="4696360" cy="421672"/>
          </a:xfrm>
        </p:grpSpPr>
        <p:sp>
          <p:nvSpPr>
            <p:cNvPr id="32" name="Rechteck 31"/>
            <p:cNvSpPr/>
            <p:nvPr/>
          </p:nvSpPr>
          <p:spPr>
            <a:xfrm>
              <a:off x="1188655" y="5940140"/>
              <a:ext cx="4672012" cy="4216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Zu verrechnen vom Kl. </a:t>
              </a:r>
            </a:p>
          </p:txBody>
        </p:sp>
        <p:sp>
          <p:nvSpPr>
            <p:cNvPr id="33" name="Rectangle 1"/>
            <p:cNvSpPr>
              <a:spLocks noChangeArrowheads="1"/>
            </p:cNvSpPr>
            <p:nvPr/>
          </p:nvSpPr>
          <p:spPr bwMode="auto">
            <a:xfrm>
              <a:off x="4363196" y="5962833"/>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115,50 EUR</a:t>
              </a:r>
              <a:endParaRPr lang="de-DE" dirty="0"/>
            </a:p>
          </p:txBody>
        </p:sp>
      </p:grpSp>
      <p:grpSp>
        <p:nvGrpSpPr>
          <p:cNvPr id="34" name="Gruppieren 33"/>
          <p:cNvGrpSpPr/>
          <p:nvPr/>
        </p:nvGrpSpPr>
        <p:grpSpPr>
          <a:xfrm>
            <a:off x="6843405" y="3630730"/>
            <a:ext cx="4696360" cy="421672"/>
            <a:chOff x="1190005" y="6361812"/>
            <a:chExt cx="4696360" cy="421672"/>
          </a:xfrm>
        </p:grpSpPr>
        <p:sp>
          <p:nvSpPr>
            <p:cNvPr id="35" name="Rechteck 34"/>
            <p:cNvSpPr/>
            <p:nvPr/>
          </p:nvSpPr>
          <p:spPr>
            <a:xfrm>
              <a:off x="1190005" y="6361812"/>
              <a:ext cx="4672012" cy="42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Rest</a:t>
              </a:r>
            </a:p>
          </p:txBody>
        </p:sp>
        <p:sp>
          <p:nvSpPr>
            <p:cNvPr id="36" name="Rectangle 1"/>
            <p:cNvSpPr>
              <a:spLocks noChangeArrowheads="1"/>
            </p:cNvSpPr>
            <p:nvPr/>
          </p:nvSpPr>
          <p:spPr bwMode="auto">
            <a:xfrm>
              <a:off x="4364546" y="6387982"/>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0,00 EUR</a:t>
              </a:r>
              <a:endParaRPr lang="de-DE" dirty="0"/>
            </a:p>
          </p:txBody>
        </p:sp>
      </p:grpSp>
      <p:sp>
        <p:nvSpPr>
          <p:cNvPr id="28" name="Rechteck 27"/>
          <p:cNvSpPr/>
          <p:nvPr/>
        </p:nvSpPr>
        <p:spPr>
          <a:xfrm>
            <a:off x="6618953" y="2495176"/>
            <a:ext cx="4188811" cy="29391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u="sng">
                <a:solidFill>
                  <a:schemeClr val="tx1"/>
                </a:solidFill>
              </a:rPr>
              <a:t>Bereits gezahlt:</a:t>
            </a:r>
            <a:endParaRPr lang="de-DE" u="sng" dirty="0">
              <a:solidFill>
                <a:schemeClr val="tx1"/>
              </a:solidFill>
            </a:endParaRPr>
          </a:p>
        </p:txBody>
      </p:sp>
      <p:sp>
        <p:nvSpPr>
          <p:cNvPr id="29" name="Rectangle 1"/>
          <p:cNvSpPr>
            <a:spLocks noChangeArrowheads="1"/>
          </p:cNvSpPr>
          <p:nvPr/>
        </p:nvSpPr>
        <p:spPr bwMode="auto">
          <a:xfrm>
            <a:off x="10017946" y="2568601"/>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126,00 EUR</a:t>
            </a:r>
            <a:endParaRPr lang="de-DE" dirty="0"/>
          </a:p>
        </p:txBody>
      </p:sp>
      <p:sp>
        <p:nvSpPr>
          <p:cNvPr id="30" name="Abgerundetes Rechteck 29"/>
          <p:cNvSpPr/>
          <p:nvPr/>
        </p:nvSpPr>
        <p:spPr>
          <a:xfrm>
            <a:off x="1469036" y="108812"/>
            <a:ext cx="9533743"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37" name="Gefaltete Ecke 36"/>
          <p:cNvSpPr/>
          <p:nvPr/>
        </p:nvSpPr>
        <p:spPr>
          <a:xfrm>
            <a:off x="3100731" y="254384"/>
            <a:ext cx="1408681" cy="1418666"/>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smtClean="0">
              <a:solidFill>
                <a:schemeClr val="tx1"/>
              </a:solidFill>
              <a:latin typeface="MV Boli" panose="02000500030200090000" pitchFamily="2" charset="0"/>
              <a:cs typeface="MV Boli" panose="02000500030200090000" pitchFamily="2" charset="0"/>
            </a:endParaRPr>
          </a:p>
          <a:p>
            <a:pPr algn="ctr"/>
            <a:r>
              <a:rPr lang="de-DE" dirty="0" smtClean="0">
                <a:solidFill>
                  <a:schemeClr val="tx1"/>
                </a:solidFill>
                <a:latin typeface="MV Boli" panose="02000500030200090000" pitchFamily="2" charset="0"/>
                <a:cs typeface="MV Boli" panose="02000500030200090000" pitchFamily="2" charset="0"/>
              </a:rPr>
              <a:t>Kl.-restl. </a:t>
            </a:r>
            <a:r>
              <a:rPr lang="de-DE" u="sng" dirty="0" err="1" smtClean="0">
                <a:solidFill>
                  <a:schemeClr val="tx1"/>
                </a:solidFill>
                <a:latin typeface="MV Boli" panose="02000500030200090000" pitchFamily="2" charset="0"/>
                <a:cs typeface="MV Boli" panose="02000500030200090000" pitchFamily="2" charset="0"/>
              </a:rPr>
              <a:t>Mithaft</a:t>
            </a:r>
            <a:r>
              <a:rPr lang="de-DE" dirty="0" smtClean="0">
                <a:solidFill>
                  <a:schemeClr val="tx1"/>
                </a:solidFill>
                <a:latin typeface="MV Boli" panose="02000500030200090000" pitchFamily="2" charset="0"/>
                <a:cs typeface="MV Boli" panose="02000500030200090000" pitchFamily="2" charset="0"/>
              </a:rPr>
              <a:t>=</a:t>
            </a:r>
          </a:p>
          <a:p>
            <a:pPr algn="ctr"/>
            <a:r>
              <a:rPr lang="de-DE" dirty="0" smtClean="0">
                <a:solidFill>
                  <a:schemeClr val="tx1"/>
                </a:solidFill>
                <a:latin typeface="MV Boli" panose="02000500030200090000" pitchFamily="2" charset="0"/>
                <a:cs typeface="MV Boli" panose="02000500030200090000" pitchFamily="2" charset="0"/>
              </a:rPr>
              <a:t>357-241,50=</a:t>
            </a:r>
          </a:p>
          <a:p>
            <a:pPr algn="ctr"/>
            <a:r>
              <a:rPr lang="de-DE" dirty="0" smtClean="0">
                <a:solidFill>
                  <a:schemeClr val="tx1"/>
                </a:solidFill>
                <a:latin typeface="MV Boli" panose="02000500030200090000" pitchFamily="2" charset="0"/>
                <a:cs typeface="MV Boli" panose="02000500030200090000" pitchFamily="2" charset="0"/>
              </a:rPr>
              <a:t>115,50</a:t>
            </a:r>
            <a:endParaRPr lang="de-DE" dirty="0">
              <a:solidFill>
                <a:schemeClr val="tx1"/>
              </a:solidFill>
              <a:latin typeface="MV Boli" panose="02000500030200090000" pitchFamily="2" charset="0"/>
              <a:cs typeface="MV Boli" panose="02000500030200090000" pitchFamily="2" charset="0"/>
            </a:endParaRPr>
          </a:p>
        </p:txBody>
      </p:sp>
      <p:sp>
        <p:nvSpPr>
          <p:cNvPr id="38" name="Gefaltete Ecke 37"/>
          <p:cNvSpPr/>
          <p:nvPr/>
        </p:nvSpPr>
        <p:spPr>
          <a:xfrm>
            <a:off x="9559799" y="199209"/>
            <a:ext cx="1408681" cy="1418666"/>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smtClean="0">
              <a:solidFill>
                <a:schemeClr val="tx1"/>
              </a:solidFill>
              <a:latin typeface="MV Boli" panose="02000500030200090000" pitchFamily="2" charset="0"/>
              <a:cs typeface="MV Boli" panose="02000500030200090000" pitchFamily="2" charset="0"/>
            </a:endParaRPr>
          </a:p>
          <a:p>
            <a:pPr algn="ctr"/>
            <a:r>
              <a:rPr lang="de-DE" dirty="0" smtClean="0">
                <a:solidFill>
                  <a:schemeClr val="tx1"/>
                </a:solidFill>
                <a:latin typeface="MV Boli" panose="02000500030200090000" pitchFamily="2" charset="0"/>
                <a:cs typeface="MV Boli" panose="02000500030200090000" pitchFamily="2" charset="0"/>
              </a:rPr>
              <a:t>Bekl.-restl. </a:t>
            </a:r>
            <a:r>
              <a:rPr lang="de-DE" u="sng" dirty="0" err="1" smtClean="0">
                <a:solidFill>
                  <a:schemeClr val="tx1"/>
                </a:solidFill>
                <a:latin typeface="MV Boli" panose="02000500030200090000" pitchFamily="2" charset="0"/>
                <a:cs typeface="MV Boli" panose="02000500030200090000" pitchFamily="2" charset="0"/>
              </a:rPr>
              <a:t>Mithaft</a:t>
            </a:r>
            <a:r>
              <a:rPr lang="de-DE" dirty="0" smtClean="0">
                <a:solidFill>
                  <a:schemeClr val="tx1"/>
                </a:solidFill>
                <a:latin typeface="MV Boli" panose="02000500030200090000" pitchFamily="2" charset="0"/>
                <a:cs typeface="MV Boli" panose="02000500030200090000" pitchFamily="2" charset="0"/>
              </a:rPr>
              <a:t>=</a:t>
            </a:r>
          </a:p>
          <a:p>
            <a:pPr algn="ctr"/>
            <a:r>
              <a:rPr lang="de-DE" dirty="0" smtClean="0">
                <a:solidFill>
                  <a:schemeClr val="tx1"/>
                </a:solidFill>
                <a:latin typeface="MV Boli" panose="02000500030200090000" pitchFamily="2" charset="0"/>
                <a:cs typeface="MV Boli" panose="02000500030200090000" pitchFamily="2" charset="0"/>
              </a:rPr>
              <a:t>294-241,50=</a:t>
            </a:r>
          </a:p>
          <a:p>
            <a:pPr algn="ctr"/>
            <a:r>
              <a:rPr lang="de-DE" dirty="0" smtClean="0">
                <a:solidFill>
                  <a:schemeClr val="tx1"/>
                </a:solidFill>
                <a:latin typeface="MV Boli" panose="02000500030200090000" pitchFamily="2" charset="0"/>
                <a:cs typeface="MV Boli" panose="02000500030200090000" pitchFamily="2" charset="0"/>
              </a:rPr>
              <a:t>52,50</a:t>
            </a:r>
            <a:endParaRPr lang="de-DE" dirty="0">
              <a:solidFill>
                <a:schemeClr val="tx1"/>
              </a:solidFill>
              <a:latin typeface="MV Boli" panose="02000500030200090000" pitchFamily="2" charset="0"/>
              <a:cs typeface="MV Boli" panose="02000500030200090000" pitchFamily="2" charset="0"/>
            </a:endParaRPr>
          </a:p>
        </p:txBody>
      </p:sp>
      <p:cxnSp>
        <p:nvCxnSpPr>
          <p:cNvPr id="7" name="Gerade Verbindung mit Pfeil 6"/>
          <p:cNvCxnSpPr>
            <a:endCxn id="32" idx="1"/>
          </p:cNvCxnSpPr>
          <p:nvPr/>
        </p:nvCxnSpPr>
        <p:spPr>
          <a:xfrm flipV="1">
            <a:off x="5347260" y="3246359"/>
            <a:ext cx="1471797" cy="516284"/>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9" name="Gefaltete Ecke 38"/>
          <p:cNvSpPr/>
          <p:nvPr/>
        </p:nvSpPr>
        <p:spPr>
          <a:xfrm>
            <a:off x="3844558" y="4623565"/>
            <a:ext cx="1408681" cy="1418666"/>
          </a:xfrm>
          <a:prstGeom prst="foldedCorner">
            <a:avLst/>
          </a:prstGeom>
          <a:solidFill>
            <a:srgbClr val="F3A5D2"/>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smtClean="0">
              <a:solidFill>
                <a:schemeClr val="tx1"/>
              </a:solidFill>
              <a:latin typeface="MV Boli" panose="02000500030200090000" pitchFamily="2" charset="0"/>
              <a:cs typeface="MV Boli" panose="02000500030200090000" pitchFamily="2" charset="0"/>
            </a:endParaRPr>
          </a:p>
          <a:p>
            <a:pPr algn="ctr"/>
            <a:r>
              <a:rPr lang="de-DE" dirty="0" smtClean="0">
                <a:solidFill>
                  <a:schemeClr val="tx1"/>
                </a:solidFill>
                <a:latin typeface="MV Boli" panose="02000500030200090000" pitchFamily="2" charset="0"/>
                <a:cs typeface="MV Boli" panose="02000500030200090000" pitchFamily="2" charset="0"/>
              </a:rPr>
              <a:t>restl. </a:t>
            </a:r>
            <a:r>
              <a:rPr lang="de-DE" u="sng" dirty="0" err="1" smtClean="0">
                <a:solidFill>
                  <a:schemeClr val="tx1"/>
                </a:solidFill>
                <a:latin typeface="MV Boli" panose="02000500030200090000" pitchFamily="2" charset="0"/>
                <a:cs typeface="MV Boli" panose="02000500030200090000" pitchFamily="2" charset="0"/>
              </a:rPr>
              <a:t>Mithaft</a:t>
            </a:r>
            <a:r>
              <a:rPr lang="de-DE" dirty="0" smtClean="0">
                <a:solidFill>
                  <a:schemeClr val="tx1"/>
                </a:solidFill>
                <a:latin typeface="MV Boli" panose="02000500030200090000" pitchFamily="2" charset="0"/>
                <a:cs typeface="MV Boli" panose="02000500030200090000" pitchFamily="2" charset="0"/>
              </a:rPr>
              <a:t>=</a:t>
            </a:r>
          </a:p>
          <a:p>
            <a:pPr algn="ctr"/>
            <a:r>
              <a:rPr lang="de-DE" dirty="0" smtClean="0">
                <a:solidFill>
                  <a:schemeClr val="tx1"/>
                </a:solidFill>
                <a:latin typeface="MV Boli" panose="02000500030200090000" pitchFamily="2" charset="0"/>
                <a:cs typeface="MV Boli" panose="02000500030200090000" pitchFamily="2" charset="0"/>
              </a:rPr>
              <a:t>357-241,50=</a:t>
            </a:r>
          </a:p>
          <a:p>
            <a:pPr algn="ctr"/>
            <a:r>
              <a:rPr lang="de-DE" dirty="0" smtClean="0">
                <a:solidFill>
                  <a:schemeClr val="tx1"/>
                </a:solidFill>
                <a:latin typeface="MV Boli" panose="02000500030200090000" pitchFamily="2" charset="0"/>
                <a:cs typeface="MV Boli" panose="02000500030200090000" pitchFamily="2" charset="0"/>
              </a:rPr>
              <a:t>115,50</a:t>
            </a:r>
            <a:endParaRPr lang="de-DE"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544782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additive="base">
                                        <p:cTn id="25" dur="500" fill="hold"/>
                                        <p:tgtEl>
                                          <p:spTgt spid="2"/>
                                        </p:tgtEl>
                                        <p:attrNameLst>
                                          <p:attrName>ppt_x</p:attrName>
                                        </p:attrNameLst>
                                      </p:cBhvr>
                                      <p:tavLst>
                                        <p:tav tm="0">
                                          <p:val>
                                            <p:strVal val="#ppt_x"/>
                                          </p:val>
                                        </p:tav>
                                        <p:tav tm="100000">
                                          <p:val>
                                            <p:strVal val="#ppt_x"/>
                                          </p:val>
                                        </p:tav>
                                      </p:tavLst>
                                    </p:anim>
                                    <p:anim calcmode="lin" valueType="num">
                                      <p:cBhvr additive="base">
                                        <p:cTn id="2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500" fill="hold"/>
                                        <p:tgtEl>
                                          <p:spTgt spid="5"/>
                                        </p:tgtEl>
                                        <p:attrNameLst>
                                          <p:attrName>ppt_x</p:attrName>
                                        </p:attrNameLst>
                                      </p:cBhvr>
                                      <p:tavLst>
                                        <p:tav tm="0">
                                          <p:val>
                                            <p:strVal val="#ppt_x"/>
                                          </p:val>
                                        </p:tav>
                                        <p:tav tm="100000">
                                          <p:val>
                                            <p:strVal val="#ppt_x"/>
                                          </p:val>
                                        </p:tav>
                                      </p:tavLst>
                                    </p:anim>
                                    <p:anim calcmode="lin" valueType="num">
                                      <p:cBhvr additive="base">
                                        <p:cTn id="3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6"/>
                                        </p:tgtEl>
                                        <p:attrNameLst>
                                          <p:attrName>style.visibility</p:attrName>
                                        </p:attrNameLst>
                                      </p:cBhvr>
                                      <p:to>
                                        <p:strVal val="visible"/>
                                      </p:to>
                                    </p:set>
                                    <p:anim calcmode="lin" valueType="num">
                                      <p:cBhvr additive="base">
                                        <p:cTn id="43" dur="500" fill="hold"/>
                                        <p:tgtEl>
                                          <p:spTgt spid="26"/>
                                        </p:tgtEl>
                                        <p:attrNameLst>
                                          <p:attrName>ppt_x</p:attrName>
                                        </p:attrNameLst>
                                      </p:cBhvr>
                                      <p:tavLst>
                                        <p:tav tm="0">
                                          <p:val>
                                            <p:strVal val="#ppt_x"/>
                                          </p:val>
                                        </p:tav>
                                        <p:tav tm="100000">
                                          <p:val>
                                            <p:strVal val="#ppt_x"/>
                                          </p:val>
                                        </p:tav>
                                      </p:tavLst>
                                    </p:anim>
                                    <p:anim calcmode="lin" valueType="num">
                                      <p:cBhvr additive="base">
                                        <p:cTn id="44"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7"/>
                                        </p:tgtEl>
                                        <p:attrNameLst>
                                          <p:attrName>style.visibility</p:attrName>
                                        </p:attrNameLst>
                                      </p:cBhvr>
                                      <p:to>
                                        <p:strVal val="visible"/>
                                      </p:to>
                                    </p:set>
                                    <p:anim calcmode="lin" valueType="num">
                                      <p:cBhvr additive="base">
                                        <p:cTn id="49" dur="500" fill="hold"/>
                                        <p:tgtEl>
                                          <p:spTgt spid="27"/>
                                        </p:tgtEl>
                                        <p:attrNameLst>
                                          <p:attrName>ppt_x</p:attrName>
                                        </p:attrNameLst>
                                      </p:cBhvr>
                                      <p:tavLst>
                                        <p:tav tm="0">
                                          <p:val>
                                            <p:strVal val="#ppt_x"/>
                                          </p:val>
                                        </p:tav>
                                        <p:tav tm="100000">
                                          <p:val>
                                            <p:strVal val="#ppt_x"/>
                                          </p:val>
                                        </p:tav>
                                      </p:tavLst>
                                    </p:anim>
                                    <p:anim calcmode="lin" valueType="num">
                                      <p:cBhvr additive="base">
                                        <p:cTn id="50"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8"/>
                                        </p:tgtEl>
                                        <p:attrNameLst>
                                          <p:attrName>style.visibility</p:attrName>
                                        </p:attrNameLst>
                                      </p:cBhvr>
                                      <p:to>
                                        <p:strVal val="visible"/>
                                      </p:to>
                                    </p:set>
                                    <p:anim calcmode="lin" valueType="num">
                                      <p:cBhvr additive="base">
                                        <p:cTn id="55" dur="500" fill="hold"/>
                                        <p:tgtEl>
                                          <p:spTgt spid="28"/>
                                        </p:tgtEl>
                                        <p:attrNameLst>
                                          <p:attrName>ppt_x</p:attrName>
                                        </p:attrNameLst>
                                      </p:cBhvr>
                                      <p:tavLst>
                                        <p:tav tm="0">
                                          <p:val>
                                            <p:strVal val="#ppt_x"/>
                                          </p:val>
                                        </p:tav>
                                        <p:tav tm="100000">
                                          <p:val>
                                            <p:strVal val="#ppt_x"/>
                                          </p:val>
                                        </p:tav>
                                      </p:tavLst>
                                    </p:anim>
                                    <p:anim calcmode="lin" valueType="num">
                                      <p:cBhvr additive="base">
                                        <p:cTn id="56"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9"/>
                                        </p:tgtEl>
                                        <p:attrNameLst>
                                          <p:attrName>style.visibility</p:attrName>
                                        </p:attrNameLst>
                                      </p:cBhvr>
                                      <p:to>
                                        <p:strVal val="visible"/>
                                      </p:to>
                                    </p:set>
                                    <p:anim calcmode="lin" valueType="num">
                                      <p:cBhvr additive="base">
                                        <p:cTn id="61" dur="500" fill="hold"/>
                                        <p:tgtEl>
                                          <p:spTgt spid="29"/>
                                        </p:tgtEl>
                                        <p:attrNameLst>
                                          <p:attrName>ppt_x</p:attrName>
                                        </p:attrNameLst>
                                      </p:cBhvr>
                                      <p:tavLst>
                                        <p:tav tm="0">
                                          <p:val>
                                            <p:strVal val="#ppt_x"/>
                                          </p:val>
                                        </p:tav>
                                        <p:tav tm="100000">
                                          <p:val>
                                            <p:strVal val="#ppt_x"/>
                                          </p:val>
                                        </p:tav>
                                      </p:tavLst>
                                    </p:anim>
                                    <p:anim calcmode="lin" valueType="num">
                                      <p:cBhvr additive="base">
                                        <p:cTn id="62"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31"/>
                                        </p:tgtEl>
                                        <p:attrNameLst>
                                          <p:attrName>style.visibility</p:attrName>
                                        </p:attrNameLst>
                                      </p:cBhvr>
                                      <p:to>
                                        <p:strVal val="visible"/>
                                      </p:to>
                                    </p:set>
                                    <p:anim calcmode="lin" valueType="num">
                                      <p:cBhvr additive="base">
                                        <p:cTn id="67" dur="500" fill="hold"/>
                                        <p:tgtEl>
                                          <p:spTgt spid="31"/>
                                        </p:tgtEl>
                                        <p:attrNameLst>
                                          <p:attrName>ppt_x</p:attrName>
                                        </p:attrNameLst>
                                      </p:cBhvr>
                                      <p:tavLst>
                                        <p:tav tm="0">
                                          <p:val>
                                            <p:strVal val="#ppt_x"/>
                                          </p:val>
                                        </p:tav>
                                        <p:tav tm="100000">
                                          <p:val>
                                            <p:strVal val="#ppt_x"/>
                                          </p:val>
                                        </p:tav>
                                      </p:tavLst>
                                    </p:anim>
                                    <p:anim calcmode="lin" valueType="num">
                                      <p:cBhvr additive="base">
                                        <p:cTn id="68"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34"/>
                                        </p:tgtEl>
                                        <p:attrNameLst>
                                          <p:attrName>style.visibility</p:attrName>
                                        </p:attrNameLst>
                                      </p:cBhvr>
                                      <p:to>
                                        <p:strVal val="visible"/>
                                      </p:to>
                                    </p:set>
                                    <p:anim calcmode="lin" valueType="num">
                                      <p:cBhvr additive="base">
                                        <p:cTn id="73" dur="500" fill="hold"/>
                                        <p:tgtEl>
                                          <p:spTgt spid="34"/>
                                        </p:tgtEl>
                                        <p:attrNameLst>
                                          <p:attrName>ppt_x</p:attrName>
                                        </p:attrNameLst>
                                      </p:cBhvr>
                                      <p:tavLst>
                                        <p:tav tm="0">
                                          <p:val>
                                            <p:strVal val="#ppt_x"/>
                                          </p:val>
                                        </p:tav>
                                        <p:tav tm="100000">
                                          <p:val>
                                            <p:strVal val="#ppt_x"/>
                                          </p:val>
                                        </p:tav>
                                      </p:tavLst>
                                    </p:anim>
                                    <p:anim calcmode="lin" valueType="num">
                                      <p:cBhvr additive="base">
                                        <p:cTn id="74"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53" presetClass="entr" presetSubtype="16" fill="hold" grpId="0" nodeType="clickEffect">
                                  <p:stCondLst>
                                    <p:cond delay="0"/>
                                  </p:stCondLst>
                                  <p:childTnLst>
                                    <p:set>
                                      <p:cBhvr>
                                        <p:cTn id="78" dur="1" fill="hold">
                                          <p:stCondLst>
                                            <p:cond delay="0"/>
                                          </p:stCondLst>
                                        </p:cTn>
                                        <p:tgtEl>
                                          <p:spTgt spid="37"/>
                                        </p:tgtEl>
                                        <p:attrNameLst>
                                          <p:attrName>style.visibility</p:attrName>
                                        </p:attrNameLst>
                                      </p:cBhvr>
                                      <p:to>
                                        <p:strVal val="visible"/>
                                      </p:to>
                                    </p:set>
                                    <p:anim calcmode="lin" valueType="num">
                                      <p:cBhvr>
                                        <p:cTn id="79" dur="500" fill="hold"/>
                                        <p:tgtEl>
                                          <p:spTgt spid="37"/>
                                        </p:tgtEl>
                                        <p:attrNameLst>
                                          <p:attrName>ppt_w</p:attrName>
                                        </p:attrNameLst>
                                      </p:cBhvr>
                                      <p:tavLst>
                                        <p:tav tm="0">
                                          <p:val>
                                            <p:fltVal val="0"/>
                                          </p:val>
                                        </p:tav>
                                        <p:tav tm="100000">
                                          <p:val>
                                            <p:strVal val="#ppt_w"/>
                                          </p:val>
                                        </p:tav>
                                      </p:tavLst>
                                    </p:anim>
                                    <p:anim calcmode="lin" valueType="num">
                                      <p:cBhvr>
                                        <p:cTn id="80" dur="500" fill="hold"/>
                                        <p:tgtEl>
                                          <p:spTgt spid="37"/>
                                        </p:tgtEl>
                                        <p:attrNameLst>
                                          <p:attrName>ppt_h</p:attrName>
                                        </p:attrNameLst>
                                      </p:cBhvr>
                                      <p:tavLst>
                                        <p:tav tm="0">
                                          <p:val>
                                            <p:fltVal val="0"/>
                                          </p:val>
                                        </p:tav>
                                        <p:tav tm="100000">
                                          <p:val>
                                            <p:strVal val="#ppt_h"/>
                                          </p:val>
                                        </p:tav>
                                      </p:tavLst>
                                    </p:anim>
                                    <p:animEffect transition="in" filter="fade">
                                      <p:cBhvr>
                                        <p:cTn id="81" dur="500"/>
                                        <p:tgtEl>
                                          <p:spTgt spid="37"/>
                                        </p:tgtEl>
                                      </p:cBhvr>
                                    </p:animEffect>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grpId="0" nodeType="clickEffect">
                                  <p:stCondLst>
                                    <p:cond delay="0"/>
                                  </p:stCondLst>
                                  <p:childTnLst>
                                    <p:set>
                                      <p:cBhvr>
                                        <p:cTn id="85" dur="1" fill="hold">
                                          <p:stCondLst>
                                            <p:cond delay="0"/>
                                          </p:stCondLst>
                                        </p:cTn>
                                        <p:tgtEl>
                                          <p:spTgt spid="38"/>
                                        </p:tgtEl>
                                        <p:attrNameLst>
                                          <p:attrName>style.visibility</p:attrName>
                                        </p:attrNameLst>
                                      </p:cBhvr>
                                      <p:to>
                                        <p:strVal val="visible"/>
                                      </p:to>
                                    </p:set>
                                    <p:anim calcmode="lin" valueType="num">
                                      <p:cBhvr>
                                        <p:cTn id="86" dur="500" fill="hold"/>
                                        <p:tgtEl>
                                          <p:spTgt spid="38"/>
                                        </p:tgtEl>
                                        <p:attrNameLst>
                                          <p:attrName>ppt_w</p:attrName>
                                        </p:attrNameLst>
                                      </p:cBhvr>
                                      <p:tavLst>
                                        <p:tav tm="0">
                                          <p:val>
                                            <p:fltVal val="0"/>
                                          </p:val>
                                        </p:tav>
                                        <p:tav tm="100000">
                                          <p:val>
                                            <p:strVal val="#ppt_w"/>
                                          </p:val>
                                        </p:tav>
                                      </p:tavLst>
                                    </p:anim>
                                    <p:anim calcmode="lin" valueType="num">
                                      <p:cBhvr>
                                        <p:cTn id="87" dur="500" fill="hold"/>
                                        <p:tgtEl>
                                          <p:spTgt spid="38"/>
                                        </p:tgtEl>
                                        <p:attrNameLst>
                                          <p:attrName>ppt_h</p:attrName>
                                        </p:attrNameLst>
                                      </p:cBhvr>
                                      <p:tavLst>
                                        <p:tav tm="0">
                                          <p:val>
                                            <p:fltVal val="0"/>
                                          </p:val>
                                        </p:tav>
                                        <p:tav tm="100000">
                                          <p:val>
                                            <p:strVal val="#ppt_h"/>
                                          </p:val>
                                        </p:tav>
                                      </p:tavLst>
                                    </p:anim>
                                    <p:animEffect transition="in" filter="fade">
                                      <p:cBhvr>
                                        <p:cTn id="88" dur="500"/>
                                        <p:tgtEl>
                                          <p:spTgt spid="38"/>
                                        </p:tgtEl>
                                      </p:cBhvr>
                                    </p:animEffect>
                                  </p:childTnLst>
                                </p:cTn>
                              </p:par>
                            </p:childTnLst>
                          </p:cTn>
                        </p:par>
                      </p:childTnLst>
                    </p:cTn>
                  </p:par>
                  <p:par>
                    <p:cTn id="89" fill="hold">
                      <p:stCondLst>
                        <p:cond delay="indefinite"/>
                      </p:stCondLst>
                      <p:childTnLst>
                        <p:par>
                          <p:cTn id="90" fill="hold">
                            <p:stCondLst>
                              <p:cond delay="0"/>
                            </p:stCondLst>
                            <p:childTnLst>
                              <p:par>
                                <p:cTn id="91" presetID="53" presetClass="entr" presetSubtype="16" fill="hold" nodeType="clickEffect">
                                  <p:stCondLst>
                                    <p:cond delay="0"/>
                                  </p:stCondLst>
                                  <p:childTnLst>
                                    <p:set>
                                      <p:cBhvr>
                                        <p:cTn id="92" dur="1" fill="hold">
                                          <p:stCondLst>
                                            <p:cond delay="0"/>
                                          </p:stCondLst>
                                        </p:cTn>
                                        <p:tgtEl>
                                          <p:spTgt spid="7"/>
                                        </p:tgtEl>
                                        <p:attrNameLst>
                                          <p:attrName>style.visibility</p:attrName>
                                        </p:attrNameLst>
                                      </p:cBhvr>
                                      <p:to>
                                        <p:strVal val="visible"/>
                                      </p:to>
                                    </p:set>
                                    <p:anim calcmode="lin" valueType="num">
                                      <p:cBhvr>
                                        <p:cTn id="93" dur="500" fill="hold"/>
                                        <p:tgtEl>
                                          <p:spTgt spid="7"/>
                                        </p:tgtEl>
                                        <p:attrNameLst>
                                          <p:attrName>ppt_w</p:attrName>
                                        </p:attrNameLst>
                                      </p:cBhvr>
                                      <p:tavLst>
                                        <p:tav tm="0">
                                          <p:val>
                                            <p:fltVal val="0"/>
                                          </p:val>
                                        </p:tav>
                                        <p:tav tm="100000">
                                          <p:val>
                                            <p:strVal val="#ppt_w"/>
                                          </p:val>
                                        </p:tav>
                                      </p:tavLst>
                                    </p:anim>
                                    <p:anim calcmode="lin" valueType="num">
                                      <p:cBhvr>
                                        <p:cTn id="94" dur="500" fill="hold"/>
                                        <p:tgtEl>
                                          <p:spTgt spid="7"/>
                                        </p:tgtEl>
                                        <p:attrNameLst>
                                          <p:attrName>ppt_h</p:attrName>
                                        </p:attrNameLst>
                                      </p:cBhvr>
                                      <p:tavLst>
                                        <p:tav tm="0">
                                          <p:val>
                                            <p:fltVal val="0"/>
                                          </p:val>
                                        </p:tav>
                                        <p:tav tm="100000">
                                          <p:val>
                                            <p:strVal val="#ppt_h"/>
                                          </p:val>
                                        </p:tav>
                                      </p:tavLst>
                                    </p:anim>
                                    <p:animEffect transition="in" filter="fade">
                                      <p:cBhvr>
                                        <p:cTn id="95" dur="500"/>
                                        <p:tgtEl>
                                          <p:spTgt spid="7"/>
                                        </p:tgtEl>
                                      </p:cBhvr>
                                    </p:animEffect>
                                  </p:childTnLst>
                                </p:cTn>
                              </p:par>
                            </p:childTnLst>
                          </p:cTn>
                        </p:par>
                      </p:childTnLst>
                    </p:cTn>
                  </p:par>
                  <p:par>
                    <p:cTn id="96" fill="hold">
                      <p:stCondLst>
                        <p:cond delay="indefinite"/>
                      </p:stCondLst>
                      <p:childTnLst>
                        <p:par>
                          <p:cTn id="97" fill="hold">
                            <p:stCondLst>
                              <p:cond delay="0"/>
                            </p:stCondLst>
                            <p:childTnLst>
                              <p:par>
                                <p:cTn id="98" presetID="53" presetClass="entr" presetSubtype="16" fill="hold" grpId="0" nodeType="clickEffect">
                                  <p:stCondLst>
                                    <p:cond delay="0"/>
                                  </p:stCondLst>
                                  <p:childTnLst>
                                    <p:set>
                                      <p:cBhvr>
                                        <p:cTn id="99" dur="1" fill="hold">
                                          <p:stCondLst>
                                            <p:cond delay="0"/>
                                          </p:stCondLst>
                                        </p:cTn>
                                        <p:tgtEl>
                                          <p:spTgt spid="39"/>
                                        </p:tgtEl>
                                        <p:attrNameLst>
                                          <p:attrName>style.visibility</p:attrName>
                                        </p:attrNameLst>
                                      </p:cBhvr>
                                      <p:to>
                                        <p:strVal val="visible"/>
                                      </p:to>
                                    </p:set>
                                    <p:anim calcmode="lin" valueType="num">
                                      <p:cBhvr>
                                        <p:cTn id="100" dur="500" fill="hold"/>
                                        <p:tgtEl>
                                          <p:spTgt spid="39"/>
                                        </p:tgtEl>
                                        <p:attrNameLst>
                                          <p:attrName>ppt_w</p:attrName>
                                        </p:attrNameLst>
                                      </p:cBhvr>
                                      <p:tavLst>
                                        <p:tav tm="0">
                                          <p:val>
                                            <p:fltVal val="0"/>
                                          </p:val>
                                        </p:tav>
                                        <p:tav tm="100000">
                                          <p:val>
                                            <p:strVal val="#ppt_w"/>
                                          </p:val>
                                        </p:tav>
                                      </p:tavLst>
                                    </p:anim>
                                    <p:anim calcmode="lin" valueType="num">
                                      <p:cBhvr>
                                        <p:cTn id="101" dur="500" fill="hold"/>
                                        <p:tgtEl>
                                          <p:spTgt spid="39"/>
                                        </p:tgtEl>
                                        <p:attrNameLst>
                                          <p:attrName>ppt_h</p:attrName>
                                        </p:attrNameLst>
                                      </p:cBhvr>
                                      <p:tavLst>
                                        <p:tav tm="0">
                                          <p:val>
                                            <p:fltVal val="0"/>
                                          </p:val>
                                        </p:tav>
                                        <p:tav tm="100000">
                                          <p:val>
                                            <p:strVal val="#ppt_h"/>
                                          </p:val>
                                        </p:tav>
                                      </p:tavLst>
                                    </p:anim>
                                    <p:animEffect transition="in" filter="fade">
                                      <p:cBhvr>
                                        <p:cTn id="102"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12" grpId="0" animBg="1"/>
      <p:bldP spid="13" grpId="0" animBg="1"/>
      <p:bldP spid="15" grpId="0" animBg="1"/>
      <p:bldP spid="28" grpId="0" animBg="1"/>
      <p:bldP spid="29" grpId="0" animBg="1"/>
      <p:bldP spid="37" grpId="0" animBg="1"/>
      <p:bldP spid="38" grpId="0" animBg="1"/>
      <p:bldP spid="3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1464318" y="2123917"/>
            <a:ext cx="10150979" cy="707886"/>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Alle Kosten sind nun gem. § 9 Abs. 3 Nr. 1 GKG fällig. Gem. § 28 Abs. 1 </a:t>
            </a:r>
            <a:r>
              <a:rPr lang="de-DE" sz="2000" dirty="0" err="1" smtClean="0"/>
              <a:t>KostVfg</a:t>
            </a:r>
            <a:r>
              <a:rPr lang="de-DE" sz="2000" dirty="0" smtClean="0"/>
              <a:t>. Ist</a:t>
            </a:r>
          </a:p>
          <a:p>
            <a:r>
              <a:rPr lang="de-DE" sz="2000" dirty="0"/>
              <a:t>	</a:t>
            </a:r>
            <a:r>
              <a:rPr lang="de-DE" sz="2000" dirty="0" smtClean="0"/>
              <a:t>nunmehr eine neue Kostenrechnung die Schlusskostenrechnung, zu erstellen.</a:t>
            </a:r>
            <a:endParaRPr lang="de-DE" sz="2000" dirty="0"/>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Schluss-KR </a:t>
            </a:r>
            <a:endParaRPr lang="de-DE" sz="2000" b="1"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5" name="Rectangle 1"/>
          <p:cNvSpPr>
            <a:spLocks noChangeArrowheads="1"/>
          </p:cNvSpPr>
          <p:nvPr/>
        </p:nvSpPr>
        <p:spPr bwMode="auto">
          <a:xfrm>
            <a:off x="1464318" y="2962266"/>
            <a:ext cx="10150979" cy="1015663"/>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a:t>
            </a:r>
            <a:r>
              <a:rPr lang="de-DE" sz="2000" dirty="0"/>
              <a:t>Kostenschuldner sind beide Parteien gem. § 29 Nr. 1</a:t>
            </a:r>
            <a:r>
              <a:rPr lang="de-DE" sz="2000" dirty="0" smtClean="0"/>
              <a:t> </a:t>
            </a:r>
            <a:r>
              <a:rPr lang="de-DE" sz="2000" dirty="0"/>
              <a:t>GKG als </a:t>
            </a:r>
            <a:r>
              <a:rPr lang="de-DE" sz="2000" dirty="0" smtClean="0"/>
              <a:t>Entscheidungsschuldner 	(</a:t>
            </a:r>
            <a:r>
              <a:rPr lang="de-DE" sz="2000" dirty="0"/>
              <a:t>Auch </a:t>
            </a:r>
            <a:r>
              <a:rPr lang="de-DE" sz="2000" dirty="0" smtClean="0"/>
              <a:t>Erstschuldner im </a:t>
            </a:r>
            <a:r>
              <a:rPr lang="de-DE" sz="2000" dirty="0"/>
              <a:t>Sinne von § 31 Abs. 2 S.1 GKG, es gibt allerdings keine offenen </a:t>
            </a:r>
            <a:r>
              <a:rPr lang="de-DE" sz="2000" dirty="0" smtClean="0"/>
              <a:t>	Restbeträge</a:t>
            </a:r>
            <a:r>
              <a:rPr lang="de-DE" sz="2000" dirty="0"/>
              <a:t>.)</a:t>
            </a:r>
          </a:p>
        </p:txBody>
      </p:sp>
      <p:sp>
        <p:nvSpPr>
          <p:cNvPr id="16" name="Rectangle 1"/>
          <p:cNvSpPr>
            <a:spLocks noChangeArrowheads="1"/>
          </p:cNvSpPr>
          <p:nvPr/>
        </p:nvSpPr>
        <p:spPr bwMode="auto">
          <a:xfrm>
            <a:off x="1464317" y="4262280"/>
            <a:ext cx="10150980" cy="1938992"/>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a:t>
            </a:r>
          </a:p>
          <a:p>
            <a:r>
              <a:rPr lang="de-DE" sz="2000" dirty="0" smtClean="0"/>
              <a:t>	Der vom Kläger, als Antragsschuldner gem. § 22 I S.1 GKG, geleisteter Vorschuss ist, im 	Rahmen der restlichen </a:t>
            </a:r>
            <a:r>
              <a:rPr lang="de-DE" sz="2000" dirty="0" err="1" smtClean="0"/>
              <a:t>Mithaft</a:t>
            </a:r>
            <a:r>
              <a:rPr lang="de-DE" sz="2000" dirty="0" smtClean="0"/>
              <a:t>, auf die zu Kosten der Beklagten zu verrechnen. Es gibt 	keine offene Restforderung.</a:t>
            </a:r>
            <a:endParaRPr lang="de-DE" sz="2000" dirty="0"/>
          </a:p>
          <a:p>
            <a:endParaRPr lang="de-DE" sz="2000" dirty="0" smtClean="0"/>
          </a:p>
          <a:p>
            <a:r>
              <a:rPr lang="de-DE" sz="2000" dirty="0" smtClean="0"/>
              <a:t>	</a:t>
            </a:r>
            <a:endParaRPr lang="de-DE" sz="2000" dirty="0"/>
          </a:p>
        </p:txBody>
      </p:sp>
      <p:sp>
        <p:nvSpPr>
          <p:cNvPr id="12" name="Abgerundetes Rechteck 11"/>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645321">
            <a:off x="9871819" y="42507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 name="Flussdiagramm: Verbinder 1"/>
          <p:cNvSpPr/>
          <p:nvPr/>
        </p:nvSpPr>
        <p:spPr>
          <a:xfrm>
            <a:off x="1128560" y="2146161"/>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a:t>
            </a:r>
            <a:endParaRPr lang="de-DE" sz="2400" b="1" dirty="0"/>
          </a:p>
        </p:txBody>
      </p:sp>
      <p:sp>
        <p:nvSpPr>
          <p:cNvPr id="13" name="Flussdiagramm: Verbinder 12"/>
          <p:cNvSpPr/>
          <p:nvPr/>
        </p:nvSpPr>
        <p:spPr>
          <a:xfrm>
            <a:off x="1128559" y="3127276"/>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b)</a:t>
            </a:r>
            <a:endParaRPr lang="de-DE" sz="2400" b="1" dirty="0"/>
          </a:p>
        </p:txBody>
      </p:sp>
      <p:sp>
        <p:nvSpPr>
          <p:cNvPr id="14" name="Flussdiagramm: Verbinder 13"/>
          <p:cNvSpPr/>
          <p:nvPr/>
        </p:nvSpPr>
        <p:spPr>
          <a:xfrm>
            <a:off x="1128558" y="4273402"/>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c</a:t>
            </a:r>
            <a:r>
              <a:rPr lang="de-DE" sz="2400" b="1" dirty="0" smtClean="0"/>
              <a:t>)</a:t>
            </a:r>
            <a:endParaRPr lang="de-DE" sz="2400" b="1" dirty="0"/>
          </a:p>
        </p:txBody>
      </p:sp>
      <p:sp>
        <p:nvSpPr>
          <p:cNvPr id="18" name="Gefaltete Ecke 17"/>
          <p:cNvSpPr/>
          <p:nvPr/>
        </p:nvSpPr>
        <p:spPr>
          <a:xfrm rot="21054758">
            <a:off x="451415" y="592566"/>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1.</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7" name="Rechteck 16"/>
          <p:cNvSpPr/>
          <p:nvPr/>
        </p:nvSpPr>
        <p:spPr>
          <a:xfrm>
            <a:off x="11386602" y="2188323"/>
            <a:ext cx="532014" cy="557334"/>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E</a:t>
            </a:r>
          </a:p>
        </p:txBody>
      </p:sp>
      <p:sp>
        <p:nvSpPr>
          <p:cNvPr id="19" name="Rechteck 18"/>
          <p:cNvSpPr/>
          <p:nvPr/>
        </p:nvSpPr>
        <p:spPr>
          <a:xfrm>
            <a:off x="11386602" y="3319905"/>
            <a:ext cx="532014" cy="557334"/>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F</a:t>
            </a:r>
            <a:r>
              <a:rPr lang="de-DE" sz="1600" dirty="0" smtClean="0">
                <a:solidFill>
                  <a:schemeClr val="tx1"/>
                </a:solidFill>
              </a:rPr>
              <a:t>1</a:t>
            </a:r>
            <a:endParaRPr lang="de-DE" dirty="0">
              <a:solidFill>
                <a:schemeClr val="tx1"/>
              </a:solidFill>
            </a:endParaRPr>
          </a:p>
        </p:txBody>
      </p:sp>
      <p:sp>
        <p:nvSpPr>
          <p:cNvPr id="20" name="Rechteck 19"/>
          <p:cNvSpPr/>
          <p:nvPr/>
        </p:nvSpPr>
        <p:spPr>
          <a:xfrm>
            <a:off x="11386602" y="5323063"/>
            <a:ext cx="532014" cy="557334"/>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G</a:t>
            </a:r>
            <a:r>
              <a:rPr lang="de-DE" sz="1600" dirty="0" smtClean="0">
                <a:solidFill>
                  <a:schemeClr val="tx1"/>
                </a:solidFill>
              </a:rPr>
              <a:t>1</a:t>
            </a:r>
            <a:endParaRPr lang="de-DE" dirty="0">
              <a:solidFill>
                <a:schemeClr val="tx1"/>
              </a:solidFill>
            </a:endParaRPr>
          </a:p>
        </p:txBody>
      </p:sp>
    </p:spTree>
    <p:extLst>
      <p:ext uri="{BB962C8B-B14F-4D97-AF65-F5344CB8AC3E}">
        <p14:creationId xmlns:p14="http://schemas.microsoft.com/office/powerpoint/2010/main" val="1674987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randombar(horizontal)">
                                      <p:cBhvr>
                                        <p:cTn id="25" dur="500"/>
                                        <p:tgtEl>
                                          <p:spTgt spid="17"/>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randombar(horizontal)">
                                      <p:cBhvr>
                                        <p:cTn id="30" dur="500"/>
                                        <p:tgtEl>
                                          <p:spTgt spid="19"/>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randombar(horizontal)">
                                      <p:cBhvr>
                                        <p:cTn id="3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animBg="1"/>
      <p:bldP spid="16" grpId="0" animBg="1"/>
      <p:bldP spid="17" grpId="0" animBg="1"/>
      <p:bldP spid="19" grpId="0" animBg="1"/>
      <p:bldP spid="2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Abgerundetes Rechteck 16"/>
          <p:cNvSpPr/>
          <p:nvPr/>
        </p:nvSpPr>
        <p:spPr>
          <a:xfrm>
            <a:off x="1214204" y="1481433"/>
            <a:ext cx="10148340" cy="3895134"/>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e-DE" sz="2400"/>
              <a:t>Frau Regen, vertreten durch Rechtsanwalt Nebel, reicht Klage auf Feststellung des Fortbestehens eines Mietverhältnisses, gegen Herrn Hagel ein. Die monatliche Nettokaltmiete beträgt 655,00 €, die Nebenkosten betragen 120,00 €. </a:t>
            </a:r>
          </a:p>
          <a:p>
            <a:r>
              <a:rPr lang="de-DE" sz="2400"/>
              <a:t>Herr Rechtsanwalt Nebel reicht Klageerweiterung, wegen einer offenen Mietforderung, in Höhe von 1310,00 EUR ein.</a:t>
            </a:r>
          </a:p>
          <a:p>
            <a:r>
              <a:rPr lang="de-DE" sz="2400"/>
              <a:t>Nach Streitiger Verhandlung ergeht ein Urteil mit folgendem Tenor:</a:t>
            </a:r>
          </a:p>
          <a:p>
            <a:r>
              <a:rPr lang="de-DE" sz="2400"/>
              <a:t> „1. Es wird festgestellt, dass das Mietverhältnis nicht fortbesteht.</a:t>
            </a:r>
          </a:p>
          <a:p>
            <a:r>
              <a:rPr lang="de-DE" sz="2400"/>
              <a:t>…2. Der Beklagte wird verurteilt an die Klägerin 1310,00 EUR zu zahlen.</a:t>
            </a:r>
          </a:p>
          <a:p>
            <a:r>
              <a:rPr lang="de-DE" sz="2400"/>
              <a:t>…3. Die Klägerin trägt 1/7 und der Beklagte 6/7 der Kosten.“</a:t>
            </a:r>
          </a:p>
        </p:txBody>
      </p:sp>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10148340"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007z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2</a:t>
            </a: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8" name="Gefaltete Ecke 17"/>
          <p:cNvSpPr/>
          <p:nvPr/>
        </p:nvSpPr>
        <p:spPr>
          <a:xfrm>
            <a:off x="5251516" y="5200312"/>
            <a:ext cx="1526944" cy="1526303"/>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Wie viele</a:t>
            </a:r>
          </a:p>
          <a:p>
            <a:pPr algn="ctr"/>
            <a:r>
              <a:rPr lang="de-DE" sz="2000" dirty="0" smtClean="0">
                <a:solidFill>
                  <a:schemeClr val="tx1"/>
                </a:solidFill>
                <a:latin typeface="MV Boli" panose="02000500030200090000" pitchFamily="2" charset="0"/>
                <a:cs typeface="MV Boli" panose="02000500030200090000" pitchFamily="2" charset="0"/>
              </a:rPr>
              <a:t>KRs</a:t>
            </a:r>
          </a:p>
          <a:p>
            <a:pPr algn="ctr"/>
            <a:r>
              <a:rPr lang="de-DE" sz="2000" dirty="0" smtClean="0">
                <a:solidFill>
                  <a:schemeClr val="tx1"/>
                </a:solidFill>
                <a:latin typeface="MV Boli" panose="02000500030200090000" pitchFamily="2" charset="0"/>
                <a:cs typeface="MV Boli" panose="02000500030200090000" pitchFamily="2" charset="0"/>
              </a:rPr>
              <a:t>sind zu fertigen?</a:t>
            </a:r>
            <a:endParaRPr lang="de-DE" sz="2000" dirty="0">
              <a:solidFill>
                <a:schemeClr val="tx1"/>
              </a:solidFill>
              <a:latin typeface="MV Boli" panose="02000500030200090000" pitchFamily="2" charset="0"/>
              <a:cs typeface="MV Boli" panose="02000500030200090000" pitchFamily="2" charset="0"/>
            </a:endParaRPr>
          </a:p>
        </p:txBody>
      </p:sp>
      <p:sp>
        <p:nvSpPr>
          <p:cNvPr id="10" name="Gefaltete Ecke 9"/>
          <p:cNvSpPr/>
          <p:nvPr/>
        </p:nvSpPr>
        <p:spPr>
          <a:xfrm rot="20944963">
            <a:off x="6935512" y="5135229"/>
            <a:ext cx="1526944" cy="1526303"/>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Vorschuss-KR</a:t>
            </a:r>
          </a:p>
        </p:txBody>
      </p:sp>
      <p:sp>
        <p:nvSpPr>
          <p:cNvPr id="12" name="Gefaltete Ecke 11"/>
          <p:cNvSpPr/>
          <p:nvPr/>
        </p:nvSpPr>
        <p:spPr>
          <a:xfrm>
            <a:off x="8361499" y="5135230"/>
            <a:ext cx="1526944" cy="1526303"/>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KR </a:t>
            </a:r>
          </a:p>
          <a:p>
            <a:pPr algn="ctr"/>
            <a:r>
              <a:rPr lang="de-DE" sz="2000" b="1" dirty="0" smtClean="0">
                <a:solidFill>
                  <a:schemeClr val="tx1"/>
                </a:solidFill>
                <a:latin typeface="MV Boli" panose="02000500030200090000" pitchFamily="2" charset="0"/>
                <a:cs typeface="MV Boli" panose="02000500030200090000" pitchFamily="2" charset="0"/>
              </a:rPr>
              <a:t>Klageerweiterung</a:t>
            </a:r>
            <a:endParaRPr lang="de-DE" sz="2800" b="1" dirty="0">
              <a:solidFill>
                <a:schemeClr val="tx1"/>
              </a:solidFill>
              <a:latin typeface="MV Boli" panose="02000500030200090000" pitchFamily="2" charset="0"/>
              <a:cs typeface="MV Boli" panose="02000500030200090000" pitchFamily="2" charset="0"/>
            </a:endParaRPr>
          </a:p>
        </p:txBody>
      </p:sp>
      <p:sp>
        <p:nvSpPr>
          <p:cNvPr id="13" name="Gefaltete Ecke 12"/>
          <p:cNvSpPr/>
          <p:nvPr/>
        </p:nvSpPr>
        <p:spPr>
          <a:xfrm>
            <a:off x="9918203" y="5036837"/>
            <a:ext cx="1526944" cy="1526303"/>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Schluss-KR= </a:t>
            </a:r>
            <a:r>
              <a:rPr lang="de-DE" sz="2800" b="1" dirty="0">
                <a:solidFill>
                  <a:schemeClr val="tx1"/>
                </a:solidFill>
                <a:latin typeface="MV Boli" panose="02000500030200090000" pitchFamily="2" charset="0"/>
                <a:cs typeface="MV Boli" panose="02000500030200090000" pitchFamily="2" charset="0"/>
              </a:rPr>
              <a:t>3</a:t>
            </a:r>
          </a:p>
        </p:txBody>
      </p:sp>
    </p:spTree>
    <p:extLst>
      <p:ext uri="{BB962C8B-B14F-4D97-AF65-F5344CB8AC3E}">
        <p14:creationId xmlns:p14="http://schemas.microsoft.com/office/powerpoint/2010/main" val="3340638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p:cTn id="15" dur="1000" fill="hold"/>
                                        <p:tgtEl>
                                          <p:spTgt spid="16"/>
                                        </p:tgtEl>
                                        <p:attrNameLst>
                                          <p:attrName>ppt_w</p:attrName>
                                        </p:attrNameLst>
                                      </p:cBhvr>
                                      <p:tavLst>
                                        <p:tav tm="0">
                                          <p:val>
                                            <p:fltVal val="0"/>
                                          </p:val>
                                        </p:tav>
                                        <p:tav tm="100000">
                                          <p:val>
                                            <p:strVal val="#ppt_w"/>
                                          </p:val>
                                        </p:tav>
                                      </p:tavLst>
                                    </p:anim>
                                    <p:anim calcmode="lin" valueType="num">
                                      <p:cBhvr>
                                        <p:cTn id="16" dur="1000" fill="hold"/>
                                        <p:tgtEl>
                                          <p:spTgt spid="16"/>
                                        </p:tgtEl>
                                        <p:attrNameLst>
                                          <p:attrName>ppt_h</p:attrName>
                                        </p:attrNameLst>
                                      </p:cBhvr>
                                      <p:tavLst>
                                        <p:tav tm="0">
                                          <p:val>
                                            <p:fltVal val="0"/>
                                          </p:val>
                                        </p:tav>
                                        <p:tav tm="100000">
                                          <p:val>
                                            <p:strVal val="#ppt_h"/>
                                          </p:val>
                                        </p:tav>
                                      </p:tavLst>
                                    </p:anim>
                                    <p:anim calcmode="lin" valueType="num">
                                      <p:cBhvr>
                                        <p:cTn id="17" dur="1000" fill="hold"/>
                                        <p:tgtEl>
                                          <p:spTgt spid="16"/>
                                        </p:tgtEl>
                                        <p:attrNameLst>
                                          <p:attrName>style.rotation</p:attrName>
                                        </p:attrNameLst>
                                      </p:cBhvr>
                                      <p:tavLst>
                                        <p:tav tm="0">
                                          <p:val>
                                            <p:fltVal val="90"/>
                                          </p:val>
                                        </p:tav>
                                        <p:tav tm="100000">
                                          <p:val>
                                            <p:fltVal val="0"/>
                                          </p:val>
                                        </p:tav>
                                      </p:tavLst>
                                    </p:anim>
                                    <p:animEffect transition="in" filter="fade">
                                      <p:cBhvr>
                                        <p:cTn id="18" dur="10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anim calcmode="lin" valueType="num">
                                      <p:cBhvr>
                                        <p:cTn id="29" dur="500" fill="hold"/>
                                        <p:tgtEl>
                                          <p:spTgt spid="18"/>
                                        </p:tgtEl>
                                        <p:attrNameLst>
                                          <p:attrName>ppt_w</p:attrName>
                                        </p:attrNameLst>
                                      </p:cBhvr>
                                      <p:tavLst>
                                        <p:tav tm="0">
                                          <p:val>
                                            <p:fltVal val="0"/>
                                          </p:val>
                                        </p:tav>
                                        <p:tav tm="100000">
                                          <p:val>
                                            <p:strVal val="#ppt_w"/>
                                          </p:val>
                                        </p:tav>
                                      </p:tavLst>
                                    </p:anim>
                                    <p:anim calcmode="lin" valueType="num">
                                      <p:cBhvr>
                                        <p:cTn id="30" dur="500" fill="hold"/>
                                        <p:tgtEl>
                                          <p:spTgt spid="18"/>
                                        </p:tgtEl>
                                        <p:attrNameLst>
                                          <p:attrName>ppt_h</p:attrName>
                                        </p:attrNameLst>
                                      </p:cBhvr>
                                      <p:tavLst>
                                        <p:tav tm="0">
                                          <p:val>
                                            <p:fltVal val="0"/>
                                          </p:val>
                                        </p:tav>
                                        <p:tav tm="100000">
                                          <p:val>
                                            <p:strVal val="#ppt_h"/>
                                          </p:val>
                                        </p:tav>
                                      </p:tavLst>
                                    </p:anim>
                                    <p:animEffect transition="in" filter="fade">
                                      <p:cBhvr>
                                        <p:cTn id="31" dur="500"/>
                                        <p:tgtEl>
                                          <p:spTgt spid="18"/>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10"/>
                                        </p:tgtEl>
                                        <p:attrNameLst>
                                          <p:attrName>style.visibility</p:attrName>
                                        </p:attrNameLst>
                                      </p:cBhvr>
                                      <p:to>
                                        <p:strVal val="visible"/>
                                      </p:to>
                                    </p:set>
                                    <p:anim calcmode="lin" valueType="num">
                                      <p:cBhvr>
                                        <p:cTn id="36" dur="500" fill="hold"/>
                                        <p:tgtEl>
                                          <p:spTgt spid="10"/>
                                        </p:tgtEl>
                                        <p:attrNameLst>
                                          <p:attrName>ppt_w</p:attrName>
                                        </p:attrNameLst>
                                      </p:cBhvr>
                                      <p:tavLst>
                                        <p:tav tm="0">
                                          <p:val>
                                            <p:fltVal val="0"/>
                                          </p:val>
                                        </p:tav>
                                        <p:tav tm="100000">
                                          <p:val>
                                            <p:strVal val="#ppt_w"/>
                                          </p:val>
                                        </p:tav>
                                      </p:tavLst>
                                    </p:anim>
                                    <p:anim calcmode="lin" valueType="num">
                                      <p:cBhvr>
                                        <p:cTn id="37" dur="500" fill="hold"/>
                                        <p:tgtEl>
                                          <p:spTgt spid="10"/>
                                        </p:tgtEl>
                                        <p:attrNameLst>
                                          <p:attrName>ppt_h</p:attrName>
                                        </p:attrNameLst>
                                      </p:cBhvr>
                                      <p:tavLst>
                                        <p:tav tm="0">
                                          <p:val>
                                            <p:fltVal val="0"/>
                                          </p:val>
                                        </p:tav>
                                        <p:tav tm="100000">
                                          <p:val>
                                            <p:strVal val="#ppt_h"/>
                                          </p:val>
                                        </p:tav>
                                      </p:tavLst>
                                    </p:anim>
                                    <p:animEffect transition="in" filter="fade">
                                      <p:cBhvr>
                                        <p:cTn id="38" dur="500"/>
                                        <p:tgtEl>
                                          <p:spTgt spid="10"/>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p:cTn id="43" dur="500" fill="hold"/>
                                        <p:tgtEl>
                                          <p:spTgt spid="12"/>
                                        </p:tgtEl>
                                        <p:attrNameLst>
                                          <p:attrName>ppt_w</p:attrName>
                                        </p:attrNameLst>
                                      </p:cBhvr>
                                      <p:tavLst>
                                        <p:tav tm="0">
                                          <p:val>
                                            <p:fltVal val="0"/>
                                          </p:val>
                                        </p:tav>
                                        <p:tav tm="100000">
                                          <p:val>
                                            <p:strVal val="#ppt_w"/>
                                          </p:val>
                                        </p:tav>
                                      </p:tavLst>
                                    </p:anim>
                                    <p:anim calcmode="lin" valueType="num">
                                      <p:cBhvr>
                                        <p:cTn id="44" dur="500" fill="hold"/>
                                        <p:tgtEl>
                                          <p:spTgt spid="12"/>
                                        </p:tgtEl>
                                        <p:attrNameLst>
                                          <p:attrName>ppt_h</p:attrName>
                                        </p:attrNameLst>
                                      </p:cBhvr>
                                      <p:tavLst>
                                        <p:tav tm="0">
                                          <p:val>
                                            <p:fltVal val="0"/>
                                          </p:val>
                                        </p:tav>
                                        <p:tav tm="100000">
                                          <p:val>
                                            <p:strVal val="#ppt_h"/>
                                          </p:val>
                                        </p:tav>
                                      </p:tavLst>
                                    </p:anim>
                                    <p:animEffect transition="in" filter="fade">
                                      <p:cBhvr>
                                        <p:cTn id="45" dur="500"/>
                                        <p:tgtEl>
                                          <p:spTgt spid="12"/>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13"/>
                                        </p:tgtEl>
                                        <p:attrNameLst>
                                          <p:attrName>style.visibility</p:attrName>
                                        </p:attrNameLst>
                                      </p:cBhvr>
                                      <p:to>
                                        <p:strVal val="visible"/>
                                      </p:to>
                                    </p:set>
                                    <p:anim calcmode="lin" valueType="num">
                                      <p:cBhvr>
                                        <p:cTn id="50" dur="500" fill="hold"/>
                                        <p:tgtEl>
                                          <p:spTgt spid="13"/>
                                        </p:tgtEl>
                                        <p:attrNameLst>
                                          <p:attrName>ppt_w</p:attrName>
                                        </p:attrNameLst>
                                      </p:cBhvr>
                                      <p:tavLst>
                                        <p:tav tm="0">
                                          <p:val>
                                            <p:fltVal val="0"/>
                                          </p:val>
                                        </p:tav>
                                        <p:tav tm="100000">
                                          <p:val>
                                            <p:strVal val="#ppt_w"/>
                                          </p:val>
                                        </p:tav>
                                      </p:tavLst>
                                    </p:anim>
                                    <p:anim calcmode="lin" valueType="num">
                                      <p:cBhvr>
                                        <p:cTn id="51" dur="500" fill="hold"/>
                                        <p:tgtEl>
                                          <p:spTgt spid="13"/>
                                        </p:tgtEl>
                                        <p:attrNameLst>
                                          <p:attrName>ppt_h</p:attrName>
                                        </p:attrNameLst>
                                      </p:cBhvr>
                                      <p:tavLst>
                                        <p:tav tm="0">
                                          <p:val>
                                            <p:fltVal val="0"/>
                                          </p:val>
                                        </p:tav>
                                        <p:tav tm="100000">
                                          <p:val>
                                            <p:strVal val="#ppt_h"/>
                                          </p:val>
                                        </p:tav>
                                      </p:tavLst>
                                    </p:anim>
                                    <p:animEffect transition="in" filter="fade">
                                      <p:cBhvr>
                                        <p:cTn id="5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9" grpId="0" animBg="1"/>
      <p:bldP spid="16" grpId="0" animBg="1"/>
      <p:bldP spid="18" grpId="0" animBg="1"/>
      <p:bldP spid="10" grpId="0" animBg="1"/>
      <p:bldP spid="12" grpId="0" animBg="1"/>
      <p:bldP spid="13" grpId="0" animBg="1"/>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3235</Words>
  <Application>Microsoft Office PowerPoint</Application>
  <PresentationFormat>Breitbild</PresentationFormat>
  <Paragraphs>764</Paragraphs>
  <Slides>34</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34</vt:i4>
      </vt:variant>
    </vt:vector>
  </HeadingPairs>
  <TitlesOfParts>
    <vt:vector size="40" baseType="lpstr">
      <vt:lpstr>Arial</vt:lpstr>
      <vt:lpstr>Calibri</vt:lpstr>
      <vt:lpstr>Calibri Light</vt:lpstr>
      <vt:lpstr>MV Boli</vt:lpstr>
      <vt:lpstr>Times New Roman</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ITDZ-Berlin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Carus, Natascha</dc:creator>
  <cp:lastModifiedBy>Carus, Natascha</cp:lastModifiedBy>
  <cp:revision>73</cp:revision>
  <cp:lastPrinted>2023-10-26T09:55:40Z</cp:lastPrinted>
  <dcterms:created xsi:type="dcterms:W3CDTF">2023-10-24T11:11:57Z</dcterms:created>
  <dcterms:modified xsi:type="dcterms:W3CDTF">2024-08-19T14:16:47Z</dcterms:modified>
</cp:coreProperties>
</file>