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8" autoAdjust="0"/>
    <p:restoredTop sz="94660"/>
  </p:normalViewPr>
  <p:slideViewPr>
    <p:cSldViewPr snapToGrid="0">
      <p:cViewPr varScale="1">
        <p:scale>
          <a:sx n="43" d="100"/>
          <a:sy n="43" d="100"/>
        </p:scale>
        <p:origin x="60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Ausstattung und Organisation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Geschäftsgang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81874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Führung einer Akte nach der </a:t>
            </a:r>
            <a:r>
              <a:rPr lang="de-DE" dirty="0" err="1" smtClean="0"/>
              <a:t>AktO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bedeutet: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sz="2400" dirty="0"/>
              <a:t>Dass alle Eingänge in einer festen Akte eingeheftet sind, d.h. das alle foliierten Blätter unmittelbar nach der Bearbeitung abgeheftet werden.</a:t>
            </a:r>
          </a:p>
          <a:p>
            <a:r>
              <a:rPr lang="de-DE" sz="2400" dirty="0"/>
              <a:t>Kostenrelevante Schrifttücke in der vorderen Heftschiene abgeheftet werden.</a:t>
            </a:r>
          </a:p>
          <a:p>
            <a:r>
              <a:rPr lang="de-DE" sz="2400" dirty="0"/>
              <a:t>Dass sich kostenrelevante Schriftstücke noch vor dem laufenden Aktenbestandteil befinden</a:t>
            </a:r>
            <a:r>
              <a:rPr lang="de-DE" dirty="0" smtClean="0"/>
              <a:t>.</a:t>
            </a:r>
          </a:p>
          <a:p>
            <a:r>
              <a:rPr lang="de-DE" sz="2400" dirty="0"/>
              <a:t>Dass der Aktendeckel aktuell ist. Außen –und Innenaktendeckel.</a:t>
            </a:r>
          </a:p>
          <a:p>
            <a:r>
              <a:rPr lang="de-DE" sz="2400" dirty="0"/>
              <a:t>Dass das Aktenvorblatt aktuell ist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2589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Aufbewahrung einer Akte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Die Mitarbeiter einer Abteilung sind dafür verantwortlich, dass Akten ordnungsgemäß aufbewahrt werden.</a:t>
            </a:r>
          </a:p>
          <a:p>
            <a:r>
              <a:rPr lang="de-DE" dirty="0" smtClean="0"/>
              <a:t>Man muss immer nachvollziehen können, wo sich die Akte gerade befindet.</a:t>
            </a:r>
          </a:p>
          <a:p>
            <a:r>
              <a:rPr lang="de-DE" dirty="0" smtClean="0"/>
              <a:t>Dies kann durch ein IT-System erfolgen, wie Forum Star oder durch einen Karteikasten (Bewegungskartei)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574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Aufbewahrung einer Akte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Grundsätzlich sind Akten in den zuständigen Zimmern mit Jahrgängen beschrifteten Aktenfächern aufzubewahren</a:t>
            </a:r>
          </a:p>
          <a:p>
            <a:r>
              <a:rPr lang="de-DE" dirty="0" smtClean="0"/>
              <a:t>Befinden sich Akten im Geschäftsgang, wegen Fristablauf oder Posteingang, ist dies im IT-System oder im Karteikasten zu vermerken (z.B. Richter oder Rechtspfleger)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520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Aufbewahrung einer Akte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Können Aktenbestandteile auf Grund ihres Umfangs bzw. Größe nicht bei den Sachakten liegen, so ist es notwendig, dass ein Verweis auf der Akte auf deren Standort angebracht wird.</a:t>
            </a:r>
          </a:p>
          <a:p>
            <a:r>
              <a:rPr lang="de-DE" dirty="0" smtClean="0"/>
              <a:t>Auf den Aktenbestandteilen müssen die richtigen Aktenzeichen angebracht werden, damit für jeden eine sachliche Zuordnung möglich ist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5109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Aufbewahrung einer Akte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Bei einem Verlust von Akten ist die Behördenleitung zu informieren. </a:t>
            </a:r>
          </a:p>
          <a:p>
            <a:r>
              <a:rPr lang="de-DE" dirty="0" smtClean="0"/>
              <a:t>Werden Akten an andere Stellen versandt (z.B. Gerichte oder Behörden), ist ein </a:t>
            </a:r>
            <a:r>
              <a:rPr lang="de-DE" dirty="0" err="1" smtClean="0"/>
              <a:t>Retent</a:t>
            </a:r>
            <a:r>
              <a:rPr lang="de-DE" dirty="0" smtClean="0"/>
              <a:t> anzulegen. Ein </a:t>
            </a:r>
            <a:r>
              <a:rPr lang="de-DE" dirty="0" err="1" smtClean="0"/>
              <a:t>Retent</a:t>
            </a:r>
            <a:r>
              <a:rPr lang="de-DE" dirty="0" smtClean="0"/>
              <a:t> dokumentiert den Verbleib der Akte und dort werden Eingänge gesammelt, welche während der Abwesenheit der Hauptakte.</a:t>
            </a:r>
          </a:p>
          <a:p>
            <a:r>
              <a:rPr lang="de-DE" dirty="0" smtClean="0"/>
              <a:t>Auf dem </a:t>
            </a:r>
            <a:r>
              <a:rPr lang="de-DE" dirty="0" err="1" smtClean="0"/>
              <a:t>Retent</a:t>
            </a:r>
            <a:r>
              <a:rPr lang="de-DE" dirty="0" smtClean="0"/>
              <a:t> ist das AZ anzubringen, ein Kontrollblatt muss angelegt werden, auf dem de Empfänger der Akte, der Grund der Versendung und die Frist für die Rückkehr der Akte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1778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Aufbewahrung einer Akte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Nach der Rückkehr der Hauptakte ist das </a:t>
            </a:r>
            <a:r>
              <a:rPr lang="de-DE" dirty="0" err="1" smtClean="0"/>
              <a:t>Retent</a:t>
            </a:r>
            <a:r>
              <a:rPr lang="de-DE" dirty="0" smtClean="0"/>
              <a:t> aufzulösen. Das heißt, dass alle Eingänge, welche in dem </a:t>
            </a:r>
            <a:r>
              <a:rPr lang="de-DE" dirty="0" err="1" smtClean="0"/>
              <a:t>Retent</a:t>
            </a:r>
            <a:r>
              <a:rPr lang="de-DE" dirty="0" smtClean="0"/>
              <a:t> eingegangen und Aktenbestandteil sind, zur Hauptakte genommen werden.</a:t>
            </a:r>
          </a:p>
          <a:p>
            <a:endParaRPr lang="de-DE" dirty="0"/>
          </a:p>
          <a:p>
            <a:r>
              <a:rPr lang="de-DE" dirty="0" smtClean="0"/>
              <a:t>Werden Akten vollständig an andere Abteilungen oder andere Gerichte abgegeben, muss ein entsprechender Eintrag im IT-System erfolgen, wann und an wen dies geschehen ist.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5532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Vorlage einer Akte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Die Abteilung ist für die umgehende und fristgerechte Vorlage der Akten an den richterlichen und gehobenen Dienst zuständig.</a:t>
            </a:r>
          </a:p>
          <a:p>
            <a:r>
              <a:rPr lang="de-DE" dirty="0" smtClean="0"/>
              <a:t>Alle verfahrensbeeinflussende Posteingänge müssen dem Richter oder Rechtspfleger vorgelegt werden. Z.B. terminierte Rechtssachen, Rechtsmittelschriften, Antragrücknahmen, Fristabläufe </a:t>
            </a:r>
            <a:r>
              <a:rPr lang="de-DE" dirty="0" err="1" smtClean="0"/>
              <a:t>u.ä.</a:t>
            </a:r>
            <a:endParaRPr lang="de-DE" dirty="0" smtClean="0"/>
          </a:p>
          <a:p>
            <a:r>
              <a:rPr lang="de-DE" dirty="0" smtClean="0"/>
              <a:t>§ 8 GOV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734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Vorlage einer Akte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Bei der Vorlage einer Akte ist durch den </a:t>
            </a:r>
            <a:r>
              <a:rPr lang="de-DE" dirty="0" err="1" smtClean="0"/>
              <a:t>UdG</a:t>
            </a:r>
            <a:r>
              <a:rPr lang="de-DE" dirty="0" smtClean="0"/>
              <a:t> die Eilbedürftigkeit festzustellen.</a:t>
            </a:r>
          </a:p>
          <a:p>
            <a:r>
              <a:rPr lang="de-DE" dirty="0" err="1" smtClean="0"/>
              <a:t>Eiltsachen</a:t>
            </a:r>
            <a:r>
              <a:rPr lang="de-DE" dirty="0" smtClean="0"/>
              <a:t> werden durch eine sog. </a:t>
            </a:r>
            <a:r>
              <a:rPr lang="de-DE" dirty="0" err="1" smtClean="0"/>
              <a:t>Rothülle</a:t>
            </a:r>
            <a:r>
              <a:rPr lang="de-DE" dirty="0" smtClean="0"/>
              <a:t> kenntlich gemacht oder durch Kontaktaufnahme zum Richter</a:t>
            </a:r>
          </a:p>
          <a:p>
            <a:r>
              <a:rPr lang="de-DE" dirty="0" smtClean="0"/>
              <a:t>Bei der Vorlage ist darauf zu achten, das der Sachbearbeiter erkennen kann, um welchen Posteingang es sich handelt oder auf welcher Seite eine </a:t>
            </a:r>
            <a:r>
              <a:rPr lang="de-DE" dirty="0"/>
              <a:t>F</a:t>
            </a:r>
            <a:r>
              <a:rPr lang="de-DE" dirty="0" smtClean="0"/>
              <a:t>rist abgelaufen ist.</a:t>
            </a:r>
          </a:p>
          <a:p>
            <a:r>
              <a:rPr lang="de-DE" dirty="0" smtClean="0"/>
              <a:t>§ 8 GOV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626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Ausstattung und Organisation einer</a:t>
            </a:r>
            <a:br>
              <a:rPr lang="de-DE" dirty="0" smtClean="0"/>
            </a:br>
            <a:r>
              <a:rPr lang="de-DE" dirty="0" smtClean="0"/>
              <a:t>Abteilung/Kammer/Senat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Jedes Dienstzimmer soll bereits an der Tür eine entsprechende Beschriftung Auskunft darüber geben, um welches Sachgebiet und welche Abteilung es sich handelt</a:t>
            </a:r>
          </a:p>
          <a:p>
            <a:r>
              <a:rPr lang="de-DE" dirty="0" smtClean="0"/>
              <a:t>Die Dienstzimmer sind, soweit es die Räumlichkeiten zulassen, mit Aktenregalen auszustatten und diese zu beschriften (z.B. Eingangsjahrgängen, </a:t>
            </a:r>
            <a:r>
              <a:rPr lang="de-DE" dirty="0" err="1" smtClean="0"/>
              <a:t>Wegleger</a:t>
            </a:r>
            <a:r>
              <a:rPr lang="de-DE" dirty="0" smtClean="0"/>
              <a:t> usw.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974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Ausstattung einer Abteilung</a:t>
            </a:r>
            <a:br>
              <a:rPr lang="de-DE" dirty="0" smtClean="0"/>
            </a:br>
            <a:r>
              <a:rPr lang="de-DE" dirty="0" smtClean="0"/>
              <a:t>Arbeitsreste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Akten, in denen die Geschäftsstelle einer bestimmtem Aufgabe nachkommen muss (z.B. Verfügungen ausführen, Rechtskraftvermerke), welche aber nicht sofort bearbeitet werden und die länger als 5 Arbeitstage unbearbeitet sind, werden als Reste gezählt.</a:t>
            </a:r>
          </a:p>
          <a:p>
            <a:r>
              <a:rPr lang="de-DE" dirty="0" smtClean="0"/>
              <a:t>Für den richterlichen und gehobenen Dienst gelten abweichende Fristen.</a:t>
            </a:r>
          </a:p>
          <a:p>
            <a:r>
              <a:rPr lang="de-DE" dirty="0" smtClean="0"/>
              <a:t>Siehe:</a:t>
            </a:r>
            <a:r>
              <a:rPr lang="de-DE" dirty="0" smtClean="0">
                <a:solidFill>
                  <a:srgbClr val="FF0000"/>
                </a:solidFill>
              </a:rPr>
              <a:t> Anordnung über die Definition und Erhebung von Arbeitsresten</a:t>
            </a:r>
          </a:p>
        </p:txBody>
      </p:sp>
    </p:spTree>
    <p:extLst>
      <p:ext uri="{BB962C8B-B14F-4D97-AF65-F5344CB8AC3E}">
        <p14:creationId xmlns:p14="http://schemas.microsoft.com/office/powerpoint/2010/main" val="144650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Ausstattung und Organisation einer Abteilung</a:t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Zustellnachweise:</a:t>
            </a:r>
          </a:p>
          <a:p>
            <a:pPr marL="0" indent="0">
              <a:buNone/>
            </a:pPr>
            <a:r>
              <a:rPr lang="de-DE" dirty="0" smtClean="0"/>
              <a:t>Akten, welche nach einem Rücklauf eines Zustellungsnachweises sofort von der Geschäftsstelle weiterbearbeitet werden können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233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Fristen (§ 6 </a:t>
            </a:r>
            <a:r>
              <a:rPr lang="de-DE" dirty="0" err="1" smtClean="0"/>
              <a:t>AktO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Akten, welche auf </a:t>
            </a:r>
            <a:r>
              <a:rPr lang="de-DE" dirty="0"/>
              <a:t>G</a:t>
            </a:r>
            <a:r>
              <a:rPr lang="de-DE" dirty="0" smtClean="0"/>
              <a:t>rund einer Verfügung oder einer ablaufenden Frist zu einem bestimmten Tag oder Termin vorgelegt werden müssen. </a:t>
            </a:r>
          </a:p>
          <a:p>
            <a:r>
              <a:rPr lang="de-DE" dirty="0" smtClean="0"/>
              <a:t>Für die Überwachung der Fristen ist der </a:t>
            </a:r>
            <a:r>
              <a:rPr lang="de-DE" dirty="0" err="1" smtClean="0"/>
              <a:t>UdG</a:t>
            </a:r>
            <a:r>
              <a:rPr lang="de-DE" dirty="0" smtClean="0"/>
              <a:t> zuständig.</a:t>
            </a:r>
          </a:p>
          <a:p>
            <a:r>
              <a:rPr lang="de-DE" dirty="0" smtClean="0"/>
              <a:t>In der gerichtlichen Praxis werden die Akten nach Fristablauf bearbeitet oder vorgelegt.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661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Ausstattung und </a:t>
            </a:r>
            <a:r>
              <a:rPr lang="de-DE" dirty="0"/>
              <a:t>O</a:t>
            </a:r>
            <a:r>
              <a:rPr lang="de-DE" dirty="0" smtClean="0"/>
              <a:t>rganisation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Posteingänge</a:t>
            </a:r>
          </a:p>
          <a:p>
            <a:r>
              <a:rPr lang="de-DE" dirty="0" smtClean="0"/>
              <a:t>In der gerichtlichen Praxis soll die Post an einem zentralen Platz im Dienstzimmer platziert werden, jedoch ist die Einrichtung eines Postfaches möglich.</a:t>
            </a:r>
          </a:p>
          <a:p>
            <a:r>
              <a:rPr lang="de-DE" dirty="0" smtClean="0"/>
              <a:t>Die Posteingänge sind den passenden Aktenvorgängen zuzuordnen, indem die Akten aus den Regalen gezogen werden.</a:t>
            </a:r>
          </a:p>
          <a:p>
            <a:r>
              <a:rPr lang="de-DE" dirty="0" smtClean="0"/>
              <a:t>Danach werden die Akten mit den Eingängen bearbeitet und dem Sachbearbeiter vorgelegt.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4401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Ausstattung und Organisation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Postausgänge: (Abtrag)</a:t>
            </a:r>
          </a:p>
          <a:p>
            <a:r>
              <a:rPr lang="de-DE" dirty="0" smtClean="0"/>
              <a:t>Briefe, die für die Wachtmeisterei vorbereitet werden, werden in einem Fach, Korb oder </a:t>
            </a:r>
            <a:r>
              <a:rPr lang="de-DE" dirty="0"/>
              <a:t>Kiste gesammelt .</a:t>
            </a:r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2345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Ausstattung und Organisation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Vorlage für den Sachbearbeiter:</a:t>
            </a:r>
          </a:p>
          <a:p>
            <a:r>
              <a:rPr lang="de-DE" dirty="0" smtClean="0"/>
              <a:t>Akten, welche auf Grund von Posteingängen oder Fristabläufen dem zuständigen Richter oder Rechtspfleger vorzulegen sind.</a:t>
            </a:r>
          </a:p>
          <a:p>
            <a:r>
              <a:rPr lang="de-DE" dirty="0" smtClean="0"/>
              <a:t>Vorlage vom Sachbearbeiter:</a:t>
            </a:r>
          </a:p>
          <a:p>
            <a:r>
              <a:rPr lang="de-DE" dirty="0" smtClean="0"/>
              <a:t>Akten, welche vom richterlichen oder gehobenen Dienst zurückkommen und durch die Abteilung abzuarbeiten sind. (Verfügungen)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7459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Führung einer Akte nach der </a:t>
            </a:r>
            <a:r>
              <a:rPr lang="de-DE" dirty="0" err="1" smtClean="0"/>
              <a:t>AktO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Die Pflege von Akten:</a:t>
            </a:r>
          </a:p>
          <a:p>
            <a:r>
              <a:rPr lang="de-DE" dirty="0" smtClean="0"/>
              <a:t>Der </a:t>
            </a:r>
            <a:r>
              <a:rPr lang="de-DE" dirty="0" err="1" smtClean="0"/>
              <a:t>UdG</a:t>
            </a:r>
            <a:r>
              <a:rPr lang="de-DE" dirty="0" smtClean="0"/>
              <a:t> muss dafür sorgen, dass die Vorschriften der </a:t>
            </a:r>
            <a:r>
              <a:rPr lang="de-DE" dirty="0" err="1" smtClean="0"/>
              <a:t>AktO</a:t>
            </a:r>
            <a:r>
              <a:rPr lang="de-DE" dirty="0" smtClean="0"/>
              <a:t> eingehalten werden.</a:t>
            </a:r>
          </a:p>
          <a:p>
            <a:r>
              <a:rPr lang="de-DE" dirty="0" smtClean="0"/>
              <a:t>Dass alle Eingänge chronologisch sortiert sind</a:t>
            </a:r>
          </a:p>
          <a:p>
            <a:r>
              <a:rPr lang="de-DE" dirty="0" smtClean="0"/>
              <a:t>Dass alle Vorgänge foliiert sind, im Akteninnenteil werden die Eingänge mit arabischen Zahlen foliiert</a:t>
            </a:r>
          </a:p>
          <a:p>
            <a:r>
              <a:rPr lang="de-DE" dirty="0" smtClean="0"/>
              <a:t>Alle kostenrelevanten Schriftstücke mit römischen Zahlen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1002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gment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845</Words>
  <Application>Microsoft Office PowerPoint</Application>
  <PresentationFormat>Breitbild</PresentationFormat>
  <Paragraphs>68</Paragraphs>
  <Slides>17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0" baseType="lpstr">
      <vt:lpstr>Century Gothic</vt:lpstr>
      <vt:lpstr>Wingdings 3</vt:lpstr>
      <vt:lpstr>Segment</vt:lpstr>
      <vt:lpstr>Ausstattung und Organisation</vt:lpstr>
      <vt:lpstr>Ausstattung und Organisation einer Abteilung/Kammer/Senat </vt:lpstr>
      <vt:lpstr>Ausstattung einer Abteilung Arbeitsreste</vt:lpstr>
      <vt:lpstr>Ausstattung und Organisation einer Abteilung </vt:lpstr>
      <vt:lpstr>Fristen (§ 6 AktO)</vt:lpstr>
      <vt:lpstr>Ausstattung und Organisation</vt:lpstr>
      <vt:lpstr>Ausstattung und Organisation</vt:lpstr>
      <vt:lpstr>Ausstattung und Organisation</vt:lpstr>
      <vt:lpstr>Führung einer Akte nach der AktO</vt:lpstr>
      <vt:lpstr>Führung einer Akte nach der AktO bedeutet:</vt:lpstr>
      <vt:lpstr>Aufbewahrung einer Akte </vt:lpstr>
      <vt:lpstr>Aufbewahrung einer Akte</vt:lpstr>
      <vt:lpstr>Aufbewahrung einer Akte</vt:lpstr>
      <vt:lpstr>Aufbewahrung einer Akte</vt:lpstr>
      <vt:lpstr>Aufbewahrung einer Akte</vt:lpstr>
      <vt:lpstr>Vorlage einer Akte</vt:lpstr>
      <vt:lpstr>Vorlage einer Akte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Ausstattung und Organisation</dc:title>
  <dc:creator>Neuendorf-Schulz, Simone</dc:creator>
  <cp:lastModifiedBy>Neuendorf-Schulz, Simone</cp:lastModifiedBy>
  <cp:revision>1</cp:revision>
  <dcterms:created xsi:type="dcterms:W3CDTF">2024-10-04T06:51:09Z</dcterms:created>
  <dcterms:modified xsi:type="dcterms:W3CDTF">2024-10-04T06:57:41Z</dcterms:modified>
</cp:coreProperties>
</file>