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C688"/>
    <a:srgbClr val="EED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9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37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9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73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11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6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7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1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07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25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05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92DE-5D27-4010-91AF-5931C8CFB02A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71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088058" y="3174547"/>
            <a:ext cx="8274695" cy="308488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Gebühren </a:t>
            </a:r>
            <a:r>
              <a:rPr lang="de-DE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dürfen nur aufgrund eines Gesetzes erhoben </a:t>
            </a:r>
            <a:r>
              <a:rPr lang="de-DE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werden.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Fehlt </a:t>
            </a:r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 bestimmte Gebührennorm, unterbleibt die Gebührenerhebung, Analogien und Ableitungen sind selbst bei einer offenkundigen Gesetzeslücke nicht zulässig.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2097214" y="1866309"/>
            <a:ext cx="8367715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Rechtsgrundlage für Erhebung und Einzug von Gerichtskosten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Gefaltete Ecke 6"/>
          <p:cNvSpPr/>
          <p:nvPr/>
        </p:nvSpPr>
        <p:spPr>
          <a:xfrm rot="20218608">
            <a:off x="9896161" y="2854678"/>
            <a:ext cx="1895088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Art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 20 III GG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Gefaltete Ecke 9"/>
          <p:cNvSpPr/>
          <p:nvPr/>
        </p:nvSpPr>
        <p:spPr>
          <a:xfrm rot="580966">
            <a:off x="340607" y="4502385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ier also keine Auslegung möglich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66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4691668" y="1860666"/>
            <a:ext cx="6682185" cy="9144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</a:rPr>
              <a:t>Gerichtskostengesetz</a:t>
            </a:r>
          </a:p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(§ 1 Abs. 1 Satz 1 Nr. 1 GKG)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" name="Gefaltete Ecke 9"/>
          <p:cNvSpPr/>
          <p:nvPr/>
        </p:nvSpPr>
        <p:spPr>
          <a:xfrm rot="20284996">
            <a:off x="10513912" y="1492644"/>
            <a:ext cx="1359795" cy="1357946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GKG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711465" y="1680584"/>
            <a:ext cx="4087017" cy="13125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Gebühren und Auslagen im Zivilprozess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587395" y="4563677"/>
            <a:ext cx="6786458" cy="132582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Kostenverfügung (</a:t>
            </a:r>
            <a:r>
              <a:rPr lang="de-DE" sz="2400" dirty="0" err="1">
                <a:solidFill>
                  <a:schemeClr val="tx1"/>
                </a:solidFill>
              </a:rPr>
              <a:t>KostVfg</a:t>
            </a:r>
            <a:r>
              <a:rPr lang="de-DE" sz="2400" dirty="0">
                <a:solidFill>
                  <a:schemeClr val="tx1"/>
                </a:solidFill>
              </a:rPr>
              <a:t>) und Durchführungsbestimmungen zum Gesetz </a:t>
            </a:r>
            <a:endParaRPr lang="de-DE" sz="2400" dirty="0" smtClean="0">
              <a:solidFill>
                <a:schemeClr val="tx1"/>
              </a:solidFill>
            </a:endParaRPr>
          </a:p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über </a:t>
            </a:r>
            <a:r>
              <a:rPr lang="de-DE" sz="2400" dirty="0">
                <a:solidFill>
                  <a:schemeClr val="tx1"/>
                </a:solidFill>
              </a:rPr>
              <a:t>die Prozesskostenhilfe (DB-PKH)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4562741" y="3090971"/>
            <a:ext cx="6811111" cy="132453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Justizvergütungs- und </a:t>
            </a:r>
            <a:r>
              <a:rPr lang="de-DE" sz="2800" dirty="0" smtClean="0">
                <a:solidFill>
                  <a:schemeClr val="tx1"/>
                </a:solidFill>
              </a:rPr>
              <a:t>- </a:t>
            </a:r>
            <a:r>
              <a:rPr lang="de-DE" sz="2800" dirty="0" err="1" smtClean="0">
                <a:solidFill>
                  <a:schemeClr val="tx1"/>
                </a:solidFill>
              </a:rPr>
              <a:t>entschädigungsgesetz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endParaRPr lang="de-DE" sz="2800" dirty="0">
              <a:solidFill>
                <a:schemeClr val="tx1"/>
              </a:solidFill>
            </a:endParaRPr>
          </a:p>
          <a:p>
            <a:pPr algn="ctr"/>
            <a:r>
              <a:rPr lang="de-DE" sz="2400" dirty="0">
                <a:solidFill>
                  <a:schemeClr val="tx1"/>
                </a:solidFill>
              </a:rPr>
              <a:t>(§ 1 Abs. 1 und 2 JVEG)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711465" y="3106808"/>
            <a:ext cx="4087017" cy="132453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Auslagen für Zeugen, Sachverständige und Dolmetscher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711465" y="4564957"/>
            <a:ext cx="4087017" cy="132453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Regelungen für Ansatz und Einzug der Kosten</a:t>
            </a:r>
          </a:p>
          <a:p>
            <a:pPr algn="ctr"/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(Verfahrensvorschriften)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Gefaltete Ecke 15"/>
          <p:cNvSpPr/>
          <p:nvPr/>
        </p:nvSpPr>
        <p:spPr>
          <a:xfrm rot="21105584">
            <a:off x="10627911" y="3102232"/>
            <a:ext cx="1359795" cy="1357946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JVEG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 rot="704510">
            <a:off x="10693955" y="4710443"/>
            <a:ext cx="1359795" cy="1357946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KostVfg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80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1" grpId="0" animBg="1"/>
      <p:bldP spid="15" grpId="0" animBg="1"/>
      <p:bldP spid="14" grpId="0" animBg="1"/>
      <p:bldP spid="4" grpId="0" animBg="1"/>
      <p:bldP spid="13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097215" y="2919831"/>
            <a:ext cx="8367714" cy="1453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</a:t>
            </a:r>
            <a:r>
              <a:rPr lang="de-D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GKG regelt die Entstehung der Kostenansprüche (Gebühren + Auslagen), bestimmt deren Höhe sowie Fälligkeit und benennt die Kostenschuldner.</a:t>
            </a:r>
            <a:br>
              <a:rPr lang="de-D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de-DE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97214" y="1866309"/>
            <a:ext cx="8367715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Gerichtskostengesetz</a:t>
            </a: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Gefaltete Ecke 6"/>
          <p:cNvSpPr/>
          <p:nvPr/>
        </p:nvSpPr>
        <p:spPr>
          <a:xfrm rot="21061098">
            <a:off x="10312133" y="1691805"/>
            <a:ext cx="1369489" cy="1263404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=GKG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2097214" y="4438650"/>
            <a:ext cx="8367714" cy="2133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Erhoben </a:t>
            </a:r>
            <a:r>
              <a:rPr lang="de-D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werden nach </a:t>
            </a:r>
            <a:r>
              <a:rPr lang="de-DE" sz="2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Anlage 1 zum </a:t>
            </a:r>
            <a:r>
              <a:rPr lang="de-DE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GKG wertabhängige </a:t>
            </a:r>
            <a:r>
              <a:rPr lang="de-DE" sz="2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Gebühren </a:t>
            </a:r>
            <a:r>
              <a:rPr lang="de-D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(„Wertgebühren“), </a:t>
            </a:r>
          </a:p>
          <a:p>
            <a:pPr algn="ctr"/>
            <a:r>
              <a:rPr lang="de-DE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Festgebühren</a:t>
            </a:r>
            <a:r>
              <a:rPr lang="de-DE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bare </a:t>
            </a:r>
            <a:r>
              <a:rPr lang="de-DE" sz="2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Auslagen</a:t>
            </a:r>
            <a:r>
              <a:rPr lang="de-D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bzw. Pauschalen für solche</a:t>
            </a:r>
            <a:r>
              <a:rPr lang="de-DE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de-D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</p:txBody>
      </p:sp>
      <p:sp>
        <p:nvSpPr>
          <p:cNvPr id="10" name="Gefaltete Ecke 9"/>
          <p:cNvSpPr/>
          <p:nvPr/>
        </p:nvSpPr>
        <p:spPr>
          <a:xfrm rot="704588">
            <a:off x="834192" y="4775536"/>
            <a:ext cx="1548062" cy="1459828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dem 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sog. 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verzeichnis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/>
            </a:r>
            <a:b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</a:b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13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11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4560236" y="3994144"/>
            <a:ext cx="5796449" cy="150089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-stehen </a:t>
            </a:r>
            <a:r>
              <a:rPr lang="de-DE" sz="2000" dirty="0">
                <a:solidFill>
                  <a:schemeClr val="tx1"/>
                </a:solidFill>
              </a:rPr>
              <a:t>für bare Ausgaben des Gerichts, </a:t>
            </a:r>
            <a:br>
              <a:rPr lang="de-DE" sz="2000" dirty="0">
                <a:solidFill>
                  <a:schemeClr val="tx1"/>
                </a:solidFill>
              </a:rPr>
            </a:br>
            <a:r>
              <a:rPr lang="de-DE" sz="2000" dirty="0">
                <a:solidFill>
                  <a:schemeClr val="tx1"/>
                </a:solidFill>
              </a:rPr>
              <a:t>d.h. tatsächlich entstandene und vom Gericht </a:t>
            </a:r>
            <a:endParaRPr lang="de-DE" sz="2000" dirty="0" smtClean="0">
              <a:solidFill>
                <a:schemeClr val="tx1"/>
              </a:solidFill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verauslagte </a:t>
            </a:r>
            <a:r>
              <a:rPr lang="de-DE" sz="2000" dirty="0">
                <a:solidFill>
                  <a:schemeClr val="tx1"/>
                </a:solidFill>
              </a:rPr>
              <a:t>Beträge oder Pauschalen für </a:t>
            </a:r>
            <a:endParaRPr lang="de-DE" sz="2000" dirty="0" smtClean="0">
              <a:solidFill>
                <a:schemeClr val="tx1"/>
              </a:solidFill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verfahrensbezogene </a:t>
            </a:r>
            <a:r>
              <a:rPr lang="de-DE" sz="2000" dirty="0">
                <a:solidFill>
                  <a:schemeClr val="tx1"/>
                </a:solidFill>
              </a:rPr>
              <a:t>gerichtliche </a:t>
            </a:r>
            <a:r>
              <a:rPr lang="de-DE" sz="2000" dirty="0" smtClean="0">
                <a:solidFill>
                  <a:schemeClr val="tx1"/>
                </a:solidFill>
              </a:rPr>
              <a:t>Aufwendungen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776041" y="1852701"/>
            <a:ext cx="6223457" cy="9144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-stehen </a:t>
            </a:r>
            <a:r>
              <a:rPr lang="de-DE" sz="2400" dirty="0">
                <a:solidFill>
                  <a:schemeClr val="tx1"/>
                </a:solidFill>
              </a:rPr>
              <a:t>für konkrete gerichtliche </a:t>
            </a:r>
            <a:endParaRPr lang="de-DE" sz="2400" dirty="0" smtClean="0">
              <a:solidFill>
                <a:schemeClr val="tx1"/>
              </a:solidFill>
            </a:endParaRPr>
          </a:p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Leistungen</a:t>
            </a:r>
            <a:r>
              <a:rPr lang="de-DE" sz="2400" dirty="0">
                <a:solidFill>
                  <a:schemeClr val="tx1"/>
                </a:solidFill>
              </a:rPr>
              <a:t>/ Entscheidungen</a:t>
            </a: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9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Gefaltete Ecke 9"/>
          <p:cNvSpPr/>
          <p:nvPr/>
        </p:nvSpPr>
        <p:spPr>
          <a:xfrm rot="932616">
            <a:off x="9666118" y="905034"/>
            <a:ext cx="1807781" cy="1648703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Klageverfahren KV-Nr. 1210 = Verfahren im allgemeinen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711465" y="1680584"/>
            <a:ext cx="4087017" cy="13125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Gebührentatbestände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711465" y="4120441"/>
            <a:ext cx="4087017" cy="132453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Auslagentatbestände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Gefaltete Ecke 16"/>
          <p:cNvSpPr/>
          <p:nvPr/>
        </p:nvSpPr>
        <p:spPr>
          <a:xfrm rot="704510">
            <a:off x="1853229" y="5154304"/>
            <a:ext cx="1359795" cy="1357946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KV-Nr. 9005 = nach dem JVEG </a:t>
            </a:r>
            <a:endParaRPr lang="de-DE" sz="16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8959091" y="2444388"/>
            <a:ext cx="1610917" cy="1481152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Zwangs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-vollstreckung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KV-Nr. 2111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Gefaltete Ecke 21"/>
          <p:cNvSpPr/>
          <p:nvPr/>
        </p:nvSpPr>
        <p:spPr>
          <a:xfrm rot="21232390">
            <a:off x="8475117" y="5347110"/>
            <a:ext cx="1475724" cy="1387094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KV-Nr. 9002 = Pauschale für Zustellungen</a:t>
            </a:r>
            <a:endParaRPr lang="de-DE" sz="16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 rot="704510">
            <a:off x="4520249" y="5453858"/>
            <a:ext cx="1359795" cy="1357946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für SV und Zeugen</a:t>
            </a:r>
            <a:endParaRPr lang="de-DE" sz="16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704510">
            <a:off x="3195213" y="5407527"/>
            <a:ext cx="1359795" cy="1357946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zu zahlende Beträge wie z.B. </a:t>
            </a:r>
            <a:r>
              <a:rPr lang="de-DE" sz="16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Entschädi</a:t>
            </a:r>
            <a:endParaRPr lang="de-DE" sz="16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sz="16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gungen</a:t>
            </a:r>
            <a:r>
              <a:rPr lang="de-DE" sz="1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endParaRPr lang="de-DE" sz="16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46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 animBg="1"/>
      <p:bldP spid="10" grpId="0" animBg="1"/>
      <p:bldP spid="11" grpId="0" animBg="1"/>
      <p:bldP spid="4" grpId="0" animBg="1"/>
      <p:bldP spid="17" grpId="0" animBg="1"/>
      <p:bldP spid="18" grpId="0" animBg="1"/>
      <p:bldP spid="22" grpId="0" animBg="1"/>
      <p:bldP spid="21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6464634" y="3594714"/>
            <a:ext cx="3669663" cy="271450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Gebühren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werden - </a:t>
            </a:r>
            <a:r>
              <a:rPr lang="de-DE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soweit sie sich nach dem Streitwert richten 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der Gebührentabelle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Anlage 2 zum GKG 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entnommen.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6465142" y="1358651"/>
            <a:ext cx="3668648" cy="210476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Gerichtskosten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entstehen </a:t>
            </a:r>
            <a:endParaRPr lang="de-DE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ausschließlich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nach dem </a:t>
            </a:r>
            <a:endParaRPr lang="de-DE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Kostenverzeichnis der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Anlage 1 zum GKG</a:t>
            </a: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Gefaltete Ecke 9"/>
          <p:cNvSpPr/>
          <p:nvPr/>
        </p:nvSpPr>
        <p:spPr>
          <a:xfrm>
            <a:off x="10046178" y="509428"/>
            <a:ext cx="1807781" cy="229446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Alle </a:t>
            </a:r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Tatbestände </a:t>
            </a:r>
            <a:r>
              <a:rPr lang="de-DE" sz="1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(z.B. Klageantrag, Aktenversendung</a:t>
            </a:r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),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welche Gebühren oder Auslagen  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62178" y="1688240"/>
            <a:ext cx="4087017" cy="13125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Kostenverzeichnis - </a:t>
            </a:r>
            <a:r>
              <a:rPr lang="de-DE" sz="28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Anlage 1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zum GKG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62177" y="3968304"/>
            <a:ext cx="4087017" cy="132453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Gebührentabelle 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</a:p>
          <a:p>
            <a:pPr algn="ctr"/>
            <a:r>
              <a:rPr lang="de-DE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Anlage </a:t>
            </a:r>
            <a:r>
              <a:rPr lang="de-DE" sz="28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zum GKG</a:t>
            </a:r>
          </a:p>
        </p:txBody>
      </p:sp>
      <p:sp>
        <p:nvSpPr>
          <p:cNvPr id="18" name="Gefaltete Ecke 17"/>
          <p:cNvSpPr/>
          <p:nvPr/>
        </p:nvSpPr>
        <p:spPr>
          <a:xfrm rot="21344799">
            <a:off x="10213045" y="2447740"/>
            <a:ext cx="1848368" cy="1780026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auslösen </a:t>
            </a:r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können, sind dort abschließend aufgeführt. </a:t>
            </a:r>
            <a:b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</a:b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4203049" y="1777678"/>
            <a:ext cx="2139885" cy="11337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</a:t>
            </a:r>
            <a:r>
              <a:rPr lang="de-DE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Abs. 2 </a:t>
            </a:r>
            <a:r>
              <a:rPr lang="de-DE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GKG</a:t>
            </a:r>
            <a:r>
              <a:rPr lang="de-DE" sz="2000" dirty="0">
                <a:solidFill>
                  <a:schemeClr val="tx1"/>
                </a:solidFill>
              </a:rPr>
              <a:t/>
            </a:r>
            <a:br>
              <a:rPr lang="de-DE" sz="2000" dirty="0">
                <a:solidFill>
                  <a:schemeClr val="tx1"/>
                </a:solidFill>
              </a:rPr>
            </a:b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4203049" y="4058985"/>
            <a:ext cx="2139885" cy="11337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</a:t>
            </a:r>
            <a:r>
              <a:rPr lang="de-DE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§ 34 I  GKG</a:t>
            </a:r>
            <a:endParaRPr lang="de-D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30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 animBg="1"/>
      <p:bldP spid="10" grpId="0" animBg="1"/>
      <p:bldP spid="11" grpId="0" animBg="1"/>
      <p:bldP spid="4" grpId="0" animBg="1"/>
      <p:bldP spid="18" grpId="0" animBg="1"/>
      <p:bldP spid="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6606553" y="2187057"/>
            <a:ext cx="2504724" cy="6094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KV-Nr.</a:t>
            </a:r>
            <a:endParaRPr lang="de-DE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117077" y="2194529"/>
            <a:ext cx="3229391" cy="61148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Gebührentatbestand</a:t>
            </a:r>
            <a:endParaRPr lang="de-DE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Gefaltete Ecke 9"/>
          <p:cNvSpPr/>
          <p:nvPr/>
        </p:nvSpPr>
        <p:spPr>
          <a:xfrm>
            <a:off x="1009306" y="328992"/>
            <a:ext cx="1807781" cy="1648703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Für Kosten in Zivilsachen relevante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KV-Nr.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3965761" y="1390682"/>
            <a:ext cx="4087017" cy="618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Kostenverzeichnis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189736" y="2161146"/>
            <a:ext cx="1039457" cy="101677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Teil 1</a:t>
            </a:r>
          </a:p>
        </p:txBody>
      </p:sp>
      <p:sp>
        <p:nvSpPr>
          <p:cNvPr id="21" name="Gefaltete Ecke 20"/>
          <p:cNvSpPr/>
          <p:nvPr/>
        </p:nvSpPr>
        <p:spPr>
          <a:xfrm rot="704510">
            <a:off x="1572209" y="4486640"/>
            <a:ext cx="1359795" cy="1357946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Hauptab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chnitt 2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Prozeßverfahren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153159">
            <a:off x="1696268" y="2878858"/>
            <a:ext cx="1359795" cy="1357946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Hauptab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chnitt 1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Vereinf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, Verf.</a:t>
            </a:r>
          </a:p>
        </p:txBody>
      </p:sp>
      <p:sp>
        <p:nvSpPr>
          <p:cNvPr id="19" name="Rechteck 18"/>
          <p:cNvSpPr/>
          <p:nvPr/>
        </p:nvSpPr>
        <p:spPr>
          <a:xfrm>
            <a:off x="6624162" y="2935167"/>
            <a:ext cx="2504724" cy="5533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1100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3117074" y="4064164"/>
            <a:ext cx="3229391" cy="55336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Erster Rechtszug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6606553" y="4064163"/>
            <a:ext cx="2504724" cy="55336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1210-1211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3117075" y="4818525"/>
            <a:ext cx="3229391" cy="55336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Berufung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6606553" y="4818525"/>
            <a:ext cx="2504724" cy="55336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1220-1223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3117076" y="2935168"/>
            <a:ext cx="3229391" cy="5533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Mahnverfahren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8" name="Gefaltete Ecke 17"/>
          <p:cNvSpPr/>
          <p:nvPr/>
        </p:nvSpPr>
        <p:spPr>
          <a:xfrm rot="20630676">
            <a:off x="9091167" y="4791889"/>
            <a:ext cx="1447034" cy="1384041"/>
          </a:xfrm>
          <a:prstGeom prst="foldedCorner">
            <a:avLst/>
          </a:prstGeom>
          <a:solidFill>
            <a:srgbClr val="F0A4B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…noch wach?? </a:t>
            </a:r>
          </a:p>
        </p:txBody>
      </p:sp>
    </p:spTree>
    <p:extLst>
      <p:ext uri="{BB962C8B-B14F-4D97-AF65-F5344CB8AC3E}">
        <p14:creationId xmlns:p14="http://schemas.microsoft.com/office/powerpoint/2010/main" val="1236073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 animBg="1"/>
      <p:bldP spid="10" grpId="0" animBg="1"/>
      <p:bldP spid="11" grpId="0" animBg="1"/>
      <p:bldP spid="17" grpId="0" animBg="1"/>
      <p:bldP spid="21" grpId="0" animBg="1"/>
      <p:bldP spid="20" grpId="0" animBg="1"/>
      <p:bldP spid="19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6606553" y="2187057"/>
            <a:ext cx="2504724" cy="6094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KV-Nr.</a:t>
            </a:r>
            <a:endParaRPr lang="de-DE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117077" y="2194529"/>
            <a:ext cx="3229391" cy="61148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Gebührentatbestand</a:t>
            </a:r>
            <a:endParaRPr lang="de-DE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Gefaltete Ecke 9"/>
          <p:cNvSpPr/>
          <p:nvPr/>
        </p:nvSpPr>
        <p:spPr>
          <a:xfrm rot="454393">
            <a:off x="1009306" y="328992"/>
            <a:ext cx="1807781" cy="1648703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Für Kosten in Zivilsachen relevante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KV-Nr.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3965761" y="1390682"/>
            <a:ext cx="4087017" cy="618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Kostenverzeichnis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189736" y="2161146"/>
            <a:ext cx="1039457" cy="101677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Teil 1</a:t>
            </a:r>
          </a:p>
        </p:txBody>
      </p:sp>
      <p:sp>
        <p:nvSpPr>
          <p:cNvPr id="19" name="Rechteck 18"/>
          <p:cNvSpPr/>
          <p:nvPr/>
        </p:nvSpPr>
        <p:spPr>
          <a:xfrm>
            <a:off x="6606111" y="3212683"/>
            <a:ext cx="2504724" cy="5533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1410-1412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3117074" y="4021189"/>
            <a:ext cx="3229391" cy="55336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Berufung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6606111" y="4021189"/>
            <a:ext cx="2504724" cy="55336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1420-1423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3117075" y="4818525"/>
            <a:ext cx="3229391" cy="55336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Beschwerden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6606111" y="4774818"/>
            <a:ext cx="2504724" cy="55336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1430-31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3117073" y="3218268"/>
            <a:ext cx="3229391" cy="5533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Erster Rechtszug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8" name="Gefaltete Ecke 17"/>
          <p:cNvSpPr/>
          <p:nvPr/>
        </p:nvSpPr>
        <p:spPr>
          <a:xfrm rot="150544">
            <a:off x="1369475" y="4416231"/>
            <a:ext cx="1359795" cy="1357946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Hauptab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chnitt 4</a:t>
            </a:r>
          </a:p>
        </p:txBody>
      </p:sp>
      <p:sp>
        <p:nvSpPr>
          <p:cNvPr id="22" name="Gefaltete Ecke 21"/>
          <p:cNvSpPr/>
          <p:nvPr/>
        </p:nvSpPr>
        <p:spPr>
          <a:xfrm rot="21153159">
            <a:off x="1105045" y="3117583"/>
            <a:ext cx="1616301" cy="1357946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Arrest und einstweilige Verfügung</a:t>
            </a:r>
          </a:p>
        </p:txBody>
      </p:sp>
    </p:spTree>
    <p:extLst>
      <p:ext uri="{BB962C8B-B14F-4D97-AF65-F5344CB8AC3E}">
        <p14:creationId xmlns:p14="http://schemas.microsoft.com/office/powerpoint/2010/main" val="90739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 animBg="1"/>
      <p:bldP spid="10" grpId="0" animBg="1"/>
      <p:bldP spid="11" grpId="0" animBg="1"/>
      <p:bldP spid="17" grpId="0" animBg="1"/>
      <p:bldP spid="19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18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6606553" y="2187057"/>
            <a:ext cx="2504724" cy="6094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KV-Nr.</a:t>
            </a:r>
            <a:endParaRPr lang="de-DE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117077" y="2194529"/>
            <a:ext cx="3229391" cy="61148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Gebührentatbestand</a:t>
            </a:r>
            <a:endParaRPr lang="de-DE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Gefaltete Ecke 9"/>
          <p:cNvSpPr/>
          <p:nvPr/>
        </p:nvSpPr>
        <p:spPr>
          <a:xfrm rot="454393">
            <a:off x="1009306" y="328992"/>
            <a:ext cx="1807781" cy="1648703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Für Kosten in Zivilsachen relevante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KV-Nr.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3965761" y="1390682"/>
            <a:ext cx="4087017" cy="618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Kostenverzeichnis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189736" y="2161146"/>
            <a:ext cx="1039457" cy="101677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Teil 1</a:t>
            </a:r>
          </a:p>
        </p:txBody>
      </p:sp>
      <p:sp>
        <p:nvSpPr>
          <p:cNvPr id="19" name="Rechteck 18"/>
          <p:cNvSpPr/>
          <p:nvPr/>
        </p:nvSpPr>
        <p:spPr>
          <a:xfrm>
            <a:off x="6606111" y="3212683"/>
            <a:ext cx="2504724" cy="5533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1610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3117074" y="4740127"/>
            <a:ext cx="3229391" cy="13430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Abschluss eines gerichtlichen Vergleichs über nicht gerichtlich anhängige Gegenstände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6606111" y="4760916"/>
            <a:ext cx="2504724" cy="13222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1900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3117074" y="3212683"/>
            <a:ext cx="3229391" cy="5645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Selbständiges Beweisverfahren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8" name="Gefaltete Ecke 17"/>
          <p:cNvSpPr/>
          <p:nvPr/>
        </p:nvSpPr>
        <p:spPr>
          <a:xfrm rot="150544">
            <a:off x="1674069" y="2957634"/>
            <a:ext cx="1359795" cy="1357946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Hauptab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chnitt 6</a:t>
            </a:r>
          </a:p>
        </p:txBody>
      </p:sp>
      <p:sp>
        <p:nvSpPr>
          <p:cNvPr id="20" name="Gefaltete Ecke 19"/>
          <p:cNvSpPr/>
          <p:nvPr/>
        </p:nvSpPr>
        <p:spPr>
          <a:xfrm rot="21153159">
            <a:off x="9193105" y="2904350"/>
            <a:ext cx="1359795" cy="1357946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Sonstige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Verfahren</a:t>
            </a:r>
          </a:p>
        </p:txBody>
      </p:sp>
      <p:sp>
        <p:nvSpPr>
          <p:cNvPr id="21" name="Gefaltete Ecke 20"/>
          <p:cNvSpPr/>
          <p:nvPr/>
        </p:nvSpPr>
        <p:spPr>
          <a:xfrm rot="21364722">
            <a:off x="1598383" y="4775073"/>
            <a:ext cx="1359795" cy="1357946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Hauptab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chnitt 9</a:t>
            </a:r>
          </a:p>
        </p:txBody>
      </p:sp>
      <p:sp>
        <p:nvSpPr>
          <p:cNvPr id="22" name="Gefaltete Ecke 21"/>
          <p:cNvSpPr/>
          <p:nvPr/>
        </p:nvSpPr>
        <p:spPr>
          <a:xfrm rot="570993">
            <a:off x="9193104" y="4790030"/>
            <a:ext cx="1359795" cy="1357946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Besondere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Gebühren</a:t>
            </a:r>
          </a:p>
        </p:txBody>
      </p:sp>
    </p:spTree>
    <p:extLst>
      <p:ext uri="{BB962C8B-B14F-4D97-AF65-F5344CB8AC3E}">
        <p14:creationId xmlns:p14="http://schemas.microsoft.com/office/powerpoint/2010/main" val="343996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 animBg="1"/>
      <p:bldP spid="10" grpId="0" animBg="1"/>
      <p:bldP spid="11" grpId="0" animBg="1"/>
      <p:bldP spid="17" grpId="0" animBg="1"/>
      <p:bldP spid="19" grpId="0" animBg="1"/>
      <p:bldP spid="23" grpId="0" animBg="1"/>
      <p:bldP spid="24" grpId="0" animBg="1"/>
      <p:bldP spid="27" grpId="0" animBg="1"/>
      <p:bldP spid="18" grpId="0" animBg="1"/>
      <p:bldP spid="20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6606553" y="2187057"/>
            <a:ext cx="2504724" cy="6094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KV-Nr.</a:t>
            </a:r>
            <a:endParaRPr lang="de-DE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3117077" y="2194529"/>
            <a:ext cx="3229391" cy="61148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Gebührentatbestand</a:t>
            </a:r>
            <a:endParaRPr lang="de-DE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Gefaltete Ecke 9"/>
          <p:cNvSpPr/>
          <p:nvPr/>
        </p:nvSpPr>
        <p:spPr>
          <a:xfrm rot="454393">
            <a:off x="1009306" y="328992"/>
            <a:ext cx="1807781" cy="1648703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Für Kosten in Zivilsachen relevante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KV-Nr.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3965761" y="1390682"/>
            <a:ext cx="4087017" cy="618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Kostenverzeichnis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514085" y="2466840"/>
            <a:ext cx="1039457" cy="101677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Teil 2</a:t>
            </a:r>
          </a:p>
        </p:txBody>
      </p:sp>
      <p:sp>
        <p:nvSpPr>
          <p:cNvPr id="19" name="Rechteck 18"/>
          <p:cNvSpPr/>
          <p:nvPr/>
        </p:nvSpPr>
        <p:spPr>
          <a:xfrm>
            <a:off x="6606111" y="3212683"/>
            <a:ext cx="2504724" cy="14742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2110-2116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3117074" y="5257800"/>
            <a:ext cx="3229391" cy="8253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Auslagen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6606111" y="5257800"/>
            <a:ext cx="2504724" cy="8253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9000, 9002, 9003,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9005, 9019</a:t>
            </a:r>
          </a:p>
        </p:txBody>
      </p:sp>
      <p:sp>
        <p:nvSpPr>
          <p:cNvPr id="27" name="Rechteck 26"/>
          <p:cNvSpPr/>
          <p:nvPr/>
        </p:nvSpPr>
        <p:spPr>
          <a:xfrm>
            <a:off x="3117074" y="3212682"/>
            <a:ext cx="3229391" cy="14742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Zwangsvollstreckung nach der ZPO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8" name="Gefaltete Ecke 17"/>
          <p:cNvSpPr/>
          <p:nvPr/>
        </p:nvSpPr>
        <p:spPr>
          <a:xfrm rot="150544">
            <a:off x="1674069" y="2957634"/>
            <a:ext cx="1359795" cy="1357946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Hauptab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chnitt 1</a:t>
            </a:r>
          </a:p>
        </p:txBody>
      </p:sp>
      <p:sp>
        <p:nvSpPr>
          <p:cNvPr id="20" name="Gefaltete Ecke 19"/>
          <p:cNvSpPr/>
          <p:nvPr/>
        </p:nvSpPr>
        <p:spPr>
          <a:xfrm rot="21153159">
            <a:off x="9193105" y="2904350"/>
            <a:ext cx="1359795" cy="1357946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ZV- und Insolvenz-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Verfahren</a:t>
            </a:r>
          </a:p>
        </p:txBody>
      </p:sp>
      <p:sp>
        <p:nvSpPr>
          <p:cNvPr id="21" name="Gefaltete Ecke 20"/>
          <p:cNvSpPr/>
          <p:nvPr/>
        </p:nvSpPr>
        <p:spPr>
          <a:xfrm rot="21364722">
            <a:off x="1598383" y="4775073"/>
            <a:ext cx="1359795" cy="1357946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Auslagen</a:t>
            </a:r>
          </a:p>
        </p:txBody>
      </p:sp>
      <p:sp>
        <p:nvSpPr>
          <p:cNvPr id="22" name="Gefaltete Ecke 21"/>
          <p:cNvSpPr/>
          <p:nvPr/>
        </p:nvSpPr>
        <p:spPr>
          <a:xfrm rot="330360">
            <a:off x="8890920" y="5319903"/>
            <a:ext cx="1359795" cy="1357946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ZUs, Kopien usw.</a:t>
            </a:r>
          </a:p>
        </p:txBody>
      </p:sp>
      <p:sp>
        <p:nvSpPr>
          <p:cNvPr id="25" name="Gefaltete Ecke 24"/>
          <p:cNvSpPr/>
          <p:nvPr/>
        </p:nvSpPr>
        <p:spPr>
          <a:xfrm rot="327724">
            <a:off x="353998" y="4945660"/>
            <a:ext cx="1039457" cy="101677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Teil 9</a:t>
            </a:r>
          </a:p>
        </p:txBody>
      </p:sp>
    </p:spTree>
    <p:extLst>
      <p:ext uri="{BB962C8B-B14F-4D97-AF65-F5344CB8AC3E}">
        <p14:creationId xmlns:p14="http://schemas.microsoft.com/office/powerpoint/2010/main" val="414596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 animBg="1"/>
      <p:bldP spid="10" grpId="0" animBg="1"/>
      <p:bldP spid="11" grpId="0" animBg="1"/>
      <p:bldP spid="17" grpId="0" animBg="1"/>
      <p:bldP spid="19" grpId="0" animBg="1"/>
      <p:bldP spid="23" grpId="0" animBg="1"/>
      <p:bldP spid="24" grpId="0" animBg="1"/>
      <p:bldP spid="27" grpId="0" animBg="1"/>
      <p:bldP spid="18" grpId="0" animBg="1"/>
      <p:bldP spid="20" grpId="0" animBg="1"/>
      <p:bldP spid="21" grpId="0" animBg="1"/>
      <p:bldP spid="22" grpId="0" animBg="1"/>
      <p:bldP spid="2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520</Words>
  <Application>Microsoft Office PowerPoint</Application>
  <PresentationFormat>Breitbild</PresentationFormat>
  <Paragraphs>183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33</cp:revision>
  <dcterms:created xsi:type="dcterms:W3CDTF">2023-05-04T13:22:15Z</dcterms:created>
  <dcterms:modified xsi:type="dcterms:W3CDTF">2023-10-13T06:04:06Z</dcterms:modified>
</cp:coreProperties>
</file>