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8" r:id="rId3"/>
    <p:sldId id="258" r:id="rId4"/>
    <p:sldId id="313" r:id="rId5"/>
    <p:sldId id="314" r:id="rId6"/>
    <p:sldId id="315" r:id="rId7"/>
    <p:sldId id="265" r:id="rId8"/>
    <p:sldId id="316" r:id="rId9"/>
    <p:sldId id="317" r:id="rId10"/>
    <p:sldId id="318" r:id="rId11"/>
    <p:sldId id="267" r:id="rId12"/>
    <p:sldId id="269" r:id="rId13"/>
    <p:sldId id="270" r:id="rId14"/>
    <p:sldId id="299" r:id="rId15"/>
    <p:sldId id="319" r:id="rId16"/>
    <p:sldId id="320" r:id="rId17"/>
    <p:sldId id="321" r:id="rId18"/>
    <p:sldId id="322" r:id="rId19"/>
    <p:sldId id="323" r:id="rId20"/>
    <p:sldId id="324" r:id="rId21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ABDA"/>
    <a:srgbClr val="DEDEDE"/>
    <a:srgbClr val="AAD292"/>
    <a:srgbClr val="F7CAAB"/>
    <a:srgbClr val="FFFFFF"/>
    <a:srgbClr val="F3A36D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1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3345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87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7669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814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29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73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3981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907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1387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6245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889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2742D-65CF-43DE-8693-58CD70454AFD}" type="datetimeFigureOut">
              <a:rPr lang="de-DE" smtClean="0"/>
              <a:t>15.03.2024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B8E0-783E-4E95-B6F5-AE4CEC2704D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93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199214" y="1761302"/>
            <a:ext cx="10148340" cy="310618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/>
              <a:t>Herr Hammer, vertreten durch Rechtsanwalt Nagel, reicht Klage gegen Frau Schraube, wegen einer Forderung in Höhe von 15.899,00 EUR nebst Zinsen in der Höhe von 5 Prozentpunkten über dem jeweiligen Basiszinssatz seit dem 12.01.2022. Im Verhandlungstermin erscheinen beide Parteien. Nach Erörterung der Sach- und Rechtslage schließen die Parteien folgenden Vergleich:</a:t>
            </a:r>
          </a:p>
          <a:p>
            <a:r>
              <a:rPr lang="de-DE" dirty="0" smtClean="0"/>
              <a:t>„   1</a:t>
            </a:r>
            <a:r>
              <a:rPr lang="de-DE" dirty="0"/>
              <a:t>. Die Beklagte zahlt an den Kläger 5.000,00 EUR nebst Zinsen in Höhe von 5 Prozentpunkten über dem jeweiligen Basiszinssatz seit dem </a:t>
            </a:r>
            <a:r>
              <a:rPr lang="de-DE" dirty="0" smtClean="0"/>
              <a:t>20.03.2022</a:t>
            </a:r>
            <a:endParaRPr lang="de-DE" dirty="0"/>
          </a:p>
          <a:p>
            <a:r>
              <a:rPr lang="de-DE" dirty="0" smtClean="0"/>
              <a:t> </a:t>
            </a:r>
            <a:r>
              <a:rPr lang="de-DE" dirty="0"/>
              <a:t>… 2. Die Parteien sind sich darüber einig, dass damit alle gegenseitigen</a:t>
            </a:r>
          </a:p>
          <a:p>
            <a:r>
              <a:rPr lang="de-DE" dirty="0"/>
              <a:t>         Ansprüche ausgeglichen sind.</a:t>
            </a:r>
          </a:p>
          <a:p>
            <a:r>
              <a:rPr lang="de-DE" dirty="0"/>
              <a:t>   </a:t>
            </a:r>
            <a:r>
              <a:rPr lang="de-DE" dirty="0" smtClean="0"/>
              <a:t>…</a:t>
            </a:r>
            <a:r>
              <a:rPr lang="de-DE" dirty="0"/>
              <a:t>3. Von den Kosten des Rechtsstreits und dieses Vergleichs tragen der Kläger </a:t>
            </a:r>
            <a:r>
              <a:rPr lang="de-DE" dirty="0" smtClean="0"/>
              <a:t>40 % </a:t>
            </a:r>
            <a:r>
              <a:rPr lang="de-DE" dirty="0"/>
              <a:t>und die </a:t>
            </a:r>
            <a:r>
              <a:rPr lang="de-DE" dirty="0" smtClean="0"/>
              <a:t>Beklagte</a:t>
            </a:r>
          </a:p>
          <a:p>
            <a:r>
              <a:rPr lang="de-DE" dirty="0"/>
              <a:t> </a:t>
            </a:r>
            <a:r>
              <a:rPr lang="de-DE" dirty="0" smtClean="0"/>
              <a:t>         </a:t>
            </a:r>
            <a:r>
              <a:rPr lang="de-DE" dirty="0"/>
              <a:t>60 % </a:t>
            </a:r>
            <a:r>
              <a:rPr lang="de-DE" dirty="0" smtClean="0"/>
              <a:t>…“   </a:t>
            </a:r>
            <a:endParaRPr lang="de-DE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8" name="Gefaltete Ecke 7"/>
          <p:cNvSpPr/>
          <p:nvPr/>
        </p:nvSpPr>
        <p:spPr>
          <a:xfrm>
            <a:off x="4605024" y="4929921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0944963">
            <a:off x="6673923" y="4968332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501434" y="4839625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2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8" grpId="0" animBg="1"/>
      <p:bldP spid="10" grpId="0" animBg="1"/>
      <p:bldP spid="1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7765" y="1380484"/>
          <a:ext cx="10150879" cy="4395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</a:rPr>
                        <a:t>Widerbeklagter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Widerkläger</a:t>
                      </a:r>
                      <a:endParaRPr lang="de-DE" sz="1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67765" y="3132972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04397" y="3191568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745191" y="3167091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23.861,00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25833" y="312106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382,00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54568" y="3132972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286609" y="3132972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67765" y="385879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604778" y="3854869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745191" y="381730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2000,00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29802" y="373028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24,50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708207" y="3747412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24,50 €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221579" y="3769491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24,50 €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516111" y="5032819"/>
            <a:ext cx="1863763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10014" y="5043128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406,50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496114" y="5124205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406,50 €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4" name="Abgerundetes Rechteck 43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334618" y="172138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800261" y="4472494"/>
            <a:ext cx="1417283" cy="136204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5" name="Gefaltete Ecke 44"/>
          <p:cNvSpPr/>
          <p:nvPr/>
        </p:nvSpPr>
        <p:spPr>
          <a:xfrm>
            <a:off x="398946" y="1577084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31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6" grpId="0" animBg="1"/>
      <p:bldP spid="37" grpId="0" animBg="1"/>
      <p:bldP spid="42" grpId="0" animBg="1"/>
      <p:bldP spid="4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mit 1/2	             = 203,25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44038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1146,00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mit 1/2 	                          =  203,25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942,75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203,25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Rest/</a:t>
              </a:r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739,50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203,25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9" name="Gefaltete Ecke 28"/>
          <p:cNvSpPr/>
          <p:nvPr/>
        </p:nvSpPr>
        <p:spPr>
          <a:xfrm>
            <a:off x="2146915" y="482918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estliche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203,25 €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0" name="Gruppieren 29"/>
          <p:cNvGrpSpPr/>
          <p:nvPr/>
        </p:nvGrpSpPr>
        <p:grpSpPr>
          <a:xfrm>
            <a:off x="5349110" y="4133518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9" name="Gefaltete Ecke 38"/>
          <p:cNvSpPr/>
          <p:nvPr/>
        </p:nvSpPr>
        <p:spPr>
          <a:xfrm>
            <a:off x="2702248" y="302144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406,50 €</a:t>
            </a:r>
            <a:endParaRPr lang="de-DE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40" name="Gerade Verbindung mit Pfeil 39"/>
          <p:cNvCxnSpPr/>
          <p:nvPr/>
        </p:nvCxnSpPr>
        <p:spPr>
          <a:xfrm flipV="1">
            <a:off x="5276685" y="2596844"/>
            <a:ext cx="1619977" cy="114415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Gefaltete Ecke 40"/>
          <p:cNvSpPr/>
          <p:nvPr/>
        </p:nvSpPr>
        <p:spPr>
          <a:xfrm>
            <a:off x="10512057" y="489674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40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29" grpId="0" animBg="1"/>
      <p:bldP spid="39" grpId="0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52804"/>
            <a:ext cx="10150979" cy="7078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Alle Kosten sind nun gem. § 9 Abs. 3 Nr. 1 GKG fällig. Gem. § 28 Abs. 1 </a:t>
            </a:r>
            <a:r>
              <a:rPr lang="de-DE" sz="2000" dirty="0" err="1" smtClean="0"/>
              <a:t>KostVfg</a:t>
            </a:r>
            <a:r>
              <a:rPr lang="de-DE" sz="2000" dirty="0" smtClean="0"/>
              <a:t>. Ist</a:t>
            </a:r>
          </a:p>
          <a:p>
            <a:r>
              <a:rPr lang="de-DE" sz="2000" dirty="0"/>
              <a:t>	</a:t>
            </a:r>
            <a:r>
              <a:rPr lang="de-DE" sz="2000" dirty="0" smtClean="0"/>
              <a:t>nunmehr eine neue Kostenrechnung die Schlusskostenrechnung, zu erstellen.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88" y="3141840"/>
            <a:ext cx="10150979" cy="1631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sind gem. § 29 Nr. 2 GKG der Klägerin (mit 1/2) und die Beklagte (mit 	1/2) als Übernahmeschuldner</a:t>
            </a:r>
            <a:r>
              <a:rPr lang="de-DE" sz="2000" dirty="0"/>
              <a:t>. </a:t>
            </a:r>
            <a:endParaRPr lang="de-DE" sz="2000" dirty="0" smtClean="0"/>
          </a:p>
          <a:p>
            <a:r>
              <a:rPr lang="de-DE" sz="2000" dirty="0"/>
              <a:t>	</a:t>
            </a:r>
            <a:r>
              <a:rPr lang="de-DE" sz="2000" dirty="0" smtClean="0"/>
              <a:t>(</a:t>
            </a:r>
            <a:r>
              <a:rPr lang="de-DE" sz="2000" dirty="0"/>
              <a:t>Auch </a:t>
            </a:r>
            <a:r>
              <a:rPr lang="de-DE" sz="2000" dirty="0" smtClean="0"/>
              <a:t>Erstschuldner im </a:t>
            </a:r>
            <a:r>
              <a:rPr lang="de-DE" sz="2000" dirty="0"/>
              <a:t>Sinne von § 31 Abs. 2 S.1 GKG, es gibt allerdings keine offenen </a:t>
            </a:r>
            <a:endParaRPr lang="de-DE" sz="2000" dirty="0" smtClean="0"/>
          </a:p>
          <a:p>
            <a:r>
              <a:rPr lang="de-DE" sz="2000" dirty="0"/>
              <a:t> </a:t>
            </a:r>
            <a:r>
              <a:rPr lang="de-DE" sz="2000" dirty="0" smtClean="0"/>
              <a:t>                 Restbeträge</a:t>
            </a:r>
            <a:r>
              <a:rPr lang="de-DE" sz="2000" dirty="0"/>
              <a:t>.)</a:t>
            </a:r>
          </a:p>
          <a:p>
            <a:endParaRPr lang="de-DE" sz="2000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2" y="3377293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grpSp>
        <p:nvGrpSpPr>
          <p:cNvPr id="3" name="Gruppieren 2"/>
          <p:cNvGrpSpPr/>
          <p:nvPr/>
        </p:nvGrpSpPr>
        <p:grpSpPr>
          <a:xfrm>
            <a:off x="1130631" y="4849589"/>
            <a:ext cx="10486742" cy="1631216"/>
            <a:chOff x="1130631" y="4849589"/>
            <a:chExt cx="10486742" cy="1631216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4" y="4849589"/>
              <a:ext cx="10150979" cy="1631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Der von der Klägerin, als Antragsschuldnerin gem. § 22 I S.1 GKG, geleisteter Vorschuss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</a:p>
            <a:p>
              <a:r>
                <a:rPr lang="de-DE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ist auf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die zu Kosten der Beklagten, im Rahmen der restlichen </a:t>
              </a:r>
              <a:r>
                <a:rPr lang="de-DE" sz="2000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zu verrechnen.</a:t>
              </a:r>
            </a:p>
            <a:p>
              <a:r>
                <a:rPr lang="de-DE" sz="2000" dirty="0"/>
                <a:t>	Die verbleibende Überzahlung wird gem.  § 29 Abs. 3 + 4 S.1 </a:t>
              </a:r>
              <a:r>
                <a:rPr lang="de-DE" sz="2000" dirty="0" err="1"/>
                <a:t>KostVfg</a:t>
              </a:r>
              <a:r>
                <a:rPr lang="de-DE" sz="2000" dirty="0"/>
                <a:t> über </a:t>
              </a:r>
              <a:r>
                <a:rPr lang="de-DE" sz="2000" dirty="0" smtClean="0"/>
                <a:t>den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Prozessbevollmächtigten RA Apfel </a:t>
              </a:r>
              <a:r>
                <a:rPr lang="de-DE" sz="2000" dirty="0"/>
                <a:t>mit </a:t>
              </a:r>
              <a:r>
                <a:rPr lang="de-DE" sz="2000" b="1" dirty="0">
                  <a:solidFill>
                    <a:srgbClr val="FF0000"/>
                  </a:solidFill>
                </a:rPr>
                <a:t>Kost18</a:t>
              </a:r>
              <a:r>
                <a:rPr lang="de-DE" sz="2000" b="1" dirty="0"/>
                <a:t> (</a:t>
              </a:r>
              <a:r>
                <a:rPr lang="de-DE" sz="2000" b="1" dirty="0" err="1"/>
                <a:t>forumSTAR</a:t>
              </a:r>
              <a:r>
                <a:rPr lang="de-DE" sz="2000" b="1" dirty="0"/>
                <a:t> Formular 3648)</a:t>
              </a:r>
              <a:r>
                <a:rPr lang="de-DE" sz="2000" dirty="0"/>
                <a:t>, an </a:t>
              </a:r>
              <a:r>
                <a:rPr lang="de-DE" sz="2000" dirty="0" smtClean="0"/>
                <a:t>die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Klägerin </a:t>
              </a:r>
              <a:r>
                <a:rPr lang="de-DE" sz="2000" dirty="0"/>
                <a:t>erstattet.    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1" y="4998908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2885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229193" y="749509"/>
            <a:ext cx="10193311" cy="48601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/>
              <a:t>Herr Sonne, vertreten durch Rechtsanwalt Nebel, reicht Klage, gegen Frau Wolke ein, wegen einer Forderung in Höhe von 6.000,25 EUR ein. </a:t>
            </a:r>
          </a:p>
          <a:p>
            <a:r>
              <a:rPr lang="de-DE"/>
              <a:t>Es wird ein Termin zur mündlichen Verhandlung, durch den Richter, anberaumt und es ergeht folgender Beweisbeschluss: „Die Sachverständige Martina Gründlich soll zur Behauptung des Klägers vernommen werden und wird zum Termin geladen. Der Kläger hat einen hinreichenden Kostenvorschuss in Höhe von 350,00 EUR zu leisten.“</a:t>
            </a:r>
          </a:p>
          <a:p>
            <a:r>
              <a:rPr lang="de-DE"/>
              <a:t>Nach Beweissaufnahme schließen die Parteien folgenden Vergleich: </a:t>
            </a:r>
          </a:p>
          <a:p>
            <a:r>
              <a:rPr lang="de-DE"/>
              <a:t> „1. Die Beklagte zahlt an die Kläger, zum Ausgleich der Forderung, 5.350,00 EUR.</a:t>
            </a:r>
          </a:p>
          <a:p>
            <a:r>
              <a:rPr lang="de-DE"/>
              <a:t>…2. Die Kosten des Rechtsstreits werden gegeneinander aufgehoben.</a:t>
            </a:r>
          </a:p>
          <a:p>
            <a:r>
              <a:rPr lang="de-DE"/>
              <a:t>…3. Der Vergleichswert übersteigt den Streitwert um 1000,00 EUR.“</a:t>
            </a:r>
          </a:p>
          <a:p>
            <a:r>
              <a:rPr lang="de-DE"/>
              <a:t> </a:t>
            </a:r>
          </a:p>
          <a:p>
            <a:r>
              <a:rPr lang="de-DE"/>
              <a:t>Die Sachverständige wird antragsgemäß in Höhe von 423,00 EUR entschädigt.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2432027" y="5025928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9" name="Gefaltete Ecke 18"/>
          <p:cNvSpPr/>
          <p:nvPr/>
        </p:nvSpPr>
        <p:spPr>
          <a:xfrm rot="20944963">
            <a:off x="4453519" y="5079709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003370" y="5120469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</a:p>
        </p:txBody>
      </p:sp>
      <p:sp>
        <p:nvSpPr>
          <p:cNvPr id="13" name="Gefaltete Ecke 12"/>
          <p:cNvSpPr/>
          <p:nvPr/>
        </p:nvSpPr>
        <p:spPr>
          <a:xfrm>
            <a:off x="5864237" y="5124205"/>
            <a:ext cx="1603251" cy="155505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SV-Vorschuss-KR</a:t>
            </a:r>
          </a:p>
        </p:txBody>
      </p:sp>
    </p:spTree>
    <p:extLst>
      <p:ext uri="{BB962C8B-B14F-4D97-AF65-F5344CB8AC3E}">
        <p14:creationId xmlns:p14="http://schemas.microsoft.com/office/powerpoint/2010/main" val="265359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9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Tabel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52771"/>
              </p:ext>
            </p:extLst>
          </p:nvPr>
        </p:nvGraphicFramePr>
        <p:xfrm>
          <a:off x="1469036" y="2051065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sz="2000" b="1" dirty="0" smtClean="0">
              <a:solidFill>
                <a:schemeClr val="tx1"/>
              </a:solidFill>
            </a:endParaRPr>
          </a:p>
          <a:p>
            <a:r>
              <a:rPr lang="de-DE" sz="2000" b="1" dirty="0" smtClean="0">
                <a:solidFill>
                  <a:schemeClr val="tx1"/>
                </a:solidFill>
              </a:rPr>
              <a:t>KR Vorschuss</a:t>
            </a:r>
            <a:endParaRPr lang="de-DE" sz="2000" b="1" dirty="0">
              <a:solidFill>
                <a:schemeClr val="tx1"/>
              </a:solidFill>
            </a:endParaRPr>
          </a:p>
          <a:p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519596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5081664" y="351087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7112920" y="3447363"/>
            <a:ext cx="914400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735,00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583351" y="3510879"/>
            <a:ext cx="2183608" cy="6271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</p:txBody>
      </p:sp>
    </p:spTree>
    <p:extLst>
      <p:ext uri="{BB962C8B-B14F-4D97-AF65-F5344CB8AC3E}">
        <p14:creationId xmlns:p14="http://schemas.microsoft.com/office/powerpoint/2010/main" val="33556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12" grpId="0" animBg="1"/>
      <p:bldP spid="13" grpId="0" animBg="1"/>
      <p:bldP spid="15" grpId="0" animBg="1"/>
      <p:bldP spid="17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110059"/>
            <a:ext cx="10150979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735,00 </a:t>
            </a:r>
            <a:r>
              <a:rPr lang="de-DE" sz="2000" dirty="0"/>
              <a:t>EUR zu fordern. Sie wird gem. §§ 4 Abs. 2, 15 Abs. 1 und 26 Abs. 1 + 6 </a:t>
            </a:r>
            <a:r>
              <a:rPr lang="de-DE" sz="2000" dirty="0" err="1"/>
              <a:t>KostVfg</a:t>
            </a:r>
            <a:r>
              <a:rPr lang="de-DE" sz="2000" dirty="0"/>
              <a:t> über den Prozessbevollmächtigten </a:t>
            </a:r>
            <a:r>
              <a:rPr lang="de-DE" sz="2000" dirty="0" smtClean="0"/>
              <a:t>des Klägers erfordert</a:t>
            </a:r>
            <a:r>
              <a:rPr lang="de-DE" sz="2000" dirty="0"/>
              <a:t>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1422391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18286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Vorschuss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Sachverständiger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6787724" y="3541148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350,00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566877" y="3501996"/>
            <a:ext cx="3000571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36594" y="4987992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350,00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4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3" grpId="0" animBg="1"/>
      <p:bldP spid="15" grpId="0" animBg="1"/>
      <p:bldP spid="1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>
                <a:solidFill>
                  <a:schemeClr val="tx1"/>
                </a:solidFill>
              </a:rPr>
              <a:t>KR Beweisbeschluss Sachverständige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1130633" y="2352803"/>
            <a:ext cx="10486742" cy="707886"/>
            <a:chOff x="1130633" y="2352803"/>
            <a:chExt cx="10486742" cy="707886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352803"/>
              <a:ext cx="10150979" cy="7078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</a:t>
              </a:r>
              <a:r>
                <a:rPr lang="de-DE" sz="2000" dirty="0"/>
                <a:t>Fälligkeit der Sachverständigenauslagen tritt gem. § 9 Abs. 2 GKG mit Erlass einer </a:t>
              </a:r>
              <a:r>
                <a:rPr lang="de-DE" sz="2000" dirty="0" smtClean="0"/>
                <a:t>	Kostenentscheidung </a:t>
              </a:r>
              <a:r>
                <a:rPr lang="de-DE" sz="2000" dirty="0"/>
                <a:t>oder bei anderweitiger Verfahrensbeendigung ein.</a:t>
              </a:r>
            </a:p>
          </p:txBody>
        </p:sp>
        <p:sp>
          <p:nvSpPr>
            <p:cNvPr id="2" name="Flussdiagramm: Verbinder 1"/>
            <p:cNvSpPr/>
            <p:nvPr/>
          </p:nvSpPr>
          <p:spPr>
            <a:xfrm>
              <a:off x="1130633" y="236435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4" name="Gruppieren 3"/>
          <p:cNvGrpSpPr/>
          <p:nvPr/>
        </p:nvGrpSpPr>
        <p:grpSpPr>
          <a:xfrm>
            <a:off x="1130633" y="3155626"/>
            <a:ext cx="10486741" cy="666289"/>
            <a:chOff x="1130633" y="3155626"/>
            <a:chExt cx="10486741" cy="666289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5" y="3308375"/>
              <a:ext cx="10150979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 	Kostenschuldner ist der  </a:t>
              </a:r>
              <a:r>
                <a:rPr lang="de-DE" sz="2000" dirty="0" smtClean="0">
                  <a:solidFill>
                    <a:srgbClr val="C00000"/>
                  </a:solidFill>
                </a:rPr>
                <a:t>Kläger</a:t>
              </a:r>
              <a:r>
                <a:rPr lang="de-DE" sz="2000" dirty="0" smtClean="0"/>
                <a:t>  </a:t>
              </a:r>
              <a:r>
                <a:rPr lang="de-DE" sz="2000" b="1" dirty="0" smtClean="0"/>
                <a:t>gem. </a:t>
              </a:r>
              <a:r>
                <a:rPr lang="de-DE" sz="2000" b="1" dirty="0"/>
                <a:t>§ 17 Abs. 1 S. 1 GKG</a:t>
              </a:r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130633" y="3155626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130632" y="3899650"/>
            <a:ext cx="10486741" cy="1631216"/>
            <a:chOff x="1130632" y="3899650"/>
            <a:chExt cx="10486741" cy="1631216"/>
          </a:xfrm>
        </p:grpSpPr>
        <p:sp>
          <p:nvSpPr>
            <p:cNvPr id="16" name="Rectangle 1"/>
            <p:cNvSpPr>
              <a:spLocks noChangeArrowheads="1"/>
            </p:cNvSpPr>
            <p:nvPr/>
          </p:nvSpPr>
          <p:spPr bwMode="auto">
            <a:xfrm>
              <a:off x="1466394" y="3899650"/>
              <a:ext cx="10150979" cy="1631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Die </a:t>
              </a:r>
              <a:r>
                <a:rPr lang="de-DE" sz="2000" dirty="0"/>
                <a:t>Einforderung erfolgt im Wege des Kostenvorschusses mittels Kostennachricht </a:t>
              </a:r>
              <a:r>
                <a:rPr lang="de-DE" sz="2000" dirty="0" smtClean="0"/>
                <a:t>	Kost40 gem</a:t>
              </a:r>
              <a:r>
                <a:rPr lang="de-DE" sz="2000" dirty="0"/>
                <a:t>. §§ 4 Abs. 2</a:t>
              </a:r>
              <a:r>
                <a:rPr lang="de-DE" sz="2000" dirty="0" smtClean="0"/>
                <a:t>, 15 </a:t>
              </a:r>
              <a:r>
                <a:rPr lang="de-DE" sz="2000" dirty="0"/>
                <a:t>Abs. 1 und 26 Abs. 1 + 6 </a:t>
              </a:r>
              <a:r>
                <a:rPr lang="de-DE" sz="2000" dirty="0" err="1"/>
                <a:t>KostVfg</a:t>
              </a:r>
              <a:r>
                <a:rPr lang="de-DE" sz="2000" dirty="0"/>
                <a:t> über den </a:t>
              </a:r>
              <a:r>
                <a:rPr lang="de-DE" sz="2000" dirty="0" smtClean="0"/>
                <a:t>	Prozessbevollmächtigten des </a:t>
              </a:r>
              <a:r>
                <a:rPr lang="de-DE" sz="2000" dirty="0"/>
                <a:t>Klägers, RA </a:t>
              </a:r>
              <a:r>
                <a:rPr lang="de-DE" sz="2000" dirty="0" smtClean="0"/>
                <a:t>Nebel. Der </a:t>
              </a:r>
              <a:r>
                <a:rPr lang="de-DE" sz="2000" dirty="0"/>
                <a:t>Beweisbeschluss enthält </a:t>
              </a:r>
              <a:r>
                <a:rPr lang="de-DE" sz="2000" u="sng" dirty="0"/>
                <a:t>keine</a:t>
              </a:r>
              <a:r>
                <a:rPr lang="de-DE" sz="2000" dirty="0"/>
                <a:t> </a:t>
              </a:r>
              <a:r>
                <a:rPr lang="de-DE" sz="2000" dirty="0" smtClean="0"/>
                <a:t>	Zahlungsfrist</a:t>
              </a:r>
              <a:r>
                <a:rPr lang="de-DE" sz="2000" dirty="0"/>
                <a:t>, so dass die </a:t>
              </a:r>
              <a:r>
                <a:rPr lang="de-DE" sz="2000" dirty="0" smtClean="0"/>
                <a:t>Kostenrechnung gem</a:t>
              </a:r>
              <a:r>
                <a:rPr lang="de-DE" sz="2000" dirty="0"/>
                <a:t>. § 26 </a:t>
              </a:r>
              <a:r>
                <a:rPr lang="de-DE" sz="2000" dirty="0" smtClean="0"/>
                <a:t>Abs</a:t>
              </a:r>
              <a:r>
                <a:rPr lang="de-DE" sz="2000" dirty="0"/>
                <a:t>. 3 </a:t>
              </a:r>
              <a:r>
                <a:rPr lang="de-DE" sz="2000" dirty="0" err="1" smtClean="0"/>
                <a:t>KostVfg</a:t>
              </a:r>
              <a:r>
                <a:rPr lang="de-DE" sz="2000" dirty="0" smtClean="0"/>
                <a:t> </a:t>
              </a:r>
              <a:r>
                <a:rPr lang="de-DE" sz="2000" u="sng" dirty="0" smtClean="0"/>
                <a:t>nicht</a:t>
              </a:r>
              <a:r>
                <a:rPr lang="de-DE" sz="2000" dirty="0" smtClean="0"/>
                <a:t> 	unterbleiben </a:t>
              </a:r>
              <a:r>
                <a:rPr lang="de-DE" sz="2000" dirty="0"/>
                <a:t>kann.</a:t>
              </a:r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130632" y="3938641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68010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1469035" y="700423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0931551"/>
              </p:ext>
            </p:extLst>
          </p:nvPr>
        </p:nvGraphicFramePr>
        <p:xfrm>
          <a:off x="1467765" y="1380484"/>
          <a:ext cx="10150879" cy="43955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6881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199369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53652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1753849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  <a:gridCol w="1514005">
                  <a:extLst>
                    <a:ext uri="{9D8B030D-6E8A-4147-A177-3AD203B41FA5}">
                      <a16:colId xmlns:a16="http://schemas.microsoft.com/office/drawing/2014/main" val="3313305969"/>
                    </a:ext>
                  </a:extLst>
                </a:gridCol>
              </a:tblGrid>
              <a:tr h="12027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</a:rPr>
                        <a:t>Kläger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20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Mithaft</a:t>
                      </a:r>
                      <a:endParaRPr lang="de-DE" sz="20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Beklagter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6014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  <a:tr h="657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465287"/>
                  </a:ext>
                </a:extLst>
              </a:tr>
              <a:tr h="5932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990574"/>
                  </a:ext>
                </a:extLst>
              </a:tr>
              <a:tr h="82014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3311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1467765" y="3110545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35606" y="3177764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400" b="1" dirty="0" smtClean="0">
              <a:solidFill>
                <a:schemeClr val="tx1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-fache </a:t>
            </a:r>
            <a:r>
              <a:rPr lang="de-DE" sz="1400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Gebühr)</a:t>
            </a:r>
            <a:endParaRPr lang="de-DE" sz="1400" dirty="0">
              <a:solidFill>
                <a:schemeClr val="tx1"/>
              </a:solidFill>
            </a:endParaRPr>
          </a:p>
          <a:p>
            <a:pPr algn="ctr"/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4805285" y="318378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971235" y="3131859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245,00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8711093" y="313589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245,00 €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Rechteck 23"/>
          <p:cNvSpPr/>
          <p:nvPr/>
        </p:nvSpPr>
        <p:spPr>
          <a:xfrm>
            <a:off x="10311161" y="3142616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1487386" y="3890520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1900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6" name="Rechteck 25"/>
          <p:cNvSpPr/>
          <p:nvPr/>
        </p:nvSpPr>
        <p:spPr>
          <a:xfrm>
            <a:off x="1467765" y="4511993"/>
            <a:ext cx="1007498" cy="31700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9005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27" name="Rechteck 26"/>
          <p:cNvSpPr/>
          <p:nvPr/>
        </p:nvSpPr>
        <p:spPr>
          <a:xfrm>
            <a:off x="2570406" y="3890520"/>
            <a:ext cx="1781284" cy="4034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Vergleichsgebühr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28" name="Rechteck 27"/>
          <p:cNvSpPr/>
          <p:nvPr/>
        </p:nvSpPr>
        <p:spPr>
          <a:xfrm>
            <a:off x="4805285" y="3757749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1.000,00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Rechteck 28"/>
          <p:cNvSpPr/>
          <p:nvPr/>
        </p:nvSpPr>
        <p:spPr>
          <a:xfrm>
            <a:off x="7069705" y="3790083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0" name="Rechteck 29"/>
          <p:cNvSpPr/>
          <p:nvPr/>
        </p:nvSpPr>
        <p:spPr>
          <a:xfrm>
            <a:off x="8750905" y="3810307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1" name="Rechteck 30"/>
          <p:cNvSpPr/>
          <p:nvPr/>
        </p:nvSpPr>
        <p:spPr>
          <a:xfrm>
            <a:off x="10355210" y="3768706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15,00 €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/>
        </p:nvSpPr>
        <p:spPr>
          <a:xfrm>
            <a:off x="2584284" y="4383395"/>
            <a:ext cx="1781284" cy="705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Sachverständigen-auslagen nach JVEG in voller Höhe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/>
        </p:nvSpPr>
        <p:spPr>
          <a:xfrm>
            <a:off x="6971235" y="4453722"/>
            <a:ext cx="91440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/>
        </p:nvSpPr>
        <p:spPr>
          <a:xfrm>
            <a:off x="8728439" y="4483729"/>
            <a:ext cx="1036850" cy="4493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423,00 €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5" name="Rechteck 34"/>
          <p:cNvSpPr/>
          <p:nvPr/>
        </p:nvSpPr>
        <p:spPr>
          <a:xfrm>
            <a:off x="10472399" y="4467341"/>
            <a:ext cx="1126803" cy="37679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hteck 35"/>
          <p:cNvSpPr/>
          <p:nvPr/>
        </p:nvSpPr>
        <p:spPr>
          <a:xfrm>
            <a:off x="2493791" y="5816389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Gesamtkosten des Verfahrens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37" name="Rechteck 36"/>
          <p:cNvSpPr/>
          <p:nvPr/>
        </p:nvSpPr>
        <p:spPr>
          <a:xfrm>
            <a:off x="6301683" y="5816389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    683,00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40" name="Gefaltete Ecke 39"/>
          <p:cNvSpPr/>
          <p:nvPr/>
        </p:nvSpPr>
        <p:spPr>
          <a:xfrm>
            <a:off x="5193619" y="4290590"/>
            <a:ext cx="1417283" cy="1362041"/>
          </a:xfrm>
          <a:prstGeom prst="foldedCorner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15€=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Mindest-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Gebühr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34 II GKG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8420613" y="52379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683 €…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 rot="21116468">
            <a:off x="280924" y="468526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eim Vergleichs-wert § 36 II GKG beachten!!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8" name="Abgerundetes Rechteck 3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71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40" grpId="0" animBg="1"/>
      <p:bldP spid="42" grpId="0" animBg="1"/>
      <p:bldP spid="43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Abgerundetes Rechteck 43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606401" y="1983750"/>
            <a:ext cx="4188816" cy="111311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de-DE" dirty="0" smtClean="0">
              <a:solidFill>
                <a:schemeClr val="tx1"/>
              </a:solidFill>
            </a:endParaRPr>
          </a:p>
          <a:p>
            <a:endParaRPr lang="de-DE" dirty="0" smtClean="0">
              <a:solidFill>
                <a:schemeClr val="tx1"/>
              </a:solidFill>
            </a:endParaRPr>
          </a:p>
          <a:p>
            <a:r>
              <a:rPr lang="de-DE" dirty="0" smtClean="0">
                <a:solidFill>
                  <a:schemeClr val="tx1"/>
                </a:solidFill>
              </a:rPr>
              <a:t>Bereits gezahlt: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9" name="Gefaltete Ecke 8"/>
          <p:cNvSpPr/>
          <p:nvPr/>
        </p:nvSpPr>
        <p:spPr>
          <a:xfrm rot="21054758">
            <a:off x="10384687" y="18381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– ½                                    =  341,50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273393" y="2596372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 959,00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 ½                                                   =  341,50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1070204" y="3836130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617,50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1029953" y="451597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341,50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1014583" y="5114330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276,00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319267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341,50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919011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grpSp>
        <p:nvGrpSpPr>
          <p:cNvPr id="39" name="Gruppieren 38"/>
          <p:cNvGrpSpPr/>
          <p:nvPr/>
        </p:nvGrpSpPr>
        <p:grpSpPr>
          <a:xfrm>
            <a:off x="5479628" y="5297240"/>
            <a:ext cx="4431106" cy="1128668"/>
            <a:chOff x="7213555" y="5259475"/>
            <a:chExt cx="4431106" cy="1128668"/>
          </a:xfrm>
        </p:grpSpPr>
        <p:sp>
          <p:nvSpPr>
            <p:cNvPr id="37" name="Rechteck 36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8" name="Gleichschenkliges Dreieck 37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40" name="Gefaltete Ecke 39"/>
          <p:cNvSpPr/>
          <p:nvPr/>
        </p:nvSpPr>
        <p:spPr>
          <a:xfrm>
            <a:off x="4898378" y="2092443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Entschei-dungsschuld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341,50 €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2" name="Gefaltete Ecke 41"/>
          <p:cNvSpPr/>
          <p:nvPr/>
        </p:nvSpPr>
        <p:spPr>
          <a:xfrm>
            <a:off x="10512057" y="489674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6" name="Pfeil nach unten 15"/>
          <p:cNvSpPr/>
          <p:nvPr/>
        </p:nvSpPr>
        <p:spPr>
          <a:xfrm rot="13260409">
            <a:off x="6252177" y="2338331"/>
            <a:ext cx="269031" cy="2789189"/>
          </a:xfrm>
          <a:prstGeom prst="downArrow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1" name="Gefaltete Ecke 40"/>
          <p:cNvSpPr/>
          <p:nvPr/>
        </p:nvSpPr>
        <p:spPr>
          <a:xfrm rot="21335635">
            <a:off x="2527692" y="524023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341,50 </a:t>
            </a:r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€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3" name="Gefaltete Ecke 42"/>
          <p:cNvSpPr/>
          <p:nvPr/>
        </p:nvSpPr>
        <p:spPr>
          <a:xfrm>
            <a:off x="4540605" y="126186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Antrags-schuld =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683 €…</a:t>
            </a:r>
            <a:endParaRPr lang="de-DE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15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2" grpId="0" animBg="1"/>
      <p:bldP spid="13" grpId="0" animBg="1"/>
      <p:bldP spid="15" grpId="0" animBg="1"/>
      <p:bldP spid="40" grpId="0" animBg="1"/>
      <p:bldP spid="42" grpId="0" animBg="1"/>
      <p:bldP spid="16" grpId="0" animBg="1"/>
      <p:bldP spid="41" grpId="0" animBg="1"/>
      <p:bldP spid="4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043614"/>
              </p:ext>
            </p:extLst>
          </p:nvPr>
        </p:nvGraphicFramePr>
        <p:xfrm>
          <a:off x="1526458" y="2091891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3603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673275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855131" y="3698225"/>
            <a:ext cx="155148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15.899,00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05437" y="3592400"/>
            <a:ext cx="1239349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972,00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6" y="3617842"/>
            <a:ext cx="2385974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705437" y="5003618"/>
            <a:ext cx="1674065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972,00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78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pSp>
        <p:nvGrpSpPr>
          <p:cNvPr id="4" name="Gruppieren 3"/>
          <p:cNvGrpSpPr/>
          <p:nvPr/>
        </p:nvGrpSpPr>
        <p:grpSpPr>
          <a:xfrm>
            <a:off x="1326615" y="2369082"/>
            <a:ext cx="10290760" cy="666289"/>
            <a:chOff x="1326615" y="2369082"/>
            <a:chExt cx="10290760" cy="666289"/>
          </a:xfrm>
        </p:grpSpPr>
        <p:sp>
          <p:nvSpPr>
            <p:cNvPr id="6" name="Rectangle 1"/>
            <p:cNvSpPr>
              <a:spLocks noChangeArrowheads="1"/>
            </p:cNvSpPr>
            <p:nvPr/>
          </p:nvSpPr>
          <p:spPr bwMode="auto">
            <a:xfrm>
              <a:off x="1466396" y="2383581"/>
              <a:ext cx="10150979" cy="64633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1"/>
              <a:r>
                <a:rPr lang="de-DE" dirty="0" smtClean="0"/>
                <a:t>	Alle Kosten sind nun gem. § 9 Abs. </a:t>
              </a:r>
              <a:r>
                <a:rPr lang="de-DE" smtClean="0"/>
                <a:t>3 </a:t>
              </a:r>
              <a:r>
                <a:rPr lang="de-DE" dirty="0" smtClean="0"/>
                <a:t>Nr. 2 GKG fällig. Gem. § 28 Abs. 1 </a:t>
              </a:r>
              <a:r>
                <a:rPr lang="de-DE" dirty="0" err="1" smtClean="0"/>
                <a:t>KostVfg</a:t>
              </a:r>
              <a:r>
                <a:rPr lang="de-DE" dirty="0" smtClean="0"/>
                <a:t>. ist nunmehr eine 	neue Kostenrechnung die Schlusskostenrechnung, zu erstellen.</a:t>
              </a:r>
              <a:endParaRPr lang="de-DE" dirty="0"/>
            </a:p>
          </p:txBody>
        </p:sp>
        <p:sp>
          <p:nvSpPr>
            <p:cNvPr id="13" name="Flussdiagramm: Verbinder 12"/>
            <p:cNvSpPr/>
            <p:nvPr/>
          </p:nvSpPr>
          <p:spPr>
            <a:xfrm>
              <a:off x="1326615" y="2369082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a)</a:t>
              </a:r>
              <a:endParaRPr lang="de-DE" sz="2400" b="1" dirty="0"/>
            </a:p>
          </p:txBody>
        </p:sp>
      </p:grpSp>
      <p:grpSp>
        <p:nvGrpSpPr>
          <p:cNvPr id="3" name="Gruppieren 2"/>
          <p:cNvGrpSpPr/>
          <p:nvPr/>
        </p:nvGrpSpPr>
        <p:grpSpPr>
          <a:xfrm>
            <a:off x="1326614" y="3272131"/>
            <a:ext cx="10290758" cy="923330"/>
            <a:chOff x="1326614" y="3272131"/>
            <a:chExt cx="10290758" cy="923330"/>
          </a:xfrm>
        </p:grpSpPr>
        <p:sp>
          <p:nvSpPr>
            <p:cNvPr id="15" name="Rectangle 1"/>
            <p:cNvSpPr>
              <a:spLocks noChangeArrowheads="1"/>
            </p:cNvSpPr>
            <p:nvPr/>
          </p:nvSpPr>
          <p:spPr bwMode="auto">
            <a:xfrm>
              <a:off x="1466393" y="3272131"/>
              <a:ext cx="10150979" cy="92333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b) 	Kostenschuldner sind beide Parteien (je ½) gem. § 29 Nr. 2  GKG als Übernahmeschuldner </a:t>
              </a:r>
            </a:p>
            <a:p>
              <a:r>
                <a:rPr lang="de-DE" dirty="0"/>
                <a:t>	</a:t>
              </a:r>
              <a:r>
                <a:rPr lang="de-DE" dirty="0" smtClean="0"/>
                <a:t>(Auch Erstschuldner im Sinne von § 31 Abs. 2 S.1 GKG, es gibt allerdings keine offenen 	Restbeträge.)</a:t>
              </a:r>
              <a:endParaRPr lang="de-DE" dirty="0"/>
            </a:p>
          </p:txBody>
        </p:sp>
        <p:sp>
          <p:nvSpPr>
            <p:cNvPr id="14" name="Flussdiagramm: Verbinder 13"/>
            <p:cNvSpPr/>
            <p:nvPr/>
          </p:nvSpPr>
          <p:spPr>
            <a:xfrm>
              <a:off x="1326614" y="3293285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/>
                <a:t>b)</a:t>
              </a:r>
              <a:endParaRPr lang="de-DE" sz="2400" b="1" dirty="0"/>
            </a:p>
          </p:txBody>
        </p:sp>
      </p:grpSp>
      <p:grpSp>
        <p:nvGrpSpPr>
          <p:cNvPr id="5" name="Gruppieren 4"/>
          <p:cNvGrpSpPr/>
          <p:nvPr/>
        </p:nvGrpSpPr>
        <p:grpSpPr>
          <a:xfrm>
            <a:off x="1326613" y="4453375"/>
            <a:ext cx="10290759" cy="1631216"/>
            <a:chOff x="1326613" y="4453375"/>
            <a:chExt cx="10290759" cy="1631216"/>
          </a:xfrm>
        </p:grpSpPr>
        <p:sp>
          <p:nvSpPr>
            <p:cNvPr id="18" name="Rectangle 1"/>
            <p:cNvSpPr>
              <a:spLocks noChangeArrowheads="1"/>
            </p:cNvSpPr>
            <p:nvPr/>
          </p:nvSpPr>
          <p:spPr bwMode="auto">
            <a:xfrm>
              <a:off x="1466393" y="4453375"/>
              <a:ext cx="10150979" cy="16312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sz="2000" dirty="0" smtClean="0"/>
                <a:t>	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Der von der Klägerin, als Antragsschuldnerin gem. § 22 I S.1 GKG, geleisteter Vorschuss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</a:t>
              </a:r>
            </a:p>
            <a:p>
              <a:r>
                <a:rPr lang="de-DE" sz="20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ist auf 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die zu Kosten der Beklagten, im Rahmen der restlichen </a:t>
              </a:r>
              <a:r>
                <a:rPr lang="de-DE" sz="2000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Mithaft</a:t>
              </a:r>
              <a:r>
                <a:rPr lang="de-DE" sz="2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zu verrechnen.</a:t>
              </a:r>
            </a:p>
            <a:p>
              <a:r>
                <a:rPr lang="de-DE" sz="2000" dirty="0"/>
                <a:t>	Die verbleibende Überzahlung wird gem.  § 29 Abs. 3 + 4 S.1 </a:t>
              </a:r>
              <a:r>
                <a:rPr lang="de-DE" sz="2000" dirty="0" err="1"/>
                <a:t>KostVfg</a:t>
              </a:r>
              <a:r>
                <a:rPr lang="de-DE" sz="2000" dirty="0"/>
                <a:t> über </a:t>
              </a:r>
              <a:r>
                <a:rPr lang="de-DE" sz="2000" dirty="0" smtClean="0"/>
                <a:t>den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Prozessbevollmächtigten RA Apfel </a:t>
              </a:r>
              <a:r>
                <a:rPr lang="de-DE" sz="2000" dirty="0"/>
                <a:t>mit </a:t>
              </a:r>
              <a:r>
                <a:rPr lang="de-DE" sz="2000" b="1" dirty="0">
                  <a:solidFill>
                    <a:srgbClr val="FF0000"/>
                  </a:solidFill>
                </a:rPr>
                <a:t>Kost18</a:t>
              </a:r>
              <a:r>
                <a:rPr lang="de-DE" sz="2000" b="1" dirty="0"/>
                <a:t> (</a:t>
              </a:r>
              <a:r>
                <a:rPr lang="de-DE" sz="2000" b="1" dirty="0" err="1"/>
                <a:t>forumSTAR</a:t>
              </a:r>
              <a:r>
                <a:rPr lang="de-DE" sz="2000" b="1" dirty="0"/>
                <a:t> Formular 3648)</a:t>
              </a:r>
              <a:r>
                <a:rPr lang="de-DE" sz="2000" dirty="0"/>
                <a:t>, an </a:t>
              </a:r>
              <a:r>
                <a:rPr lang="de-DE" sz="2000" dirty="0" smtClean="0"/>
                <a:t>die</a:t>
              </a:r>
            </a:p>
            <a:p>
              <a:r>
                <a:rPr lang="de-DE" sz="2000" dirty="0"/>
                <a:t> </a:t>
              </a:r>
              <a:r>
                <a:rPr lang="de-DE" sz="2000" dirty="0" smtClean="0"/>
                <a:t>               Klägerin </a:t>
              </a:r>
              <a:r>
                <a:rPr lang="de-DE" sz="2000" dirty="0"/>
                <a:t>erstattet.    </a:t>
              </a:r>
            </a:p>
          </p:txBody>
        </p:sp>
        <p:sp>
          <p:nvSpPr>
            <p:cNvPr id="17" name="Flussdiagramm: Verbinder 16"/>
            <p:cNvSpPr/>
            <p:nvPr/>
          </p:nvSpPr>
          <p:spPr>
            <a:xfrm>
              <a:off x="1326613" y="4492821"/>
              <a:ext cx="671513" cy="666289"/>
            </a:xfrm>
            <a:prstGeom prst="flowChartConnector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c</a:t>
              </a:r>
              <a:r>
                <a:rPr lang="de-DE" sz="2400" b="1" dirty="0" smtClean="0"/>
                <a:t>)</a:t>
              </a:r>
              <a:endParaRPr lang="de-DE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1002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der </a:t>
            </a:r>
            <a:r>
              <a:rPr lang="de-DE" sz="2000" dirty="0" smtClean="0">
                <a:solidFill>
                  <a:srgbClr val="C00000"/>
                </a:solidFill>
              </a:rPr>
              <a:t>Kläger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110059"/>
            <a:ext cx="10150979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972,00 </a:t>
            </a:r>
            <a:r>
              <a:rPr lang="de-DE" sz="2000" dirty="0"/>
              <a:t>EUR zu fordern. Sie wird gem. §§ 4 Abs. 2, 15 Abs. 1 und 26 Abs. 1 + 6 </a:t>
            </a:r>
            <a:r>
              <a:rPr lang="de-DE" sz="2000" dirty="0" err="1"/>
              <a:t>KostVfg</a:t>
            </a:r>
            <a:r>
              <a:rPr lang="de-DE" sz="2000" dirty="0"/>
              <a:t> über den Prozessbevollmächtigten </a:t>
            </a:r>
            <a:r>
              <a:rPr lang="de-DE" sz="2000" dirty="0" smtClean="0"/>
              <a:t>des Klägers </a:t>
            </a:r>
            <a:r>
              <a:rPr lang="de-DE" sz="2000" dirty="0"/>
              <a:t>erfordert.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9528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/>
          </p:nvPr>
        </p:nvGraphicFramePr>
        <p:xfrm>
          <a:off x="1469034" y="2062423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670615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363012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90582" y="23150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819886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6452484" y="5003618"/>
            <a:ext cx="20178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 324,00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1469034" y="3792138"/>
            <a:ext cx="912289" cy="3020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1211/3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9" name="Rechteck 18"/>
          <p:cNvSpPr/>
          <p:nvPr/>
        </p:nvSpPr>
        <p:spPr>
          <a:xfrm>
            <a:off x="2631914" y="3642205"/>
            <a:ext cx="2379203" cy="9219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allg.</a:t>
            </a:r>
          </a:p>
          <a:p>
            <a:pPr algn="ctr"/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1-fache Gebühr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Rechteck 19"/>
          <p:cNvSpPr/>
          <p:nvPr/>
        </p:nvSpPr>
        <p:spPr>
          <a:xfrm>
            <a:off x="6806407" y="3915840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324,00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231136" y="3900376"/>
            <a:ext cx="115424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15.899,00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Rechteck 21"/>
          <p:cNvSpPr/>
          <p:nvPr/>
        </p:nvSpPr>
        <p:spPr>
          <a:xfrm>
            <a:off x="8871980" y="3806833"/>
            <a:ext cx="1834064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voll/keine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Gefaltete Ecke 22"/>
          <p:cNvSpPr/>
          <p:nvPr/>
        </p:nvSpPr>
        <p:spPr>
          <a:xfrm rot="590273">
            <a:off x="548224" y="4413469"/>
            <a:ext cx="1473356" cy="144917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Reduzierung der Gebühr, wegen Vergleich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92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581227" y="2508800"/>
            <a:ext cx="4188811" cy="2939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u="sng">
                <a:solidFill>
                  <a:schemeClr val="tx1"/>
                </a:solidFill>
              </a:rPr>
              <a:t>Bereits gezahlt:</a:t>
            </a:r>
            <a:endParaRPr lang="de-DE" u="sng" dirty="0">
              <a:solidFill>
                <a:schemeClr val="tx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1" y="718522"/>
            <a:ext cx="10148340" cy="5884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06401" y="1329795"/>
            <a:ext cx="1805441" cy="36933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Davon tragen:</a:t>
            </a:r>
            <a:endParaRPr lang="de-DE" dirty="0"/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6543201" y="1697661"/>
            <a:ext cx="5074170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Beklagte mit 60%	             = 194,40 EUR</a:t>
            </a:r>
            <a:endParaRPr lang="de-DE" dirty="0"/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3805072" y="2561308"/>
            <a:ext cx="1521819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= 972 ,00 EUR</a:t>
            </a:r>
            <a:endParaRPr lang="de-DE" dirty="0"/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606401" y="1690439"/>
            <a:ext cx="5351487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der Kläger mit 40%  	                     =  129,60 EUR</a:t>
            </a:r>
            <a:endParaRPr lang="de-DE" dirty="0"/>
          </a:p>
        </p:txBody>
      </p:sp>
      <p:grpSp>
        <p:nvGrpSpPr>
          <p:cNvPr id="5" name="Gruppieren 4"/>
          <p:cNvGrpSpPr/>
          <p:nvPr/>
        </p:nvGrpSpPr>
        <p:grpSpPr>
          <a:xfrm>
            <a:off x="582577" y="3133049"/>
            <a:ext cx="4751163" cy="423610"/>
            <a:chOff x="1190005" y="5503902"/>
            <a:chExt cx="4751163" cy="423610"/>
          </a:xfrm>
        </p:grpSpPr>
        <p:sp>
          <p:nvSpPr>
            <p:cNvPr id="4" name="Rechteck 3"/>
            <p:cNvSpPr/>
            <p:nvPr/>
          </p:nvSpPr>
          <p:spPr>
            <a:xfrm>
              <a:off x="1190005" y="5505840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err="1" smtClean="0">
                  <a:solidFill>
                    <a:schemeClr val="tx1"/>
                  </a:solidFill>
                </a:rPr>
                <a:t>zuviel</a:t>
              </a:r>
              <a:endParaRPr lang="de-DE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Rectangle 1"/>
            <p:cNvSpPr>
              <a:spLocks noChangeArrowheads="1"/>
            </p:cNvSpPr>
            <p:nvPr/>
          </p:nvSpPr>
          <p:spPr bwMode="auto">
            <a:xfrm>
              <a:off x="4419349" y="550390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842,40 EUR</a:t>
              </a:r>
              <a:endParaRPr lang="de-DE" dirty="0"/>
            </a:p>
          </p:txBody>
        </p:sp>
      </p:grpSp>
      <p:grpSp>
        <p:nvGrpSpPr>
          <p:cNvPr id="26" name="Gruppieren 25"/>
          <p:cNvGrpSpPr/>
          <p:nvPr/>
        </p:nvGrpSpPr>
        <p:grpSpPr>
          <a:xfrm>
            <a:off x="581227" y="3502305"/>
            <a:ext cx="4752513" cy="421672"/>
            <a:chOff x="1188655" y="5940140"/>
            <a:chExt cx="4752513" cy="421672"/>
          </a:xfrm>
        </p:grpSpPr>
        <p:sp>
          <p:nvSpPr>
            <p:cNvPr id="24" name="Rechteck 23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auf Bekl. </a:t>
              </a:r>
            </a:p>
          </p:txBody>
        </p:sp>
        <p:sp>
          <p:nvSpPr>
            <p:cNvPr id="22" name="Rectangle 1"/>
            <p:cNvSpPr>
              <a:spLocks noChangeArrowheads="1"/>
            </p:cNvSpPr>
            <p:nvPr/>
          </p:nvSpPr>
          <p:spPr bwMode="auto">
            <a:xfrm>
              <a:off x="4419349" y="597281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194,40 EUR</a:t>
              </a:r>
              <a:endParaRPr lang="de-DE" dirty="0"/>
            </a:p>
          </p:txBody>
        </p:sp>
      </p:grpSp>
      <p:grpSp>
        <p:nvGrpSpPr>
          <p:cNvPr id="27" name="Gruppieren 26"/>
          <p:cNvGrpSpPr/>
          <p:nvPr/>
        </p:nvGrpSpPr>
        <p:grpSpPr>
          <a:xfrm>
            <a:off x="581227" y="3958755"/>
            <a:ext cx="4767883" cy="442809"/>
            <a:chOff x="1190005" y="6361812"/>
            <a:chExt cx="4767883" cy="442809"/>
          </a:xfrm>
        </p:grpSpPr>
        <p:sp>
          <p:nvSpPr>
            <p:cNvPr id="25" name="Rechteck 2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23" name="Rectangle 1"/>
            <p:cNvSpPr>
              <a:spLocks noChangeArrowheads="1"/>
            </p:cNvSpPr>
            <p:nvPr/>
          </p:nvSpPr>
          <p:spPr bwMode="auto">
            <a:xfrm>
              <a:off x="4436069" y="6435289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648,00 EUR</a:t>
              </a:r>
              <a:endParaRPr lang="de-DE" dirty="0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6896662" y="2263225"/>
            <a:ext cx="4696360" cy="421672"/>
            <a:chOff x="1188655" y="5940140"/>
            <a:chExt cx="4696360" cy="421672"/>
          </a:xfrm>
        </p:grpSpPr>
        <p:sp>
          <p:nvSpPr>
            <p:cNvPr id="32" name="Rechteck 31"/>
            <p:cNvSpPr/>
            <p:nvPr/>
          </p:nvSpPr>
          <p:spPr>
            <a:xfrm>
              <a:off x="1188655" y="5940140"/>
              <a:ext cx="4672012" cy="42167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Zu verrechnen vom Kl. </a:t>
              </a:r>
            </a:p>
          </p:txBody>
        </p:sp>
        <p:sp>
          <p:nvSpPr>
            <p:cNvPr id="33" name="Rectangle 1"/>
            <p:cNvSpPr>
              <a:spLocks noChangeArrowheads="1"/>
            </p:cNvSpPr>
            <p:nvPr/>
          </p:nvSpPr>
          <p:spPr bwMode="auto">
            <a:xfrm>
              <a:off x="4363196" y="5962833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194,40 EUR</a:t>
              </a:r>
              <a:endParaRPr lang="de-DE" dirty="0"/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6921011" y="2874175"/>
            <a:ext cx="4696360" cy="421672"/>
            <a:chOff x="1190005" y="6361812"/>
            <a:chExt cx="4696360" cy="421672"/>
          </a:xfrm>
        </p:grpSpPr>
        <p:sp>
          <p:nvSpPr>
            <p:cNvPr id="35" name="Rechteck 34"/>
            <p:cNvSpPr/>
            <p:nvPr/>
          </p:nvSpPr>
          <p:spPr>
            <a:xfrm>
              <a:off x="1190005" y="6361812"/>
              <a:ext cx="4672012" cy="42167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>
                  <a:solidFill>
                    <a:schemeClr val="tx1"/>
                  </a:solidFill>
                </a:rPr>
                <a:t>Rest</a:t>
              </a:r>
            </a:p>
          </p:txBody>
        </p:sp>
        <p:sp>
          <p:nvSpPr>
            <p:cNvPr id="36" name="Rectangle 1"/>
            <p:cNvSpPr>
              <a:spLocks noChangeArrowheads="1"/>
            </p:cNvSpPr>
            <p:nvPr/>
          </p:nvSpPr>
          <p:spPr bwMode="auto">
            <a:xfrm>
              <a:off x="4364546" y="6387982"/>
              <a:ext cx="1521819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/>
            <a:ex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r>
                <a:rPr lang="de-DE" dirty="0" smtClean="0"/>
                <a:t>=  0,00 EUR</a:t>
              </a:r>
              <a:endParaRPr lang="de-DE" dirty="0"/>
            </a:p>
          </p:txBody>
        </p:sp>
      </p:grpSp>
      <p:sp>
        <p:nvSpPr>
          <p:cNvPr id="28" name="Abgerundetes Rechteck 27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29" name="Gruppieren 28"/>
          <p:cNvGrpSpPr/>
          <p:nvPr/>
        </p:nvGrpSpPr>
        <p:grpSpPr>
          <a:xfrm>
            <a:off x="5349110" y="4032232"/>
            <a:ext cx="4431106" cy="1128668"/>
            <a:chOff x="7213555" y="5259475"/>
            <a:chExt cx="4431106" cy="1128668"/>
          </a:xfrm>
        </p:grpSpPr>
        <p:sp>
          <p:nvSpPr>
            <p:cNvPr id="30" name="Rechteck 29"/>
            <p:cNvSpPr/>
            <p:nvPr/>
          </p:nvSpPr>
          <p:spPr>
            <a:xfrm>
              <a:off x="7682832" y="5259475"/>
              <a:ext cx="3961829" cy="97736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 i="1" dirty="0" smtClean="0">
                  <a:solidFill>
                    <a:srgbClr val="C00000"/>
                  </a:solidFill>
                </a:rPr>
                <a:t>Die mit Kost 18 </a:t>
              </a:r>
              <a:r>
                <a:rPr lang="de-DE" sz="2000" b="1" i="1" dirty="0" err="1" smtClean="0">
                  <a:solidFill>
                    <a:srgbClr val="C00000"/>
                  </a:solidFill>
                </a:rPr>
                <a:t>Bl</a:t>
              </a:r>
              <a:r>
                <a:rPr lang="de-DE" sz="2000" b="1" i="1" dirty="0" smtClean="0">
                  <a:solidFill>
                    <a:srgbClr val="C00000"/>
                  </a:solidFill>
                </a:rPr>
                <a:t>. … an den Kl. z. Hd. PV zu erstatten sind.</a:t>
              </a:r>
              <a:endParaRPr lang="de-DE" sz="2000" b="1" i="1" dirty="0">
                <a:solidFill>
                  <a:srgbClr val="C00000"/>
                </a:solidFill>
              </a:endParaRPr>
            </a:p>
          </p:txBody>
        </p:sp>
        <p:sp>
          <p:nvSpPr>
            <p:cNvPr id="37" name="Gleichschenkliges Dreieck 36"/>
            <p:cNvSpPr/>
            <p:nvPr/>
          </p:nvSpPr>
          <p:spPr>
            <a:xfrm rot="14985617">
              <a:off x="7138311" y="5535349"/>
              <a:ext cx="928038" cy="777549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38" name="Gefaltete Ecke 37"/>
          <p:cNvSpPr/>
          <p:nvPr/>
        </p:nvSpPr>
        <p:spPr>
          <a:xfrm>
            <a:off x="2146915" y="4829182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estliche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194,40 €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39" name="Gefaltete Ecke 38"/>
          <p:cNvSpPr/>
          <p:nvPr/>
        </p:nvSpPr>
        <p:spPr>
          <a:xfrm>
            <a:off x="3759121" y="167737"/>
            <a:ext cx="1658157" cy="1526303"/>
          </a:xfrm>
          <a:prstGeom prst="foldedCorner">
            <a:avLst/>
          </a:prstGeom>
          <a:solidFill>
            <a:srgbClr val="EDABDA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=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324,00 €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cxnSp>
        <p:nvCxnSpPr>
          <p:cNvPr id="7" name="Gerade Verbindung mit Pfeil 6"/>
          <p:cNvCxnSpPr/>
          <p:nvPr/>
        </p:nvCxnSpPr>
        <p:spPr>
          <a:xfrm flipV="1">
            <a:off x="5276685" y="2596844"/>
            <a:ext cx="1619977" cy="114415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Gefaltete Ecke 39"/>
          <p:cNvSpPr/>
          <p:nvPr/>
        </p:nvSpPr>
        <p:spPr>
          <a:xfrm>
            <a:off x="10512057" y="4896749"/>
            <a:ext cx="1417283" cy="1362041"/>
          </a:xfrm>
          <a:prstGeom prst="foldedCorner">
            <a:avLst/>
          </a:prstGeom>
          <a:solidFill>
            <a:srgbClr val="DC9CC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Antragsschuld – Entscheidungs-schuld =</a:t>
            </a:r>
          </a:p>
          <a:p>
            <a:pPr algn="ctr"/>
            <a:r>
              <a:rPr lang="de-DE" sz="1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restl. </a:t>
            </a:r>
            <a:r>
              <a:rPr lang="de-DE" sz="14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Mithaft</a:t>
            </a:r>
            <a:endParaRPr lang="de-DE" sz="1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616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12" grpId="0" animBg="1"/>
      <p:bldP spid="13" grpId="0" animBg="1"/>
      <p:bldP spid="15" grpId="0" animBg="1"/>
      <p:bldP spid="38" grpId="0" animBg="1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383581"/>
            <a:ext cx="10150979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arenR"/>
            </a:pPr>
            <a:r>
              <a:rPr lang="de-DE" dirty="0" smtClean="0"/>
              <a:t>Alle Kosten sind nun gem. § 9 Abs. 3 Nr. 2 GKG fällig. Gem. § 28 Abs. 1 </a:t>
            </a:r>
            <a:r>
              <a:rPr lang="de-DE" dirty="0" err="1" smtClean="0"/>
              <a:t>KostVfg</a:t>
            </a:r>
            <a:r>
              <a:rPr lang="de-DE" dirty="0" smtClean="0"/>
              <a:t>. ist nunmehr eine neue Kostenrechnung die Schlusskostenrechnung, zu erstellen.</a:t>
            </a:r>
            <a:endParaRPr lang="de-DE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KR Schlusskostenrechnung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</a:t>
            </a:r>
            <a:r>
              <a:rPr lang="de-DE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4083" y="3185527"/>
            <a:ext cx="10150979" cy="92333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dirty="0" smtClean="0"/>
              <a:t>b) Kostenschuldner sind beide Parteien (Kl. mit 40%, Bekl. Mit 60%) gem. § 29 Nr. 2  GKG als</a:t>
            </a:r>
          </a:p>
          <a:p>
            <a:r>
              <a:rPr lang="de-DE" dirty="0"/>
              <a:t> </a:t>
            </a:r>
            <a:r>
              <a:rPr lang="de-DE" dirty="0" smtClean="0"/>
              <a:t>    Übernahmeschuldner </a:t>
            </a:r>
          </a:p>
          <a:p>
            <a:r>
              <a:rPr lang="de-DE" dirty="0"/>
              <a:t> </a:t>
            </a:r>
            <a:r>
              <a:rPr lang="de-DE" dirty="0" smtClean="0"/>
              <a:t>    (Auch Erstschuldner im Sinne von § 31 Abs. 2 S.1 GKG, es gibt allerdings keine offenen Restbeträge.)</a:t>
            </a:r>
            <a:endParaRPr lang="de-DE" dirty="0"/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Gefaltete Ecke 12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1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4" name="Flussdiagramm: Verbinder 13"/>
          <p:cNvSpPr/>
          <p:nvPr/>
        </p:nvSpPr>
        <p:spPr>
          <a:xfrm>
            <a:off x="1128327" y="2284031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7" name="Flussdiagramm: Verbinder 16"/>
          <p:cNvSpPr/>
          <p:nvPr/>
        </p:nvSpPr>
        <p:spPr>
          <a:xfrm>
            <a:off x="1128328" y="3037302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20" name="Rectangle 1"/>
          <p:cNvSpPr>
            <a:spLocks noChangeArrowheads="1"/>
          </p:cNvSpPr>
          <p:nvPr/>
        </p:nvSpPr>
        <p:spPr bwMode="auto">
          <a:xfrm>
            <a:off x="1464083" y="4303240"/>
            <a:ext cx="10150979" cy="16312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von der Klägerin, als Antragsschuldnerin gem. § 22 I S.1 GKG, geleisteter Vorschuss 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</a:p>
          <a:p>
            <a:r>
              <a:rPr lang="de-DE" sz="2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 auf 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 zu Kosten der Beklagten, im Rahmen der restlichen </a:t>
            </a:r>
            <a:r>
              <a:rPr lang="de-DE" sz="2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zu verrechnen.</a:t>
            </a:r>
          </a:p>
          <a:p>
            <a:r>
              <a:rPr lang="de-DE" sz="2000" dirty="0"/>
              <a:t>	Die verbleibende Überzahlung wird gem.  § 29 Abs. 3 + 4 S.1 </a:t>
            </a:r>
            <a:r>
              <a:rPr lang="de-DE" sz="2000" dirty="0" err="1"/>
              <a:t>KostVfg</a:t>
            </a:r>
            <a:r>
              <a:rPr lang="de-DE" sz="2000" dirty="0"/>
              <a:t> über </a:t>
            </a:r>
            <a:r>
              <a:rPr lang="de-DE" sz="2000" dirty="0" smtClean="0"/>
              <a:t>den</a:t>
            </a:r>
          </a:p>
          <a:p>
            <a:r>
              <a:rPr lang="de-DE" sz="2000" dirty="0"/>
              <a:t> </a:t>
            </a:r>
            <a:r>
              <a:rPr lang="de-DE" sz="2000" dirty="0" smtClean="0"/>
              <a:t>               Prozessbevollmächtigten RA Apfel </a:t>
            </a:r>
            <a:r>
              <a:rPr lang="de-DE" sz="2000" dirty="0"/>
              <a:t>mit </a:t>
            </a:r>
            <a:r>
              <a:rPr lang="de-DE" sz="2000" b="1" dirty="0">
                <a:solidFill>
                  <a:srgbClr val="FF0000"/>
                </a:solidFill>
              </a:rPr>
              <a:t>Kost18</a:t>
            </a:r>
            <a:r>
              <a:rPr lang="de-DE" sz="2000" b="1" dirty="0"/>
              <a:t> (</a:t>
            </a:r>
            <a:r>
              <a:rPr lang="de-DE" sz="2000" b="1" dirty="0" err="1"/>
              <a:t>forumSTAR</a:t>
            </a:r>
            <a:r>
              <a:rPr lang="de-DE" sz="2000" b="1" dirty="0"/>
              <a:t> Formular 3648)</a:t>
            </a:r>
            <a:r>
              <a:rPr lang="de-DE" sz="2000" dirty="0"/>
              <a:t>, an </a:t>
            </a:r>
            <a:r>
              <a:rPr lang="de-DE" sz="2000" dirty="0" smtClean="0"/>
              <a:t>die</a:t>
            </a:r>
          </a:p>
          <a:p>
            <a:r>
              <a:rPr lang="de-DE" sz="2000" dirty="0"/>
              <a:t> </a:t>
            </a:r>
            <a:r>
              <a:rPr lang="de-DE" sz="2000" dirty="0" smtClean="0"/>
              <a:t>               Klägerin </a:t>
            </a:r>
            <a:r>
              <a:rPr lang="de-DE" sz="2000" dirty="0"/>
              <a:t>erstattet.    </a:t>
            </a:r>
          </a:p>
        </p:txBody>
      </p:sp>
      <p:sp>
        <p:nvSpPr>
          <p:cNvPr id="18" name="Flussdiagramm: Verbinder 17"/>
          <p:cNvSpPr/>
          <p:nvPr/>
        </p:nvSpPr>
        <p:spPr>
          <a:xfrm>
            <a:off x="1128327" y="4162821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3355243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Abgerundetes Rechteck 16"/>
          <p:cNvSpPr/>
          <p:nvPr/>
        </p:nvSpPr>
        <p:spPr>
          <a:xfrm>
            <a:off x="1154788" y="983646"/>
            <a:ext cx="10148340" cy="389513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dirty="0"/>
              <a:t>Frau Obst, vertreten durch Rechtsanwalt Apfel, reicht Klage gegen Frau Gurke, wegen einer Forderung in Höhe von 19.867,00 EUR nebst Zinsen in der Höhe von 5 Prozentpunkten über dem jeweiligen Basiszinssatz seit dem 12.01.2022.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Im Verhandlungstermin schließen die Parteien folgenden Vergleich:</a:t>
            </a:r>
          </a:p>
          <a:p>
            <a:r>
              <a:rPr lang="de-DE" dirty="0"/>
              <a:t>„1. Die Beklagte zahlt an die Kläger, zum Ausgleich der Forderung, 18.000,00 EUR.</a:t>
            </a:r>
          </a:p>
          <a:p>
            <a:r>
              <a:rPr lang="de-DE" dirty="0"/>
              <a:t>…2. Die Kosten des Rechtsstreits werden gegeneinander aufgehoben</a:t>
            </a:r>
            <a:r>
              <a:rPr lang="de-DE" dirty="0" smtClean="0"/>
              <a:t>.</a:t>
            </a:r>
            <a:endParaRPr lang="de-DE" dirty="0"/>
          </a:p>
          <a:p>
            <a:r>
              <a:rPr lang="de-DE" dirty="0"/>
              <a:t>…3. Der Vergleichswert übersteigt den Streitwert um 2000,00 EUR</a:t>
            </a:r>
            <a:r>
              <a:rPr lang="de-DE" dirty="0" smtClean="0"/>
              <a:t>.“</a:t>
            </a:r>
            <a:endParaRPr lang="de-DE" dirty="0"/>
          </a:p>
          <a:p>
            <a:r>
              <a:rPr lang="de-DE" dirty="0"/>
              <a:t> 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10148340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8" name="Gefaltete Ecke 17"/>
          <p:cNvSpPr/>
          <p:nvPr/>
        </p:nvSpPr>
        <p:spPr>
          <a:xfrm>
            <a:off x="4605024" y="4929921"/>
            <a:ext cx="1526944" cy="1526303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Wie viele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KRs</a:t>
            </a:r>
          </a:p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sind zu fertigen?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Gefaltete Ecke 9"/>
          <p:cNvSpPr/>
          <p:nvPr/>
        </p:nvSpPr>
        <p:spPr>
          <a:xfrm rot="20944963">
            <a:off x="6673923" y="4968332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1.Vorschuss-KR</a:t>
            </a:r>
          </a:p>
        </p:txBody>
      </p:sp>
      <p:sp>
        <p:nvSpPr>
          <p:cNvPr id="12" name="Gefaltete Ecke 11"/>
          <p:cNvSpPr/>
          <p:nvPr/>
        </p:nvSpPr>
        <p:spPr>
          <a:xfrm>
            <a:off x="8525647" y="4877205"/>
            <a:ext cx="1526944" cy="1526303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Schluss-KR= 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endParaRPr lang="de-DE" sz="28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63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9" grpId="0" animBg="1"/>
      <p:bldP spid="16" grpId="0" animBg="1"/>
      <p:bldP spid="18" grpId="0" animBg="1"/>
      <p:bldP spid="10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2043614"/>
              </p:ext>
            </p:extLst>
          </p:nvPr>
        </p:nvGraphicFramePr>
        <p:xfrm>
          <a:off x="1526458" y="2091891"/>
          <a:ext cx="10148341" cy="2911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486">
                  <a:extLst>
                    <a:ext uri="{9D8B030D-6E8A-4147-A177-3AD203B41FA5}">
                      <a16:colId xmlns:a16="http://schemas.microsoft.com/office/drawing/2014/main" val="3186664314"/>
                    </a:ext>
                  </a:extLst>
                </a:gridCol>
                <a:gridCol w="2360352">
                  <a:extLst>
                    <a:ext uri="{9D8B030D-6E8A-4147-A177-3AD203B41FA5}">
                      <a16:colId xmlns:a16="http://schemas.microsoft.com/office/drawing/2014/main" val="3164974163"/>
                    </a:ext>
                  </a:extLst>
                </a:gridCol>
                <a:gridCol w="1673275">
                  <a:extLst>
                    <a:ext uri="{9D8B030D-6E8A-4147-A177-3AD203B41FA5}">
                      <a16:colId xmlns:a16="http://schemas.microsoft.com/office/drawing/2014/main" val="540794854"/>
                    </a:ext>
                  </a:extLst>
                </a:gridCol>
                <a:gridCol w="2018576">
                  <a:extLst>
                    <a:ext uri="{9D8B030D-6E8A-4147-A177-3AD203B41FA5}">
                      <a16:colId xmlns:a16="http://schemas.microsoft.com/office/drawing/2014/main" val="386674676"/>
                    </a:ext>
                  </a:extLst>
                </a:gridCol>
                <a:gridCol w="3158652">
                  <a:extLst>
                    <a:ext uri="{9D8B030D-6E8A-4147-A177-3AD203B41FA5}">
                      <a16:colId xmlns:a16="http://schemas.microsoft.com/office/drawing/2014/main" val="4117031524"/>
                    </a:ext>
                  </a:extLst>
                </a:gridCol>
              </a:tblGrid>
              <a:tr h="13067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KV-Nr. 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Gebührentatbestand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(Gegenstand des Kostenansatzes)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Streitwert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Betrag/Gebühr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>
                          <a:solidFill>
                            <a:schemeClr val="tx1"/>
                          </a:solidFill>
                          <a:effectLst/>
                        </a:rPr>
                        <a:t>In EUR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err="1">
                          <a:solidFill>
                            <a:schemeClr val="tx1"/>
                          </a:solidFill>
                          <a:effectLst/>
                        </a:rPr>
                        <a:t>Mithaft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20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Kläger / Beklagter</a:t>
                      </a:r>
                      <a:endParaRPr lang="de-DE" sz="20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858955"/>
                  </a:ext>
                </a:extLst>
              </a:tr>
              <a:tr h="16049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600" dirty="0" smtClean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200" dirty="0" smtClean="0"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b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de-DE" sz="1600" dirty="0" smtClean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36268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1469036" y="108812"/>
            <a:ext cx="9533743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9" name="Gefaltete Ecke 8"/>
          <p:cNvSpPr/>
          <p:nvPr/>
        </p:nvSpPr>
        <p:spPr>
          <a:xfrm rot="21054758">
            <a:off x="284367" y="20181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" name="Rechteck 1"/>
          <p:cNvSpPr/>
          <p:nvPr/>
        </p:nvSpPr>
        <p:spPr>
          <a:xfrm>
            <a:off x="1526458" y="3626128"/>
            <a:ext cx="809468" cy="3218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</a:rPr>
              <a:t>1210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2583264" y="3547610"/>
            <a:ext cx="2251062" cy="11960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Verfahren im Allgemeinen</a:t>
            </a:r>
          </a:p>
          <a:p>
            <a:pPr algn="ctr"/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4855131" y="3698225"/>
            <a:ext cx="1551483" cy="3746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19.867,00</a:t>
            </a:r>
            <a:endParaRPr lang="de-DE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 11"/>
          <p:cNvSpPr/>
          <p:nvPr/>
        </p:nvSpPr>
        <p:spPr>
          <a:xfrm>
            <a:off x="6705437" y="3592400"/>
            <a:ext cx="1239349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1146,00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8616806" y="3617842"/>
            <a:ext cx="2385974" cy="47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07000"/>
              </a:lnSpc>
              <a:defRPr/>
            </a:pP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voll </a:t>
            </a:r>
            <a:r>
              <a:rPr lang="de-DE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de-DE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keine </a:t>
            </a:r>
          </a:p>
        </p:txBody>
      </p:sp>
      <p:sp>
        <p:nvSpPr>
          <p:cNvPr id="16" name="Gefaltete Ecke 15"/>
          <p:cNvSpPr/>
          <p:nvPr/>
        </p:nvSpPr>
        <p:spPr>
          <a:xfrm rot="21054758">
            <a:off x="360552" y="1433321"/>
            <a:ext cx="945182" cy="93268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2</a:t>
            </a:r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.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583264" y="5003618"/>
            <a:ext cx="2003258" cy="5166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 smtClean="0">
                <a:solidFill>
                  <a:schemeClr val="tx1"/>
                </a:solidFill>
              </a:rPr>
              <a:t>Summe</a:t>
            </a:r>
            <a:endParaRPr lang="de-DE" sz="1400" dirty="0">
              <a:solidFill>
                <a:schemeClr val="tx1"/>
              </a:solidFill>
            </a:endParaRPr>
          </a:p>
        </p:txBody>
      </p:sp>
      <p:sp>
        <p:nvSpPr>
          <p:cNvPr id="18" name="Rechteck 17"/>
          <p:cNvSpPr/>
          <p:nvPr/>
        </p:nvSpPr>
        <p:spPr>
          <a:xfrm>
            <a:off x="6705437" y="5003618"/>
            <a:ext cx="1674065" cy="53057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de-DE" b="1" dirty="0" smtClean="0">
                <a:solidFill>
                  <a:schemeClr val="tx1"/>
                </a:solidFill>
              </a:rPr>
              <a:t>1146,00</a:t>
            </a:r>
            <a:endParaRPr lang="de-DE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24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12" grpId="0" animBg="1"/>
      <p:bldP spid="13" grpId="0" animBg="1"/>
      <p:bldP spid="15" grpId="0" animBg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66396" y="2506691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	Fälligkeit tritt gem. § 6 Abs. 1 S. 1 Nr. 1 GKG </a:t>
            </a:r>
            <a:r>
              <a:rPr lang="de-DE" sz="2000" u="sng" dirty="0" smtClean="0"/>
              <a:t>mit Eingang der Klage </a:t>
            </a:r>
            <a:r>
              <a:rPr lang="de-DE" sz="2000" dirty="0" smtClean="0"/>
              <a:t>ein.</a:t>
            </a:r>
            <a:endParaRPr lang="de-DE" sz="2000" dirty="0"/>
          </a:p>
        </p:txBody>
      </p:sp>
      <p:sp>
        <p:nvSpPr>
          <p:cNvPr id="8" name="Rechteck 7"/>
          <p:cNvSpPr/>
          <p:nvPr/>
        </p:nvSpPr>
        <p:spPr>
          <a:xfrm>
            <a:off x="1469036" y="1118555"/>
            <a:ext cx="10148340" cy="914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>
                <a:solidFill>
                  <a:schemeClr val="tx1"/>
                </a:solidFill>
              </a:rPr>
              <a:t>Vorschuss-KR </a:t>
            </a:r>
            <a:endParaRPr lang="de-DE" sz="2000" b="1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1466395" y="3308375"/>
            <a:ext cx="10150979" cy="40011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de-DE" sz="2000" dirty="0" smtClean="0"/>
              <a:t> 	Kostenschuldner ist die </a:t>
            </a:r>
            <a:r>
              <a:rPr lang="de-DE" sz="2000" dirty="0" smtClean="0">
                <a:solidFill>
                  <a:srgbClr val="C00000"/>
                </a:solidFill>
              </a:rPr>
              <a:t>Klägerin</a:t>
            </a:r>
            <a:r>
              <a:rPr lang="de-DE" sz="2000" dirty="0" smtClean="0"/>
              <a:t> gem. § 22 Abs. 1 Satz 1 GKG</a:t>
            </a:r>
            <a:endParaRPr lang="de-DE" sz="2000" dirty="0"/>
          </a:p>
        </p:txBody>
      </p:sp>
      <p:sp>
        <p:nvSpPr>
          <p:cNvPr id="16" name="Rectangle 1"/>
          <p:cNvSpPr>
            <a:spLocks noChangeArrowheads="1"/>
          </p:cNvSpPr>
          <p:nvPr/>
        </p:nvSpPr>
        <p:spPr bwMode="auto">
          <a:xfrm>
            <a:off x="1466389" y="4110059"/>
            <a:ext cx="10150979" cy="132343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36638" indent="0">
              <a:buNone/>
            </a:pPr>
            <a:r>
              <a:rPr lang="de-DE" sz="2000" dirty="0" smtClean="0"/>
              <a:t>Gem</a:t>
            </a:r>
            <a:r>
              <a:rPr lang="de-DE" sz="2000" dirty="0"/>
              <a:t>. § 12 Abs. 1 S. 1 GKG ist mit Kostennachricht Muster Kost40 gem.</a:t>
            </a:r>
          </a:p>
          <a:p>
            <a:pPr marL="1036638" indent="0">
              <a:buNone/>
            </a:pPr>
            <a:r>
              <a:rPr lang="de-DE" sz="2000" dirty="0"/>
              <a:t>§ 26 </a:t>
            </a:r>
            <a:r>
              <a:rPr lang="de-DE" sz="2000" dirty="0" err="1"/>
              <a:t>KostVfg</a:t>
            </a:r>
            <a:r>
              <a:rPr lang="de-DE" sz="2000" dirty="0"/>
              <a:t> eine </a:t>
            </a:r>
            <a:r>
              <a:rPr lang="de-DE" sz="2000" dirty="0" err="1"/>
              <a:t>Vorrauszahlung</a:t>
            </a:r>
            <a:r>
              <a:rPr lang="de-DE" sz="2000" dirty="0"/>
              <a:t> </a:t>
            </a:r>
            <a:r>
              <a:rPr lang="de-DE" sz="2000" dirty="0" err="1"/>
              <a:t>i.H.v</a:t>
            </a:r>
            <a:r>
              <a:rPr lang="de-DE" sz="2000" dirty="0"/>
              <a:t>. </a:t>
            </a:r>
            <a:r>
              <a:rPr lang="de-DE" sz="2000" dirty="0" smtClean="0"/>
              <a:t>1146,00 </a:t>
            </a:r>
            <a:r>
              <a:rPr lang="de-DE" sz="2000" dirty="0"/>
              <a:t>EUR zu fordern. Sie wird gem. §§ 4 Abs. 2, 15 Abs. 1 und 26 Abs. 1 + 6 </a:t>
            </a:r>
            <a:r>
              <a:rPr lang="de-DE" sz="2000" dirty="0" err="1"/>
              <a:t>KostVfg</a:t>
            </a:r>
            <a:r>
              <a:rPr lang="de-DE" sz="2000" dirty="0"/>
              <a:t> über den Prozessbevollmächtigten </a:t>
            </a:r>
            <a:r>
              <a:rPr lang="de-DE" sz="2000" dirty="0" smtClean="0"/>
              <a:t>der Klägerin </a:t>
            </a:r>
            <a:r>
              <a:rPr lang="de-DE" sz="2000" dirty="0"/>
              <a:t>erfordert.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1469036" y="108812"/>
            <a:ext cx="10148335" cy="74938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Übungsaufgaben 009z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Gefaltete Ecke 8"/>
          <p:cNvSpPr/>
          <p:nvPr/>
        </p:nvSpPr>
        <p:spPr>
          <a:xfrm rot="645321">
            <a:off x="9871819" y="425074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Lösung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" name="Flussdiagramm: Verbinder 1"/>
          <p:cNvSpPr/>
          <p:nvPr/>
        </p:nvSpPr>
        <p:spPr>
          <a:xfrm>
            <a:off x="1130635" y="2417897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a)</a:t>
            </a:r>
            <a:endParaRPr lang="de-DE" sz="2400" b="1" dirty="0"/>
          </a:p>
        </p:txBody>
      </p:sp>
      <p:sp>
        <p:nvSpPr>
          <p:cNvPr id="13" name="Flussdiagramm: Verbinder 12"/>
          <p:cNvSpPr/>
          <p:nvPr/>
        </p:nvSpPr>
        <p:spPr>
          <a:xfrm>
            <a:off x="1130633" y="3155626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/>
              <a:t>b)</a:t>
            </a:r>
            <a:endParaRPr lang="de-DE" sz="2400" b="1" dirty="0"/>
          </a:p>
        </p:txBody>
      </p:sp>
      <p:sp>
        <p:nvSpPr>
          <p:cNvPr id="14" name="Flussdiagramm: Verbinder 13"/>
          <p:cNvSpPr/>
          <p:nvPr/>
        </p:nvSpPr>
        <p:spPr>
          <a:xfrm>
            <a:off x="1130633" y="3893355"/>
            <a:ext cx="671513" cy="666289"/>
          </a:xfrm>
          <a:prstGeom prst="flowChartConnector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c</a:t>
            </a:r>
            <a:r>
              <a:rPr lang="de-DE" sz="2400" b="1" dirty="0" smtClean="0"/>
              <a:t>)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910241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16" grpId="0" animBg="1"/>
      <p:bldP spid="9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2056</Words>
  <Application>Microsoft Office PowerPoint</Application>
  <PresentationFormat>Breitbild</PresentationFormat>
  <Paragraphs>466</Paragraphs>
  <Slides>20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20</vt:i4>
      </vt:variant>
    </vt:vector>
  </HeadingPairs>
  <TitlesOfParts>
    <vt:vector size="26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94</cp:revision>
  <cp:lastPrinted>2023-10-26T09:55:40Z</cp:lastPrinted>
  <dcterms:created xsi:type="dcterms:W3CDTF">2023-10-24T11:11:57Z</dcterms:created>
  <dcterms:modified xsi:type="dcterms:W3CDTF">2024-03-15T09:16:12Z</dcterms:modified>
</cp:coreProperties>
</file>