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7" autoAdjust="0"/>
    <p:restoredTop sz="94660"/>
  </p:normalViewPr>
  <p:slideViewPr>
    <p:cSldViewPr snapToGrid="0" showGuides="1">
      <p:cViewPr varScale="1">
        <p:scale>
          <a:sx n="123" d="100"/>
          <a:sy n="123" d="100"/>
        </p:scale>
        <p:origin x="108" y="28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C1418565-7E80-441A-ABDE-FEF11D5A1AE1}" type="datetimeFigureOut">
              <a:rPr lang="de-DE" smtClean="0"/>
              <a:t>06.03.2024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4CAA666-CAA8-4423-856F-CE6A9BDCDA0C}" type="slidenum">
              <a:rPr lang="de-DE" smtClean="0"/>
              <a:t>‹Nr.›</a:t>
            </a:fld>
            <a:endParaRPr lang="de-DE"/>
          </a:p>
        </p:txBody>
      </p:sp>
    </p:spTree>
    <p:extLst>
      <p:ext uri="{BB962C8B-B14F-4D97-AF65-F5344CB8AC3E}">
        <p14:creationId xmlns:p14="http://schemas.microsoft.com/office/powerpoint/2010/main" val="10691296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C1418565-7E80-441A-ABDE-FEF11D5A1AE1}" type="datetimeFigureOut">
              <a:rPr lang="de-DE" smtClean="0"/>
              <a:t>06.03.2024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4CAA666-CAA8-4423-856F-CE6A9BDCDA0C}" type="slidenum">
              <a:rPr lang="de-DE" smtClean="0"/>
              <a:t>‹Nr.›</a:t>
            </a:fld>
            <a:endParaRPr lang="de-DE"/>
          </a:p>
        </p:txBody>
      </p:sp>
    </p:spTree>
    <p:extLst>
      <p:ext uri="{BB962C8B-B14F-4D97-AF65-F5344CB8AC3E}">
        <p14:creationId xmlns:p14="http://schemas.microsoft.com/office/powerpoint/2010/main" val="2298836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C1418565-7E80-441A-ABDE-FEF11D5A1AE1}" type="datetimeFigureOut">
              <a:rPr lang="de-DE" smtClean="0"/>
              <a:t>06.03.2024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4CAA666-CAA8-4423-856F-CE6A9BDCDA0C}" type="slidenum">
              <a:rPr lang="de-DE" smtClean="0"/>
              <a:t>‹Nr.›</a:t>
            </a:fld>
            <a:endParaRPr lang="de-DE"/>
          </a:p>
        </p:txBody>
      </p:sp>
    </p:spTree>
    <p:extLst>
      <p:ext uri="{BB962C8B-B14F-4D97-AF65-F5344CB8AC3E}">
        <p14:creationId xmlns:p14="http://schemas.microsoft.com/office/powerpoint/2010/main" val="2922293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C1418565-7E80-441A-ABDE-FEF11D5A1AE1}" type="datetimeFigureOut">
              <a:rPr lang="de-DE" smtClean="0"/>
              <a:t>06.03.2024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4CAA666-CAA8-4423-856F-CE6A9BDCDA0C}" type="slidenum">
              <a:rPr lang="de-DE" smtClean="0"/>
              <a:t>‹Nr.›</a:t>
            </a:fld>
            <a:endParaRPr lang="de-DE"/>
          </a:p>
        </p:txBody>
      </p:sp>
    </p:spTree>
    <p:extLst>
      <p:ext uri="{BB962C8B-B14F-4D97-AF65-F5344CB8AC3E}">
        <p14:creationId xmlns:p14="http://schemas.microsoft.com/office/powerpoint/2010/main" val="2774874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C1418565-7E80-441A-ABDE-FEF11D5A1AE1}" type="datetimeFigureOut">
              <a:rPr lang="de-DE" smtClean="0"/>
              <a:t>06.03.2024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4CAA666-CAA8-4423-856F-CE6A9BDCDA0C}" type="slidenum">
              <a:rPr lang="de-DE" smtClean="0"/>
              <a:t>‹Nr.›</a:t>
            </a:fld>
            <a:endParaRPr lang="de-DE"/>
          </a:p>
        </p:txBody>
      </p:sp>
    </p:spTree>
    <p:extLst>
      <p:ext uri="{BB962C8B-B14F-4D97-AF65-F5344CB8AC3E}">
        <p14:creationId xmlns:p14="http://schemas.microsoft.com/office/powerpoint/2010/main" val="4121907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C1418565-7E80-441A-ABDE-FEF11D5A1AE1}" type="datetimeFigureOut">
              <a:rPr lang="de-DE" smtClean="0"/>
              <a:t>06.03.2024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54CAA666-CAA8-4423-856F-CE6A9BDCDA0C}" type="slidenum">
              <a:rPr lang="de-DE" smtClean="0"/>
              <a:t>‹Nr.›</a:t>
            </a:fld>
            <a:endParaRPr lang="de-DE"/>
          </a:p>
        </p:txBody>
      </p:sp>
    </p:spTree>
    <p:extLst>
      <p:ext uri="{BB962C8B-B14F-4D97-AF65-F5344CB8AC3E}">
        <p14:creationId xmlns:p14="http://schemas.microsoft.com/office/powerpoint/2010/main" val="25673129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C1418565-7E80-441A-ABDE-FEF11D5A1AE1}" type="datetimeFigureOut">
              <a:rPr lang="de-DE" smtClean="0"/>
              <a:t>06.03.2024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54CAA666-CAA8-4423-856F-CE6A9BDCDA0C}" type="slidenum">
              <a:rPr lang="de-DE" smtClean="0"/>
              <a:t>‹Nr.›</a:t>
            </a:fld>
            <a:endParaRPr lang="de-DE"/>
          </a:p>
        </p:txBody>
      </p:sp>
    </p:spTree>
    <p:extLst>
      <p:ext uri="{BB962C8B-B14F-4D97-AF65-F5344CB8AC3E}">
        <p14:creationId xmlns:p14="http://schemas.microsoft.com/office/powerpoint/2010/main" val="3778989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C1418565-7E80-441A-ABDE-FEF11D5A1AE1}" type="datetimeFigureOut">
              <a:rPr lang="de-DE" smtClean="0"/>
              <a:t>06.03.2024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54CAA666-CAA8-4423-856F-CE6A9BDCDA0C}" type="slidenum">
              <a:rPr lang="de-DE" smtClean="0"/>
              <a:t>‹Nr.›</a:t>
            </a:fld>
            <a:endParaRPr lang="de-DE"/>
          </a:p>
        </p:txBody>
      </p:sp>
    </p:spTree>
    <p:extLst>
      <p:ext uri="{BB962C8B-B14F-4D97-AF65-F5344CB8AC3E}">
        <p14:creationId xmlns:p14="http://schemas.microsoft.com/office/powerpoint/2010/main" val="3113181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C1418565-7E80-441A-ABDE-FEF11D5A1AE1}" type="datetimeFigureOut">
              <a:rPr lang="de-DE" smtClean="0"/>
              <a:t>06.03.2024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54CAA666-CAA8-4423-856F-CE6A9BDCDA0C}" type="slidenum">
              <a:rPr lang="de-DE" smtClean="0"/>
              <a:t>‹Nr.›</a:t>
            </a:fld>
            <a:endParaRPr lang="de-DE"/>
          </a:p>
        </p:txBody>
      </p:sp>
    </p:spTree>
    <p:extLst>
      <p:ext uri="{BB962C8B-B14F-4D97-AF65-F5344CB8AC3E}">
        <p14:creationId xmlns:p14="http://schemas.microsoft.com/office/powerpoint/2010/main" val="35273763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C1418565-7E80-441A-ABDE-FEF11D5A1AE1}" type="datetimeFigureOut">
              <a:rPr lang="de-DE" smtClean="0"/>
              <a:t>06.03.2024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54CAA666-CAA8-4423-856F-CE6A9BDCDA0C}" type="slidenum">
              <a:rPr lang="de-DE" smtClean="0"/>
              <a:t>‹Nr.›</a:t>
            </a:fld>
            <a:endParaRPr lang="de-DE"/>
          </a:p>
        </p:txBody>
      </p:sp>
    </p:spTree>
    <p:extLst>
      <p:ext uri="{BB962C8B-B14F-4D97-AF65-F5344CB8AC3E}">
        <p14:creationId xmlns:p14="http://schemas.microsoft.com/office/powerpoint/2010/main" val="810313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C1418565-7E80-441A-ABDE-FEF11D5A1AE1}" type="datetimeFigureOut">
              <a:rPr lang="de-DE" smtClean="0"/>
              <a:t>06.03.2024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54CAA666-CAA8-4423-856F-CE6A9BDCDA0C}" type="slidenum">
              <a:rPr lang="de-DE" smtClean="0"/>
              <a:t>‹Nr.›</a:t>
            </a:fld>
            <a:endParaRPr lang="de-DE"/>
          </a:p>
        </p:txBody>
      </p:sp>
    </p:spTree>
    <p:extLst>
      <p:ext uri="{BB962C8B-B14F-4D97-AF65-F5344CB8AC3E}">
        <p14:creationId xmlns:p14="http://schemas.microsoft.com/office/powerpoint/2010/main" val="25230796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418565-7E80-441A-ABDE-FEF11D5A1AE1}" type="datetimeFigureOut">
              <a:rPr lang="de-DE" smtClean="0"/>
              <a:t>06.03.2024</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CAA666-CAA8-4423-856F-CE6A9BDCDA0C}" type="slidenum">
              <a:rPr lang="de-DE" smtClean="0"/>
              <a:t>‹Nr.›</a:t>
            </a:fld>
            <a:endParaRPr lang="de-DE"/>
          </a:p>
        </p:txBody>
      </p:sp>
    </p:spTree>
    <p:extLst>
      <p:ext uri="{BB962C8B-B14F-4D97-AF65-F5344CB8AC3E}">
        <p14:creationId xmlns:p14="http://schemas.microsoft.com/office/powerpoint/2010/main" val="27188919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988912" y="336883"/>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3" name="Abgerundetes Rechteck 2"/>
          <p:cNvSpPr/>
          <p:nvPr/>
        </p:nvSpPr>
        <p:spPr>
          <a:xfrm>
            <a:off x="1308163" y="2730581"/>
            <a:ext cx="9886951" cy="2528228"/>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800" b="1" dirty="0" smtClean="0"/>
          </a:p>
          <a:p>
            <a:endParaRPr lang="de-DE" sz="2800" b="1" dirty="0" smtClean="0"/>
          </a:p>
          <a:p>
            <a:pPr algn="ctr"/>
            <a:r>
              <a:rPr lang="de-DE" sz="2800" dirty="0"/>
              <a:t>Eine </a:t>
            </a:r>
            <a:r>
              <a:rPr lang="de-DE" sz="2800" dirty="0" smtClean="0"/>
              <a:t>Warenlieferung </a:t>
            </a:r>
            <a:r>
              <a:rPr lang="de-DE" sz="2800" dirty="0"/>
              <a:t>wurde vom Kunden nicht bezahlt. Nachdem auch ein Mahnschreiben des Rechtsanwalts keinen Erfolg brachte, wird nun folgende Klage eingereicht:</a:t>
            </a:r>
            <a:br>
              <a:rPr lang="de-DE" sz="2800" dirty="0"/>
            </a:br>
            <a:endParaRPr lang="de-DE" sz="2800" dirty="0"/>
          </a:p>
        </p:txBody>
      </p:sp>
      <p:sp>
        <p:nvSpPr>
          <p:cNvPr id="4" name="Abgerundetes Rechteck 3"/>
          <p:cNvSpPr/>
          <p:nvPr/>
        </p:nvSpPr>
        <p:spPr>
          <a:xfrm>
            <a:off x="4425741" y="1525401"/>
            <a:ext cx="3599330" cy="91440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b="1" dirty="0">
                <a:effectLst>
                  <a:outerShdw blurRad="38100" dist="38100" dir="2700000" algn="tl">
                    <a:srgbClr val="000000">
                      <a:alpha val="43137"/>
                    </a:srgbClr>
                  </a:outerShdw>
                </a:effectLst>
              </a:rPr>
              <a:t>Streitwert</a:t>
            </a:r>
          </a:p>
        </p:txBody>
      </p:sp>
      <p:sp>
        <p:nvSpPr>
          <p:cNvPr id="7" name="Abgerundetes Rechteck 6"/>
          <p:cNvSpPr/>
          <p:nvPr/>
        </p:nvSpPr>
        <p:spPr>
          <a:xfrm>
            <a:off x="435769" y="2544670"/>
            <a:ext cx="5650706" cy="641141"/>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800" b="1" dirty="0">
                <a:effectLst>
                  <a:outerShdw blurRad="38100" dist="38100" dir="2700000" algn="tl">
                    <a:srgbClr val="000000">
                      <a:alpha val="43137"/>
                    </a:srgbClr>
                  </a:outerShdw>
                </a:effectLst>
              </a:rPr>
              <a:t>Wie hoch ist jeweils der Streitwert?</a:t>
            </a:r>
          </a:p>
        </p:txBody>
      </p:sp>
      <p:sp>
        <p:nvSpPr>
          <p:cNvPr id="9" name="Rechteck 8"/>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57</a:t>
            </a:r>
            <a:endParaRPr lang="de-DE" dirty="0">
              <a:solidFill>
                <a:schemeClr val="tx1"/>
              </a:solidFill>
            </a:endParaRP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8" name="Gefaltete Ecke 7"/>
          <p:cNvSpPr/>
          <p:nvPr/>
        </p:nvSpPr>
        <p:spPr>
          <a:xfrm rot="21038954">
            <a:off x="1593611" y="471158"/>
            <a:ext cx="1783822" cy="1601623"/>
          </a:xfrm>
          <a:prstGeom prst="foldedCorner">
            <a:avLst/>
          </a:prstGeom>
          <a:solidFill>
            <a:srgbClr val="E9DA69"/>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800" b="1" dirty="0" smtClean="0">
              <a:solidFill>
                <a:schemeClr val="tx1"/>
              </a:solidFill>
              <a:latin typeface="MV Boli" panose="02000500030200090000" pitchFamily="2" charset="0"/>
              <a:cs typeface="MV Boli" panose="02000500030200090000" pitchFamily="2" charset="0"/>
            </a:endParaRPr>
          </a:p>
          <a:p>
            <a:pPr algn="ctr"/>
            <a:r>
              <a:rPr lang="de-DE" sz="2800" b="1" dirty="0" smtClean="0">
                <a:solidFill>
                  <a:schemeClr val="tx1"/>
                </a:solidFill>
                <a:latin typeface="MV Boli" panose="02000500030200090000" pitchFamily="2" charset="0"/>
                <a:cs typeface="MV Boli" panose="02000500030200090000" pitchFamily="2" charset="0"/>
              </a:rPr>
              <a:t>Übung</a:t>
            </a:r>
          </a:p>
          <a:p>
            <a:pPr algn="ctr"/>
            <a:r>
              <a:rPr lang="de-DE" sz="2800" b="1" smtClean="0">
                <a:solidFill>
                  <a:schemeClr val="tx1"/>
                </a:solidFill>
                <a:latin typeface="MV Boli" panose="02000500030200090000" pitchFamily="2" charset="0"/>
                <a:cs typeface="MV Boli" panose="02000500030200090000" pitchFamily="2" charset="0"/>
              </a:rPr>
              <a:t>002</a:t>
            </a:r>
            <a:endParaRPr lang="de-DE" sz="2800" b="1" dirty="0" smtClean="0">
              <a:solidFill>
                <a:schemeClr val="tx1"/>
              </a:solidFill>
              <a:latin typeface="MV Boli" panose="02000500030200090000" pitchFamily="2" charset="0"/>
              <a:cs typeface="MV Boli" panose="02000500030200090000" pitchFamily="2" charset="0"/>
            </a:endParaRPr>
          </a:p>
        </p:txBody>
      </p:sp>
      <p:sp>
        <p:nvSpPr>
          <p:cNvPr id="11" name="Gefaltete Ecke 10"/>
          <p:cNvSpPr/>
          <p:nvPr/>
        </p:nvSpPr>
        <p:spPr>
          <a:xfrm>
            <a:off x="9675095" y="1479997"/>
            <a:ext cx="1985041" cy="1828800"/>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solidFill>
                  <a:schemeClr val="tx1"/>
                </a:solidFill>
                <a:latin typeface="MV Boli" panose="02000500030200090000" pitchFamily="2" charset="0"/>
                <a:cs typeface="MV Boli" panose="02000500030200090000" pitchFamily="2" charset="0"/>
              </a:rPr>
              <a:t>Lösung:</a:t>
            </a:r>
          </a:p>
        </p:txBody>
      </p:sp>
      <p:sp>
        <p:nvSpPr>
          <p:cNvPr id="5" name="Ellipse 4"/>
          <p:cNvSpPr/>
          <p:nvPr/>
        </p:nvSpPr>
        <p:spPr>
          <a:xfrm>
            <a:off x="603601" y="3371722"/>
            <a:ext cx="914400" cy="914400"/>
          </a:xfrm>
          <a:prstGeom prst="ellipse">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b="1" dirty="0" smtClean="0">
                <a:effectLst>
                  <a:outerShdw blurRad="38100" dist="38100" dir="2700000" algn="tl">
                    <a:srgbClr val="000000">
                      <a:alpha val="43137"/>
                    </a:srgbClr>
                  </a:outerShdw>
                </a:effectLst>
              </a:rPr>
              <a:t>1.</a:t>
            </a:r>
            <a:endParaRPr lang="de-DE" sz="3200" b="1" dirty="0">
              <a:effectLst>
                <a:outerShdw blurRad="38100" dist="38100" dir="2700000" algn="tl">
                  <a:srgbClr val="000000">
                    <a:alpha val="43137"/>
                  </a:srgbClr>
                </a:outerShdw>
              </a:effectLst>
            </a:endParaRPr>
          </a:p>
        </p:txBody>
      </p:sp>
      <p:sp>
        <p:nvSpPr>
          <p:cNvPr id="6" name="Abgerundetes Rechteck 5"/>
          <p:cNvSpPr/>
          <p:nvPr/>
        </p:nvSpPr>
        <p:spPr>
          <a:xfrm>
            <a:off x="1308163" y="5157788"/>
            <a:ext cx="9886951" cy="1457325"/>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a:solidFill>
                  <a:schemeClr val="tx1"/>
                </a:solidFill>
              </a:rPr>
              <a:t>„Der Beklagte wird verurteilt, an den Kläger 10.000,00 € nebst 1.200,00 € Zinsen hieraus sowie 200,00 € vorgerichtliche Kosten zu zahlen“</a:t>
            </a:r>
            <a:br>
              <a:rPr lang="de-DE" sz="2400" dirty="0">
                <a:solidFill>
                  <a:schemeClr val="tx1"/>
                </a:solidFill>
              </a:rPr>
            </a:br>
            <a:endParaRPr lang="de-DE" sz="2400" dirty="0">
              <a:solidFill>
                <a:schemeClr val="tx1"/>
              </a:solidFill>
            </a:endParaRPr>
          </a:p>
        </p:txBody>
      </p:sp>
      <p:sp>
        <p:nvSpPr>
          <p:cNvPr id="12" name="Gefaltete Ecke 11"/>
          <p:cNvSpPr/>
          <p:nvPr/>
        </p:nvSpPr>
        <p:spPr>
          <a:xfrm rot="580966">
            <a:off x="9764121" y="4226671"/>
            <a:ext cx="1993144" cy="1862233"/>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solidFill>
                  <a:schemeClr val="tx1"/>
                </a:solidFill>
                <a:latin typeface="MV Boli" panose="02000500030200090000" pitchFamily="2" charset="0"/>
                <a:cs typeface="MV Boli" panose="02000500030200090000" pitchFamily="2" charset="0"/>
              </a:rPr>
              <a:t>10.000€</a:t>
            </a:r>
          </a:p>
        </p:txBody>
      </p:sp>
    </p:spTree>
    <p:extLst>
      <p:ext uri="{BB962C8B-B14F-4D97-AF65-F5344CB8AC3E}">
        <p14:creationId xmlns:p14="http://schemas.microsoft.com/office/powerpoint/2010/main" val="365096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p:cTn id="13" dur="1000" fill="hold"/>
                                        <p:tgtEl>
                                          <p:spTgt spid="8"/>
                                        </p:tgtEl>
                                        <p:attrNameLst>
                                          <p:attrName>ppt_w</p:attrName>
                                        </p:attrNameLst>
                                      </p:cBhvr>
                                      <p:tavLst>
                                        <p:tav tm="0">
                                          <p:val>
                                            <p:fltVal val="0"/>
                                          </p:val>
                                        </p:tav>
                                        <p:tav tm="100000">
                                          <p:val>
                                            <p:strVal val="#ppt_w"/>
                                          </p:val>
                                        </p:tav>
                                      </p:tavLst>
                                    </p:anim>
                                    <p:anim calcmode="lin" valueType="num">
                                      <p:cBhvr>
                                        <p:cTn id="14" dur="1000" fill="hold"/>
                                        <p:tgtEl>
                                          <p:spTgt spid="8"/>
                                        </p:tgtEl>
                                        <p:attrNameLst>
                                          <p:attrName>ppt_h</p:attrName>
                                        </p:attrNameLst>
                                      </p:cBhvr>
                                      <p:tavLst>
                                        <p:tav tm="0">
                                          <p:val>
                                            <p:fltVal val="0"/>
                                          </p:val>
                                        </p:tav>
                                        <p:tav tm="100000">
                                          <p:val>
                                            <p:strVal val="#ppt_h"/>
                                          </p:val>
                                        </p:tav>
                                      </p:tavLst>
                                    </p:anim>
                                    <p:anim calcmode="lin" valueType="num">
                                      <p:cBhvr>
                                        <p:cTn id="15" dur="1000" fill="hold"/>
                                        <p:tgtEl>
                                          <p:spTgt spid="8"/>
                                        </p:tgtEl>
                                        <p:attrNameLst>
                                          <p:attrName>style.rotation</p:attrName>
                                        </p:attrNameLst>
                                      </p:cBhvr>
                                      <p:tavLst>
                                        <p:tav tm="0">
                                          <p:val>
                                            <p:fltVal val="90"/>
                                          </p:val>
                                        </p:tav>
                                        <p:tav tm="100000">
                                          <p:val>
                                            <p:fltVal val="0"/>
                                          </p:val>
                                        </p:tav>
                                      </p:tavLst>
                                    </p:anim>
                                    <p:animEffect transition="in" filter="fade">
                                      <p:cBhvr>
                                        <p:cTn id="16" dur="10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ppt_x"/>
                                          </p:val>
                                        </p:tav>
                                        <p:tav tm="100000">
                                          <p:val>
                                            <p:strVal val="#ppt_x"/>
                                          </p:val>
                                        </p:tav>
                                      </p:tavLst>
                                    </p:anim>
                                    <p:anim calcmode="lin" valueType="num">
                                      <p:cBhvr additive="base">
                                        <p:cTn id="2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additive="base">
                                        <p:cTn id="27" dur="500" fill="hold"/>
                                        <p:tgtEl>
                                          <p:spTgt spid="5"/>
                                        </p:tgtEl>
                                        <p:attrNameLst>
                                          <p:attrName>ppt_x</p:attrName>
                                        </p:attrNameLst>
                                      </p:cBhvr>
                                      <p:tavLst>
                                        <p:tav tm="0">
                                          <p:val>
                                            <p:strVal val="#ppt_x"/>
                                          </p:val>
                                        </p:tav>
                                        <p:tav tm="100000">
                                          <p:val>
                                            <p:strVal val="#ppt_x"/>
                                          </p:val>
                                        </p:tav>
                                      </p:tavLst>
                                    </p:anim>
                                    <p:anim calcmode="lin" valueType="num">
                                      <p:cBhvr additive="base">
                                        <p:cTn id="2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anim calcmode="lin" valueType="num">
                                      <p:cBhvr additive="base">
                                        <p:cTn id="33" dur="500" fill="hold"/>
                                        <p:tgtEl>
                                          <p:spTgt spid="3"/>
                                        </p:tgtEl>
                                        <p:attrNameLst>
                                          <p:attrName>ppt_x</p:attrName>
                                        </p:attrNameLst>
                                      </p:cBhvr>
                                      <p:tavLst>
                                        <p:tav tm="0">
                                          <p:val>
                                            <p:strVal val="#ppt_x"/>
                                          </p:val>
                                        </p:tav>
                                        <p:tav tm="100000">
                                          <p:val>
                                            <p:strVal val="#ppt_x"/>
                                          </p:val>
                                        </p:tav>
                                      </p:tavLst>
                                    </p:anim>
                                    <p:anim calcmode="lin" valueType="num">
                                      <p:cBhvr additive="base">
                                        <p:cTn id="3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6"/>
                                        </p:tgtEl>
                                        <p:attrNameLst>
                                          <p:attrName>style.visibility</p:attrName>
                                        </p:attrNameLst>
                                      </p:cBhvr>
                                      <p:to>
                                        <p:strVal val="visible"/>
                                      </p:to>
                                    </p:set>
                                    <p:anim calcmode="lin" valueType="num">
                                      <p:cBhvr additive="base">
                                        <p:cTn id="39" dur="500" fill="hold"/>
                                        <p:tgtEl>
                                          <p:spTgt spid="6"/>
                                        </p:tgtEl>
                                        <p:attrNameLst>
                                          <p:attrName>ppt_x</p:attrName>
                                        </p:attrNameLst>
                                      </p:cBhvr>
                                      <p:tavLst>
                                        <p:tav tm="0">
                                          <p:val>
                                            <p:strVal val="#ppt_x"/>
                                          </p:val>
                                        </p:tav>
                                        <p:tav tm="100000">
                                          <p:val>
                                            <p:strVal val="#ppt_x"/>
                                          </p:val>
                                        </p:tav>
                                      </p:tavLst>
                                    </p:anim>
                                    <p:anim calcmode="lin" valueType="num">
                                      <p:cBhvr additive="base">
                                        <p:cTn id="4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6" presetClass="entr" presetSubtype="0" fill="hold" grpId="0" nodeType="clickEffect">
                                  <p:stCondLst>
                                    <p:cond delay="0"/>
                                  </p:stCondLst>
                                  <p:childTnLst>
                                    <p:set>
                                      <p:cBhvr>
                                        <p:cTn id="44" dur="1" fill="hold">
                                          <p:stCondLst>
                                            <p:cond delay="0"/>
                                          </p:stCondLst>
                                        </p:cTn>
                                        <p:tgtEl>
                                          <p:spTgt spid="11"/>
                                        </p:tgtEl>
                                        <p:attrNameLst>
                                          <p:attrName>style.visibility</p:attrName>
                                        </p:attrNameLst>
                                      </p:cBhvr>
                                      <p:to>
                                        <p:strVal val="visible"/>
                                      </p:to>
                                    </p:set>
                                    <p:animEffect transition="in" filter="wipe(down)">
                                      <p:cBhvr>
                                        <p:cTn id="45" dur="580">
                                          <p:stCondLst>
                                            <p:cond delay="0"/>
                                          </p:stCondLst>
                                        </p:cTn>
                                        <p:tgtEl>
                                          <p:spTgt spid="11"/>
                                        </p:tgtEl>
                                      </p:cBhvr>
                                    </p:animEffect>
                                    <p:anim calcmode="lin" valueType="num">
                                      <p:cBhvr>
                                        <p:cTn id="46"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47"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48"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49"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50"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51" dur="26">
                                          <p:stCondLst>
                                            <p:cond delay="650"/>
                                          </p:stCondLst>
                                        </p:cTn>
                                        <p:tgtEl>
                                          <p:spTgt spid="11"/>
                                        </p:tgtEl>
                                      </p:cBhvr>
                                      <p:to x="100000" y="60000"/>
                                    </p:animScale>
                                    <p:animScale>
                                      <p:cBhvr>
                                        <p:cTn id="52" dur="166" decel="50000">
                                          <p:stCondLst>
                                            <p:cond delay="676"/>
                                          </p:stCondLst>
                                        </p:cTn>
                                        <p:tgtEl>
                                          <p:spTgt spid="11"/>
                                        </p:tgtEl>
                                      </p:cBhvr>
                                      <p:to x="100000" y="100000"/>
                                    </p:animScale>
                                    <p:animScale>
                                      <p:cBhvr>
                                        <p:cTn id="53" dur="26">
                                          <p:stCondLst>
                                            <p:cond delay="1312"/>
                                          </p:stCondLst>
                                        </p:cTn>
                                        <p:tgtEl>
                                          <p:spTgt spid="11"/>
                                        </p:tgtEl>
                                      </p:cBhvr>
                                      <p:to x="100000" y="80000"/>
                                    </p:animScale>
                                    <p:animScale>
                                      <p:cBhvr>
                                        <p:cTn id="54" dur="166" decel="50000">
                                          <p:stCondLst>
                                            <p:cond delay="1338"/>
                                          </p:stCondLst>
                                        </p:cTn>
                                        <p:tgtEl>
                                          <p:spTgt spid="11"/>
                                        </p:tgtEl>
                                      </p:cBhvr>
                                      <p:to x="100000" y="100000"/>
                                    </p:animScale>
                                    <p:animScale>
                                      <p:cBhvr>
                                        <p:cTn id="55" dur="26">
                                          <p:stCondLst>
                                            <p:cond delay="1642"/>
                                          </p:stCondLst>
                                        </p:cTn>
                                        <p:tgtEl>
                                          <p:spTgt spid="11"/>
                                        </p:tgtEl>
                                      </p:cBhvr>
                                      <p:to x="100000" y="90000"/>
                                    </p:animScale>
                                    <p:animScale>
                                      <p:cBhvr>
                                        <p:cTn id="56" dur="166" decel="50000">
                                          <p:stCondLst>
                                            <p:cond delay="1668"/>
                                          </p:stCondLst>
                                        </p:cTn>
                                        <p:tgtEl>
                                          <p:spTgt spid="11"/>
                                        </p:tgtEl>
                                      </p:cBhvr>
                                      <p:to x="100000" y="100000"/>
                                    </p:animScale>
                                    <p:animScale>
                                      <p:cBhvr>
                                        <p:cTn id="57" dur="26">
                                          <p:stCondLst>
                                            <p:cond delay="1808"/>
                                          </p:stCondLst>
                                        </p:cTn>
                                        <p:tgtEl>
                                          <p:spTgt spid="11"/>
                                        </p:tgtEl>
                                      </p:cBhvr>
                                      <p:to x="100000" y="95000"/>
                                    </p:animScale>
                                    <p:animScale>
                                      <p:cBhvr>
                                        <p:cTn id="58" dur="166" decel="50000">
                                          <p:stCondLst>
                                            <p:cond delay="1834"/>
                                          </p:stCondLst>
                                        </p:cTn>
                                        <p:tgtEl>
                                          <p:spTgt spid="11"/>
                                        </p:tgtEl>
                                      </p:cBhvr>
                                      <p:to x="100000" y="100000"/>
                                    </p:animScale>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grpId="0" nodeType="clickEffect">
                                  <p:stCondLst>
                                    <p:cond delay="0"/>
                                  </p:stCondLst>
                                  <p:childTnLst>
                                    <p:set>
                                      <p:cBhvr>
                                        <p:cTn id="62" dur="1" fill="hold">
                                          <p:stCondLst>
                                            <p:cond delay="0"/>
                                          </p:stCondLst>
                                        </p:cTn>
                                        <p:tgtEl>
                                          <p:spTgt spid="12"/>
                                        </p:tgtEl>
                                        <p:attrNameLst>
                                          <p:attrName>style.visibility</p:attrName>
                                        </p:attrNameLst>
                                      </p:cBhvr>
                                      <p:to>
                                        <p:strVal val="visible"/>
                                      </p:to>
                                    </p:set>
                                    <p:anim calcmode="lin" valueType="num">
                                      <p:cBhvr>
                                        <p:cTn id="63" dur="1000" fill="hold"/>
                                        <p:tgtEl>
                                          <p:spTgt spid="12"/>
                                        </p:tgtEl>
                                        <p:attrNameLst>
                                          <p:attrName>ppt_w</p:attrName>
                                        </p:attrNameLst>
                                      </p:cBhvr>
                                      <p:tavLst>
                                        <p:tav tm="0">
                                          <p:val>
                                            <p:fltVal val="0"/>
                                          </p:val>
                                        </p:tav>
                                        <p:tav tm="100000">
                                          <p:val>
                                            <p:strVal val="#ppt_w"/>
                                          </p:val>
                                        </p:tav>
                                      </p:tavLst>
                                    </p:anim>
                                    <p:anim calcmode="lin" valueType="num">
                                      <p:cBhvr>
                                        <p:cTn id="64" dur="1000" fill="hold"/>
                                        <p:tgtEl>
                                          <p:spTgt spid="12"/>
                                        </p:tgtEl>
                                        <p:attrNameLst>
                                          <p:attrName>ppt_h</p:attrName>
                                        </p:attrNameLst>
                                      </p:cBhvr>
                                      <p:tavLst>
                                        <p:tav tm="0">
                                          <p:val>
                                            <p:fltVal val="0"/>
                                          </p:val>
                                        </p:tav>
                                        <p:tav tm="100000">
                                          <p:val>
                                            <p:strVal val="#ppt_h"/>
                                          </p:val>
                                        </p:tav>
                                      </p:tavLst>
                                    </p:anim>
                                    <p:anim calcmode="lin" valueType="num">
                                      <p:cBhvr>
                                        <p:cTn id="65" dur="1000" fill="hold"/>
                                        <p:tgtEl>
                                          <p:spTgt spid="12"/>
                                        </p:tgtEl>
                                        <p:attrNameLst>
                                          <p:attrName>style.rotation</p:attrName>
                                        </p:attrNameLst>
                                      </p:cBhvr>
                                      <p:tavLst>
                                        <p:tav tm="0">
                                          <p:val>
                                            <p:fltVal val="90"/>
                                          </p:val>
                                        </p:tav>
                                        <p:tav tm="100000">
                                          <p:val>
                                            <p:fltVal val="0"/>
                                          </p:val>
                                        </p:tav>
                                      </p:tavLst>
                                    </p:anim>
                                    <p:animEffect transition="in" filter="fade">
                                      <p:cBhvr>
                                        <p:cTn id="66"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7" grpId="0" animBg="1"/>
      <p:bldP spid="8" grpId="0" animBg="1"/>
      <p:bldP spid="11" grpId="0" animBg="1"/>
      <p:bldP spid="5" grpId="0" animBg="1"/>
      <p:bldP spid="6" grpId="0" animBg="1"/>
      <p:bldP spid="1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988912" y="336883"/>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3" name="Abgerundetes Rechteck 2"/>
          <p:cNvSpPr/>
          <p:nvPr/>
        </p:nvSpPr>
        <p:spPr>
          <a:xfrm>
            <a:off x="1308163" y="2793363"/>
            <a:ext cx="9886951" cy="2528228"/>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800" b="1" dirty="0" smtClean="0"/>
          </a:p>
          <a:p>
            <a:endParaRPr lang="de-DE" sz="2800" b="1" dirty="0" smtClean="0"/>
          </a:p>
          <a:p>
            <a:pPr algn="ctr"/>
            <a:r>
              <a:rPr lang="de-DE" sz="2800" dirty="0"/>
              <a:t>Eine </a:t>
            </a:r>
            <a:r>
              <a:rPr lang="de-DE" sz="2400" dirty="0" smtClean="0"/>
              <a:t>Warenlieferung </a:t>
            </a:r>
            <a:r>
              <a:rPr lang="de-DE" sz="2400" dirty="0"/>
              <a:t>wurde vom Kunden nicht bezahlt. Nachdem der Rechtsanwalt die Zahlung angemahnt hat, bezahlt der Kunde die offene Hauptforderung, nicht jedoch die bereits angefallenen Zinsen und vorgerichtliche Rechtsanwaltskosten, weshalb wegen der Nebenforderung Klage eingereicht wird:</a:t>
            </a:r>
            <a:r>
              <a:rPr lang="de-DE" sz="2800" dirty="0"/>
              <a:t/>
            </a:r>
            <a:br>
              <a:rPr lang="de-DE" sz="2800" dirty="0"/>
            </a:br>
            <a:r>
              <a:rPr lang="de-DE" sz="2800" dirty="0"/>
              <a:t/>
            </a:r>
            <a:br>
              <a:rPr lang="de-DE" sz="2800" dirty="0"/>
            </a:br>
            <a:endParaRPr lang="de-DE" sz="2800" dirty="0"/>
          </a:p>
        </p:txBody>
      </p:sp>
      <p:sp>
        <p:nvSpPr>
          <p:cNvPr id="4" name="Abgerundetes Rechteck 3"/>
          <p:cNvSpPr/>
          <p:nvPr/>
        </p:nvSpPr>
        <p:spPr>
          <a:xfrm>
            <a:off x="4425741" y="1525401"/>
            <a:ext cx="3599330" cy="91440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b="1" dirty="0">
                <a:effectLst>
                  <a:outerShdw blurRad="38100" dist="38100" dir="2700000" algn="tl">
                    <a:srgbClr val="000000">
                      <a:alpha val="43137"/>
                    </a:srgbClr>
                  </a:outerShdw>
                </a:effectLst>
              </a:rPr>
              <a:t>Streitwert</a:t>
            </a:r>
          </a:p>
        </p:txBody>
      </p:sp>
      <p:sp>
        <p:nvSpPr>
          <p:cNvPr id="7" name="Abgerundetes Rechteck 6"/>
          <p:cNvSpPr/>
          <p:nvPr/>
        </p:nvSpPr>
        <p:spPr>
          <a:xfrm>
            <a:off x="435769" y="2544670"/>
            <a:ext cx="5650706" cy="641141"/>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800" b="1" dirty="0">
                <a:effectLst>
                  <a:outerShdw blurRad="38100" dist="38100" dir="2700000" algn="tl">
                    <a:srgbClr val="000000">
                      <a:alpha val="43137"/>
                    </a:srgbClr>
                  </a:outerShdw>
                </a:effectLst>
              </a:rPr>
              <a:t>Wie hoch ist jeweils der Streitwert?</a:t>
            </a:r>
          </a:p>
        </p:txBody>
      </p:sp>
      <p:sp>
        <p:nvSpPr>
          <p:cNvPr id="9" name="Rechteck 8"/>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58</a:t>
            </a:r>
            <a:endParaRPr lang="de-DE" dirty="0">
              <a:solidFill>
                <a:schemeClr val="tx1"/>
              </a:solidFill>
            </a:endParaRP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8" name="Gefaltete Ecke 7"/>
          <p:cNvSpPr/>
          <p:nvPr/>
        </p:nvSpPr>
        <p:spPr>
          <a:xfrm rot="21038954">
            <a:off x="1593611" y="471158"/>
            <a:ext cx="1783822" cy="1601623"/>
          </a:xfrm>
          <a:prstGeom prst="foldedCorner">
            <a:avLst/>
          </a:prstGeom>
          <a:solidFill>
            <a:srgbClr val="E9DA69"/>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800" b="1" dirty="0" smtClean="0">
              <a:solidFill>
                <a:schemeClr val="tx1"/>
              </a:solidFill>
              <a:latin typeface="MV Boli" panose="02000500030200090000" pitchFamily="2" charset="0"/>
              <a:cs typeface="MV Boli" panose="02000500030200090000" pitchFamily="2" charset="0"/>
            </a:endParaRPr>
          </a:p>
          <a:p>
            <a:pPr algn="ctr"/>
            <a:r>
              <a:rPr lang="de-DE" sz="2800" b="1" dirty="0" smtClean="0">
                <a:solidFill>
                  <a:schemeClr val="tx1"/>
                </a:solidFill>
                <a:latin typeface="MV Boli" panose="02000500030200090000" pitchFamily="2" charset="0"/>
                <a:cs typeface="MV Boli" panose="02000500030200090000" pitchFamily="2" charset="0"/>
              </a:rPr>
              <a:t>Übung</a:t>
            </a:r>
          </a:p>
          <a:p>
            <a:pPr algn="ctr"/>
            <a:r>
              <a:rPr lang="de-DE" sz="2800" b="1" smtClean="0">
                <a:solidFill>
                  <a:schemeClr val="tx1"/>
                </a:solidFill>
                <a:latin typeface="MV Boli" panose="02000500030200090000" pitchFamily="2" charset="0"/>
                <a:cs typeface="MV Boli" panose="02000500030200090000" pitchFamily="2" charset="0"/>
              </a:rPr>
              <a:t>002</a:t>
            </a:r>
            <a:endParaRPr lang="de-DE" sz="2800" b="1" dirty="0" smtClean="0">
              <a:solidFill>
                <a:schemeClr val="tx1"/>
              </a:solidFill>
              <a:latin typeface="MV Boli" panose="02000500030200090000" pitchFamily="2" charset="0"/>
              <a:cs typeface="MV Boli" panose="02000500030200090000" pitchFamily="2" charset="0"/>
            </a:endParaRPr>
          </a:p>
        </p:txBody>
      </p:sp>
      <p:sp>
        <p:nvSpPr>
          <p:cNvPr id="11" name="Gefaltete Ecke 10"/>
          <p:cNvSpPr/>
          <p:nvPr/>
        </p:nvSpPr>
        <p:spPr>
          <a:xfrm rot="256558">
            <a:off x="9675095" y="1479997"/>
            <a:ext cx="1985041" cy="1828800"/>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solidFill>
                  <a:schemeClr val="tx1"/>
                </a:solidFill>
                <a:latin typeface="MV Boli" panose="02000500030200090000" pitchFamily="2" charset="0"/>
                <a:cs typeface="MV Boli" panose="02000500030200090000" pitchFamily="2" charset="0"/>
              </a:rPr>
              <a:t>Lösung:</a:t>
            </a:r>
          </a:p>
        </p:txBody>
      </p:sp>
      <p:sp>
        <p:nvSpPr>
          <p:cNvPr id="5" name="Ellipse 4"/>
          <p:cNvSpPr/>
          <p:nvPr/>
        </p:nvSpPr>
        <p:spPr>
          <a:xfrm>
            <a:off x="603601" y="3371722"/>
            <a:ext cx="914400" cy="914400"/>
          </a:xfrm>
          <a:prstGeom prst="ellipse">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b="1" dirty="0" smtClean="0">
                <a:effectLst>
                  <a:outerShdw blurRad="38100" dist="38100" dir="2700000" algn="tl">
                    <a:srgbClr val="000000">
                      <a:alpha val="43137"/>
                    </a:srgbClr>
                  </a:outerShdw>
                </a:effectLst>
              </a:rPr>
              <a:t>2.</a:t>
            </a:r>
            <a:endParaRPr lang="de-DE" sz="3200" b="1" dirty="0">
              <a:effectLst>
                <a:outerShdw blurRad="38100" dist="38100" dir="2700000" algn="tl">
                  <a:srgbClr val="000000">
                    <a:alpha val="43137"/>
                  </a:srgbClr>
                </a:outerShdw>
              </a:effectLst>
            </a:endParaRPr>
          </a:p>
        </p:txBody>
      </p:sp>
      <p:sp>
        <p:nvSpPr>
          <p:cNvPr id="6" name="Abgerundetes Rechteck 5"/>
          <p:cNvSpPr/>
          <p:nvPr/>
        </p:nvSpPr>
        <p:spPr>
          <a:xfrm>
            <a:off x="1308163" y="5157788"/>
            <a:ext cx="9886951" cy="1457325"/>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a:solidFill>
                  <a:schemeClr val="tx1"/>
                </a:solidFill>
              </a:rPr>
              <a:t>„Der Beklagte wird verurteilt, an den Kläger 1.200,00 € Zinsen aus der inzwischen gezahlten Warenlieferung sowie 200,00 € vorgerichtliche </a:t>
            </a:r>
            <a:r>
              <a:rPr lang="de-DE" sz="2400" dirty="0" smtClean="0">
                <a:solidFill>
                  <a:schemeClr val="tx1"/>
                </a:solidFill>
              </a:rPr>
              <a:t>Rechtsanwaltskosten zu zahlen“</a:t>
            </a:r>
            <a:endParaRPr lang="de-DE" sz="2400" dirty="0">
              <a:solidFill>
                <a:schemeClr val="tx1"/>
              </a:solidFill>
            </a:endParaRPr>
          </a:p>
        </p:txBody>
      </p:sp>
      <p:sp>
        <p:nvSpPr>
          <p:cNvPr id="12" name="Gefaltete Ecke 11"/>
          <p:cNvSpPr/>
          <p:nvPr/>
        </p:nvSpPr>
        <p:spPr>
          <a:xfrm rot="20668858">
            <a:off x="9888289" y="4296343"/>
            <a:ext cx="1993144" cy="1862233"/>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solidFill>
                  <a:schemeClr val="tx1"/>
                </a:solidFill>
                <a:latin typeface="MV Boli" panose="02000500030200090000" pitchFamily="2" charset="0"/>
                <a:cs typeface="MV Boli" panose="02000500030200090000" pitchFamily="2" charset="0"/>
              </a:rPr>
              <a:t>1400€</a:t>
            </a:r>
          </a:p>
        </p:txBody>
      </p:sp>
    </p:spTree>
    <p:extLst>
      <p:ext uri="{BB962C8B-B14F-4D97-AF65-F5344CB8AC3E}">
        <p14:creationId xmlns:p14="http://schemas.microsoft.com/office/powerpoint/2010/main" val="1274237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p:cTn id="13" dur="1000" fill="hold"/>
                                        <p:tgtEl>
                                          <p:spTgt spid="8"/>
                                        </p:tgtEl>
                                        <p:attrNameLst>
                                          <p:attrName>ppt_w</p:attrName>
                                        </p:attrNameLst>
                                      </p:cBhvr>
                                      <p:tavLst>
                                        <p:tav tm="0">
                                          <p:val>
                                            <p:fltVal val="0"/>
                                          </p:val>
                                        </p:tav>
                                        <p:tav tm="100000">
                                          <p:val>
                                            <p:strVal val="#ppt_w"/>
                                          </p:val>
                                        </p:tav>
                                      </p:tavLst>
                                    </p:anim>
                                    <p:anim calcmode="lin" valueType="num">
                                      <p:cBhvr>
                                        <p:cTn id="14" dur="1000" fill="hold"/>
                                        <p:tgtEl>
                                          <p:spTgt spid="8"/>
                                        </p:tgtEl>
                                        <p:attrNameLst>
                                          <p:attrName>ppt_h</p:attrName>
                                        </p:attrNameLst>
                                      </p:cBhvr>
                                      <p:tavLst>
                                        <p:tav tm="0">
                                          <p:val>
                                            <p:fltVal val="0"/>
                                          </p:val>
                                        </p:tav>
                                        <p:tav tm="100000">
                                          <p:val>
                                            <p:strVal val="#ppt_h"/>
                                          </p:val>
                                        </p:tav>
                                      </p:tavLst>
                                    </p:anim>
                                    <p:anim calcmode="lin" valueType="num">
                                      <p:cBhvr>
                                        <p:cTn id="15" dur="1000" fill="hold"/>
                                        <p:tgtEl>
                                          <p:spTgt spid="8"/>
                                        </p:tgtEl>
                                        <p:attrNameLst>
                                          <p:attrName>style.rotation</p:attrName>
                                        </p:attrNameLst>
                                      </p:cBhvr>
                                      <p:tavLst>
                                        <p:tav tm="0">
                                          <p:val>
                                            <p:fltVal val="90"/>
                                          </p:val>
                                        </p:tav>
                                        <p:tav tm="100000">
                                          <p:val>
                                            <p:fltVal val="0"/>
                                          </p:val>
                                        </p:tav>
                                      </p:tavLst>
                                    </p:anim>
                                    <p:animEffect transition="in" filter="fade">
                                      <p:cBhvr>
                                        <p:cTn id="16" dur="10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ppt_x"/>
                                          </p:val>
                                        </p:tav>
                                        <p:tav tm="100000">
                                          <p:val>
                                            <p:strVal val="#ppt_x"/>
                                          </p:val>
                                        </p:tav>
                                      </p:tavLst>
                                    </p:anim>
                                    <p:anim calcmode="lin" valueType="num">
                                      <p:cBhvr additive="base">
                                        <p:cTn id="2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additive="base">
                                        <p:cTn id="27" dur="500" fill="hold"/>
                                        <p:tgtEl>
                                          <p:spTgt spid="5"/>
                                        </p:tgtEl>
                                        <p:attrNameLst>
                                          <p:attrName>ppt_x</p:attrName>
                                        </p:attrNameLst>
                                      </p:cBhvr>
                                      <p:tavLst>
                                        <p:tav tm="0">
                                          <p:val>
                                            <p:strVal val="#ppt_x"/>
                                          </p:val>
                                        </p:tav>
                                        <p:tav tm="100000">
                                          <p:val>
                                            <p:strVal val="#ppt_x"/>
                                          </p:val>
                                        </p:tav>
                                      </p:tavLst>
                                    </p:anim>
                                    <p:anim calcmode="lin" valueType="num">
                                      <p:cBhvr additive="base">
                                        <p:cTn id="2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anim calcmode="lin" valueType="num">
                                      <p:cBhvr additive="base">
                                        <p:cTn id="33" dur="500" fill="hold"/>
                                        <p:tgtEl>
                                          <p:spTgt spid="3"/>
                                        </p:tgtEl>
                                        <p:attrNameLst>
                                          <p:attrName>ppt_x</p:attrName>
                                        </p:attrNameLst>
                                      </p:cBhvr>
                                      <p:tavLst>
                                        <p:tav tm="0">
                                          <p:val>
                                            <p:strVal val="#ppt_x"/>
                                          </p:val>
                                        </p:tav>
                                        <p:tav tm="100000">
                                          <p:val>
                                            <p:strVal val="#ppt_x"/>
                                          </p:val>
                                        </p:tav>
                                      </p:tavLst>
                                    </p:anim>
                                    <p:anim calcmode="lin" valueType="num">
                                      <p:cBhvr additive="base">
                                        <p:cTn id="3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6"/>
                                        </p:tgtEl>
                                        <p:attrNameLst>
                                          <p:attrName>style.visibility</p:attrName>
                                        </p:attrNameLst>
                                      </p:cBhvr>
                                      <p:to>
                                        <p:strVal val="visible"/>
                                      </p:to>
                                    </p:set>
                                    <p:anim calcmode="lin" valueType="num">
                                      <p:cBhvr additive="base">
                                        <p:cTn id="39" dur="500" fill="hold"/>
                                        <p:tgtEl>
                                          <p:spTgt spid="6"/>
                                        </p:tgtEl>
                                        <p:attrNameLst>
                                          <p:attrName>ppt_x</p:attrName>
                                        </p:attrNameLst>
                                      </p:cBhvr>
                                      <p:tavLst>
                                        <p:tav tm="0">
                                          <p:val>
                                            <p:strVal val="#ppt_x"/>
                                          </p:val>
                                        </p:tav>
                                        <p:tav tm="100000">
                                          <p:val>
                                            <p:strVal val="#ppt_x"/>
                                          </p:val>
                                        </p:tav>
                                      </p:tavLst>
                                    </p:anim>
                                    <p:anim calcmode="lin" valueType="num">
                                      <p:cBhvr additive="base">
                                        <p:cTn id="4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6" presetClass="entr" presetSubtype="0" fill="hold" grpId="0" nodeType="clickEffect">
                                  <p:stCondLst>
                                    <p:cond delay="0"/>
                                  </p:stCondLst>
                                  <p:childTnLst>
                                    <p:set>
                                      <p:cBhvr>
                                        <p:cTn id="44" dur="1" fill="hold">
                                          <p:stCondLst>
                                            <p:cond delay="0"/>
                                          </p:stCondLst>
                                        </p:cTn>
                                        <p:tgtEl>
                                          <p:spTgt spid="11"/>
                                        </p:tgtEl>
                                        <p:attrNameLst>
                                          <p:attrName>style.visibility</p:attrName>
                                        </p:attrNameLst>
                                      </p:cBhvr>
                                      <p:to>
                                        <p:strVal val="visible"/>
                                      </p:to>
                                    </p:set>
                                    <p:animEffect transition="in" filter="wipe(down)">
                                      <p:cBhvr>
                                        <p:cTn id="45" dur="580">
                                          <p:stCondLst>
                                            <p:cond delay="0"/>
                                          </p:stCondLst>
                                        </p:cTn>
                                        <p:tgtEl>
                                          <p:spTgt spid="11"/>
                                        </p:tgtEl>
                                      </p:cBhvr>
                                    </p:animEffect>
                                    <p:anim calcmode="lin" valueType="num">
                                      <p:cBhvr>
                                        <p:cTn id="46"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47"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48"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49"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50"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51" dur="26">
                                          <p:stCondLst>
                                            <p:cond delay="650"/>
                                          </p:stCondLst>
                                        </p:cTn>
                                        <p:tgtEl>
                                          <p:spTgt spid="11"/>
                                        </p:tgtEl>
                                      </p:cBhvr>
                                      <p:to x="100000" y="60000"/>
                                    </p:animScale>
                                    <p:animScale>
                                      <p:cBhvr>
                                        <p:cTn id="52" dur="166" decel="50000">
                                          <p:stCondLst>
                                            <p:cond delay="676"/>
                                          </p:stCondLst>
                                        </p:cTn>
                                        <p:tgtEl>
                                          <p:spTgt spid="11"/>
                                        </p:tgtEl>
                                      </p:cBhvr>
                                      <p:to x="100000" y="100000"/>
                                    </p:animScale>
                                    <p:animScale>
                                      <p:cBhvr>
                                        <p:cTn id="53" dur="26">
                                          <p:stCondLst>
                                            <p:cond delay="1312"/>
                                          </p:stCondLst>
                                        </p:cTn>
                                        <p:tgtEl>
                                          <p:spTgt spid="11"/>
                                        </p:tgtEl>
                                      </p:cBhvr>
                                      <p:to x="100000" y="80000"/>
                                    </p:animScale>
                                    <p:animScale>
                                      <p:cBhvr>
                                        <p:cTn id="54" dur="166" decel="50000">
                                          <p:stCondLst>
                                            <p:cond delay="1338"/>
                                          </p:stCondLst>
                                        </p:cTn>
                                        <p:tgtEl>
                                          <p:spTgt spid="11"/>
                                        </p:tgtEl>
                                      </p:cBhvr>
                                      <p:to x="100000" y="100000"/>
                                    </p:animScale>
                                    <p:animScale>
                                      <p:cBhvr>
                                        <p:cTn id="55" dur="26">
                                          <p:stCondLst>
                                            <p:cond delay="1642"/>
                                          </p:stCondLst>
                                        </p:cTn>
                                        <p:tgtEl>
                                          <p:spTgt spid="11"/>
                                        </p:tgtEl>
                                      </p:cBhvr>
                                      <p:to x="100000" y="90000"/>
                                    </p:animScale>
                                    <p:animScale>
                                      <p:cBhvr>
                                        <p:cTn id="56" dur="166" decel="50000">
                                          <p:stCondLst>
                                            <p:cond delay="1668"/>
                                          </p:stCondLst>
                                        </p:cTn>
                                        <p:tgtEl>
                                          <p:spTgt spid="11"/>
                                        </p:tgtEl>
                                      </p:cBhvr>
                                      <p:to x="100000" y="100000"/>
                                    </p:animScale>
                                    <p:animScale>
                                      <p:cBhvr>
                                        <p:cTn id="57" dur="26">
                                          <p:stCondLst>
                                            <p:cond delay="1808"/>
                                          </p:stCondLst>
                                        </p:cTn>
                                        <p:tgtEl>
                                          <p:spTgt spid="11"/>
                                        </p:tgtEl>
                                      </p:cBhvr>
                                      <p:to x="100000" y="95000"/>
                                    </p:animScale>
                                    <p:animScale>
                                      <p:cBhvr>
                                        <p:cTn id="58" dur="166" decel="50000">
                                          <p:stCondLst>
                                            <p:cond delay="1834"/>
                                          </p:stCondLst>
                                        </p:cTn>
                                        <p:tgtEl>
                                          <p:spTgt spid="11"/>
                                        </p:tgtEl>
                                      </p:cBhvr>
                                      <p:to x="100000" y="100000"/>
                                    </p:animScale>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grpId="0" nodeType="clickEffect">
                                  <p:stCondLst>
                                    <p:cond delay="0"/>
                                  </p:stCondLst>
                                  <p:childTnLst>
                                    <p:set>
                                      <p:cBhvr>
                                        <p:cTn id="62" dur="1" fill="hold">
                                          <p:stCondLst>
                                            <p:cond delay="0"/>
                                          </p:stCondLst>
                                        </p:cTn>
                                        <p:tgtEl>
                                          <p:spTgt spid="12"/>
                                        </p:tgtEl>
                                        <p:attrNameLst>
                                          <p:attrName>style.visibility</p:attrName>
                                        </p:attrNameLst>
                                      </p:cBhvr>
                                      <p:to>
                                        <p:strVal val="visible"/>
                                      </p:to>
                                    </p:set>
                                    <p:anim calcmode="lin" valueType="num">
                                      <p:cBhvr>
                                        <p:cTn id="63" dur="1000" fill="hold"/>
                                        <p:tgtEl>
                                          <p:spTgt spid="12"/>
                                        </p:tgtEl>
                                        <p:attrNameLst>
                                          <p:attrName>ppt_w</p:attrName>
                                        </p:attrNameLst>
                                      </p:cBhvr>
                                      <p:tavLst>
                                        <p:tav tm="0">
                                          <p:val>
                                            <p:fltVal val="0"/>
                                          </p:val>
                                        </p:tav>
                                        <p:tav tm="100000">
                                          <p:val>
                                            <p:strVal val="#ppt_w"/>
                                          </p:val>
                                        </p:tav>
                                      </p:tavLst>
                                    </p:anim>
                                    <p:anim calcmode="lin" valueType="num">
                                      <p:cBhvr>
                                        <p:cTn id="64" dur="1000" fill="hold"/>
                                        <p:tgtEl>
                                          <p:spTgt spid="12"/>
                                        </p:tgtEl>
                                        <p:attrNameLst>
                                          <p:attrName>ppt_h</p:attrName>
                                        </p:attrNameLst>
                                      </p:cBhvr>
                                      <p:tavLst>
                                        <p:tav tm="0">
                                          <p:val>
                                            <p:fltVal val="0"/>
                                          </p:val>
                                        </p:tav>
                                        <p:tav tm="100000">
                                          <p:val>
                                            <p:strVal val="#ppt_h"/>
                                          </p:val>
                                        </p:tav>
                                      </p:tavLst>
                                    </p:anim>
                                    <p:anim calcmode="lin" valueType="num">
                                      <p:cBhvr>
                                        <p:cTn id="65" dur="1000" fill="hold"/>
                                        <p:tgtEl>
                                          <p:spTgt spid="12"/>
                                        </p:tgtEl>
                                        <p:attrNameLst>
                                          <p:attrName>style.rotation</p:attrName>
                                        </p:attrNameLst>
                                      </p:cBhvr>
                                      <p:tavLst>
                                        <p:tav tm="0">
                                          <p:val>
                                            <p:fltVal val="90"/>
                                          </p:val>
                                        </p:tav>
                                        <p:tav tm="100000">
                                          <p:val>
                                            <p:fltVal val="0"/>
                                          </p:val>
                                        </p:tav>
                                      </p:tavLst>
                                    </p:anim>
                                    <p:animEffect transition="in" filter="fade">
                                      <p:cBhvr>
                                        <p:cTn id="66"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7" grpId="0" animBg="1"/>
      <p:bldP spid="8" grpId="0" animBg="1"/>
      <p:bldP spid="11" grpId="0" animBg="1"/>
      <p:bldP spid="5" grpId="0" animBg="1"/>
      <p:bldP spid="6" grpId="0" animBg="1"/>
      <p:bldP spid="1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988912" y="336883"/>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3" name="Abgerundetes Rechteck 2"/>
          <p:cNvSpPr/>
          <p:nvPr/>
        </p:nvSpPr>
        <p:spPr>
          <a:xfrm>
            <a:off x="1308163" y="2904977"/>
            <a:ext cx="9886951" cy="1869658"/>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800" b="1" dirty="0" smtClean="0"/>
          </a:p>
          <a:p>
            <a:endParaRPr lang="de-DE" sz="2800" b="1" dirty="0" smtClean="0"/>
          </a:p>
          <a:p>
            <a:pPr algn="ctr"/>
            <a:r>
              <a:rPr lang="de-DE" sz="2400"/>
              <a:t>Eine </a:t>
            </a:r>
            <a:r>
              <a:rPr lang="de-DE" sz="2400" smtClean="0"/>
              <a:t>Warenlieferung </a:t>
            </a:r>
            <a:r>
              <a:rPr lang="de-DE" sz="2400" dirty="0"/>
              <a:t>wurde vom Kunden nicht bezahlt sowie Zinsen aus einer anderen angemahnten Warenlieferung aus Monat Februar. Nachdem auch ein Mahnschreiben des Rechtsanwalts keinen Erfolg brachte, wird nun folgende Klage eingereicht</a:t>
            </a:r>
            <a:r>
              <a:rPr lang="de-DE" sz="2400" dirty="0" smtClean="0"/>
              <a:t>:</a:t>
            </a:r>
          </a:p>
          <a:p>
            <a:pPr algn="ctr"/>
            <a:r>
              <a:rPr lang="de-DE" sz="2400" dirty="0"/>
              <a:t/>
            </a:r>
            <a:br>
              <a:rPr lang="de-DE" sz="2400" dirty="0"/>
            </a:br>
            <a:endParaRPr lang="de-DE" sz="2400" dirty="0"/>
          </a:p>
        </p:txBody>
      </p:sp>
      <p:sp>
        <p:nvSpPr>
          <p:cNvPr id="4" name="Abgerundetes Rechteck 3"/>
          <p:cNvSpPr/>
          <p:nvPr/>
        </p:nvSpPr>
        <p:spPr>
          <a:xfrm>
            <a:off x="4425741" y="1525401"/>
            <a:ext cx="3599330" cy="91440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b="1" dirty="0">
                <a:effectLst>
                  <a:outerShdw blurRad="38100" dist="38100" dir="2700000" algn="tl">
                    <a:srgbClr val="000000">
                      <a:alpha val="43137"/>
                    </a:srgbClr>
                  </a:outerShdw>
                </a:effectLst>
              </a:rPr>
              <a:t>Streitwert</a:t>
            </a:r>
          </a:p>
        </p:txBody>
      </p:sp>
      <p:sp>
        <p:nvSpPr>
          <p:cNvPr id="7" name="Abgerundetes Rechteck 6"/>
          <p:cNvSpPr/>
          <p:nvPr/>
        </p:nvSpPr>
        <p:spPr>
          <a:xfrm>
            <a:off x="435769" y="2544670"/>
            <a:ext cx="5650706" cy="641141"/>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800" b="1" dirty="0">
                <a:effectLst>
                  <a:outerShdw blurRad="38100" dist="38100" dir="2700000" algn="tl">
                    <a:srgbClr val="000000">
                      <a:alpha val="43137"/>
                    </a:srgbClr>
                  </a:outerShdw>
                </a:effectLst>
              </a:rPr>
              <a:t>Wie hoch ist jeweils der Streitwert?</a:t>
            </a:r>
          </a:p>
        </p:txBody>
      </p:sp>
      <p:sp>
        <p:nvSpPr>
          <p:cNvPr id="9" name="Rechteck 8"/>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mtClean="0">
                <a:solidFill>
                  <a:schemeClr val="tx1"/>
                </a:solidFill>
              </a:rPr>
              <a:t>59</a:t>
            </a:r>
            <a:endParaRPr lang="de-DE" dirty="0">
              <a:solidFill>
                <a:schemeClr val="tx1"/>
              </a:solidFill>
            </a:endParaRP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8" name="Gefaltete Ecke 7"/>
          <p:cNvSpPr/>
          <p:nvPr/>
        </p:nvSpPr>
        <p:spPr>
          <a:xfrm rot="21038954">
            <a:off x="1593611" y="471158"/>
            <a:ext cx="1783822" cy="1601623"/>
          </a:xfrm>
          <a:prstGeom prst="foldedCorner">
            <a:avLst/>
          </a:prstGeom>
          <a:solidFill>
            <a:srgbClr val="E9DA69"/>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800" b="1" dirty="0" smtClean="0">
              <a:solidFill>
                <a:schemeClr val="tx1"/>
              </a:solidFill>
              <a:latin typeface="MV Boli" panose="02000500030200090000" pitchFamily="2" charset="0"/>
              <a:cs typeface="MV Boli" panose="02000500030200090000" pitchFamily="2" charset="0"/>
            </a:endParaRPr>
          </a:p>
          <a:p>
            <a:pPr algn="ctr"/>
            <a:r>
              <a:rPr lang="de-DE" sz="2800" b="1" dirty="0" smtClean="0">
                <a:solidFill>
                  <a:schemeClr val="tx1"/>
                </a:solidFill>
                <a:latin typeface="MV Boli" panose="02000500030200090000" pitchFamily="2" charset="0"/>
                <a:cs typeface="MV Boli" panose="02000500030200090000" pitchFamily="2" charset="0"/>
              </a:rPr>
              <a:t>Übung</a:t>
            </a:r>
          </a:p>
          <a:p>
            <a:pPr algn="ctr"/>
            <a:r>
              <a:rPr lang="de-DE" sz="2800" b="1" smtClean="0">
                <a:solidFill>
                  <a:schemeClr val="tx1"/>
                </a:solidFill>
                <a:latin typeface="MV Boli" panose="02000500030200090000" pitchFamily="2" charset="0"/>
                <a:cs typeface="MV Boli" panose="02000500030200090000" pitchFamily="2" charset="0"/>
              </a:rPr>
              <a:t>002</a:t>
            </a:r>
            <a:endParaRPr lang="de-DE" sz="2800" b="1" dirty="0" smtClean="0">
              <a:solidFill>
                <a:schemeClr val="tx1"/>
              </a:solidFill>
              <a:latin typeface="MV Boli" panose="02000500030200090000" pitchFamily="2" charset="0"/>
              <a:cs typeface="MV Boli" panose="02000500030200090000" pitchFamily="2" charset="0"/>
            </a:endParaRPr>
          </a:p>
        </p:txBody>
      </p:sp>
      <p:sp>
        <p:nvSpPr>
          <p:cNvPr id="11" name="Gefaltete Ecke 10"/>
          <p:cNvSpPr/>
          <p:nvPr/>
        </p:nvSpPr>
        <p:spPr>
          <a:xfrm rot="21103914">
            <a:off x="9675095" y="1479997"/>
            <a:ext cx="1985041" cy="1828800"/>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solidFill>
                  <a:schemeClr val="tx1"/>
                </a:solidFill>
                <a:latin typeface="MV Boli" panose="02000500030200090000" pitchFamily="2" charset="0"/>
                <a:cs typeface="MV Boli" panose="02000500030200090000" pitchFamily="2" charset="0"/>
              </a:rPr>
              <a:t>Lösung:</a:t>
            </a:r>
          </a:p>
        </p:txBody>
      </p:sp>
      <p:sp>
        <p:nvSpPr>
          <p:cNvPr id="5" name="Ellipse 4"/>
          <p:cNvSpPr/>
          <p:nvPr/>
        </p:nvSpPr>
        <p:spPr>
          <a:xfrm>
            <a:off x="603601" y="3371722"/>
            <a:ext cx="914400" cy="914400"/>
          </a:xfrm>
          <a:prstGeom prst="ellipse">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b="1" dirty="0">
                <a:effectLst>
                  <a:outerShdw blurRad="38100" dist="38100" dir="2700000" algn="tl">
                    <a:srgbClr val="000000">
                      <a:alpha val="43137"/>
                    </a:srgbClr>
                  </a:outerShdw>
                </a:effectLst>
              </a:rPr>
              <a:t>3</a:t>
            </a:r>
            <a:r>
              <a:rPr lang="de-DE" sz="3200" b="1" dirty="0" smtClean="0">
                <a:effectLst>
                  <a:outerShdw blurRad="38100" dist="38100" dir="2700000" algn="tl">
                    <a:srgbClr val="000000">
                      <a:alpha val="43137"/>
                    </a:srgbClr>
                  </a:outerShdw>
                </a:effectLst>
              </a:rPr>
              <a:t>.</a:t>
            </a:r>
            <a:endParaRPr lang="de-DE" sz="3200" b="1" dirty="0">
              <a:effectLst>
                <a:outerShdw blurRad="38100" dist="38100" dir="2700000" algn="tl">
                  <a:srgbClr val="000000">
                    <a:alpha val="43137"/>
                  </a:srgbClr>
                </a:outerShdw>
              </a:effectLst>
            </a:endParaRPr>
          </a:p>
        </p:txBody>
      </p:sp>
      <p:sp>
        <p:nvSpPr>
          <p:cNvPr id="6" name="Abgerundetes Rechteck 5"/>
          <p:cNvSpPr/>
          <p:nvPr/>
        </p:nvSpPr>
        <p:spPr>
          <a:xfrm>
            <a:off x="1308162" y="4985375"/>
            <a:ext cx="9886951" cy="1457325"/>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dirty="0" smtClean="0">
                <a:solidFill>
                  <a:schemeClr val="tx1"/>
                </a:solidFill>
              </a:rPr>
              <a:t>„1</a:t>
            </a:r>
            <a:r>
              <a:rPr lang="de-DE" sz="2400" dirty="0">
                <a:solidFill>
                  <a:schemeClr val="tx1"/>
                </a:solidFill>
              </a:rPr>
              <a:t>. </a:t>
            </a:r>
            <a:r>
              <a:rPr lang="de-DE" sz="2400" dirty="0" smtClean="0">
                <a:solidFill>
                  <a:schemeClr val="tx1"/>
                </a:solidFill>
              </a:rPr>
              <a:t>Der </a:t>
            </a:r>
            <a:r>
              <a:rPr lang="de-DE" sz="2400" dirty="0">
                <a:solidFill>
                  <a:schemeClr val="tx1"/>
                </a:solidFill>
              </a:rPr>
              <a:t>Beklagte wird verurteilt, an den Kläger 10.000,00 € nebst 1.200,00 € Zinsen hieraus zu zahlen. </a:t>
            </a:r>
            <a:br>
              <a:rPr lang="de-DE" sz="2400" dirty="0">
                <a:solidFill>
                  <a:schemeClr val="tx1"/>
                </a:solidFill>
              </a:rPr>
            </a:br>
            <a:r>
              <a:rPr lang="de-DE" sz="2400" dirty="0">
                <a:solidFill>
                  <a:schemeClr val="tx1"/>
                </a:solidFill>
              </a:rPr>
              <a:t>2. Der Beklagte wird verurteilt, an den Kläger 200,00 € Zinsen aus der inzwischen gezahlten Warenlieferung zu zahlen. “</a:t>
            </a:r>
          </a:p>
        </p:txBody>
      </p:sp>
      <p:sp>
        <p:nvSpPr>
          <p:cNvPr id="12" name="Gefaltete Ecke 11"/>
          <p:cNvSpPr/>
          <p:nvPr/>
        </p:nvSpPr>
        <p:spPr>
          <a:xfrm rot="283961">
            <a:off x="9888289" y="4296343"/>
            <a:ext cx="1993144" cy="1862233"/>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solidFill>
                  <a:schemeClr val="tx1"/>
                </a:solidFill>
                <a:latin typeface="MV Boli" panose="02000500030200090000" pitchFamily="2" charset="0"/>
                <a:cs typeface="MV Boli" panose="02000500030200090000" pitchFamily="2" charset="0"/>
              </a:rPr>
              <a:t>10200€</a:t>
            </a:r>
          </a:p>
        </p:txBody>
      </p:sp>
    </p:spTree>
    <p:extLst>
      <p:ext uri="{BB962C8B-B14F-4D97-AF65-F5344CB8AC3E}">
        <p14:creationId xmlns:p14="http://schemas.microsoft.com/office/powerpoint/2010/main" val="3938126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p:cTn id="13" dur="1000" fill="hold"/>
                                        <p:tgtEl>
                                          <p:spTgt spid="8"/>
                                        </p:tgtEl>
                                        <p:attrNameLst>
                                          <p:attrName>ppt_w</p:attrName>
                                        </p:attrNameLst>
                                      </p:cBhvr>
                                      <p:tavLst>
                                        <p:tav tm="0">
                                          <p:val>
                                            <p:fltVal val="0"/>
                                          </p:val>
                                        </p:tav>
                                        <p:tav tm="100000">
                                          <p:val>
                                            <p:strVal val="#ppt_w"/>
                                          </p:val>
                                        </p:tav>
                                      </p:tavLst>
                                    </p:anim>
                                    <p:anim calcmode="lin" valueType="num">
                                      <p:cBhvr>
                                        <p:cTn id="14" dur="1000" fill="hold"/>
                                        <p:tgtEl>
                                          <p:spTgt spid="8"/>
                                        </p:tgtEl>
                                        <p:attrNameLst>
                                          <p:attrName>ppt_h</p:attrName>
                                        </p:attrNameLst>
                                      </p:cBhvr>
                                      <p:tavLst>
                                        <p:tav tm="0">
                                          <p:val>
                                            <p:fltVal val="0"/>
                                          </p:val>
                                        </p:tav>
                                        <p:tav tm="100000">
                                          <p:val>
                                            <p:strVal val="#ppt_h"/>
                                          </p:val>
                                        </p:tav>
                                      </p:tavLst>
                                    </p:anim>
                                    <p:anim calcmode="lin" valueType="num">
                                      <p:cBhvr>
                                        <p:cTn id="15" dur="1000" fill="hold"/>
                                        <p:tgtEl>
                                          <p:spTgt spid="8"/>
                                        </p:tgtEl>
                                        <p:attrNameLst>
                                          <p:attrName>style.rotation</p:attrName>
                                        </p:attrNameLst>
                                      </p:cBhvr>
                                      <p:tavLst>
                                        <p:tav tm="0">
                                          <p:val>
                                            <p:fltVal val="90"/>
                                          </p:val>
                                        </p:tav>
                                        <p:tav tm="100000">
                                          <p:val>
                                            <p:fltVal val="0"/>
                                          </p:val>
                                        </p:tav>
                                      </p:tavLst>
                                    </p:anim>
                                    <p:animEffect transition="in" filter="fade">
                                      <p:cBhvr>
                                        <p:cTn id="16" dur="10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ppt_x"/>
                                          </p:val>
                                        </p:tav>
                                        <p:tav tm="100000">
                                          <p:val>
                                            <p:strVal val="#ppt_x"/>
                                          </p:val>
                                        </p:tav>
                                      </p:tavLst>
                                    </p:anim>
                                    <p:anim calcmode="lin" valueType="num">
                                      <p:cBhvr additive="base">
                                        <p:cTn id="2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additive="base">
                                        <p:cTn id="27" dur="500" fill="hold"/>
                                        <p:tgtEl>
                                          <p:spTgt spid="5"/>
                                        </p:tgtEl>
                                        <p:attrNameLst>
                                          <p:attrName>ppt_x</p:attrName>
                                        </p:attrNameLst>
                                      </p:cBhvr>
                                      <p:tavLst>
                                        <p:tav tm="0">
                                          <p:val>
                                            <p:strVal val="#ppt_x"/>
                                          </p:val>
                                        </p:tav>
                                        <p:tav tm="100000">
                                          <p:val>
                                            <p:strVal val="#ppt_x"/>
                                          </p:val>
                                        </p:tav>
                                      </p:tavLst>
                                    </p:anim>
                                    <p:anim calcmode="lin" valueType="num">
                                      <p:cBhvr additive="base">
                                        <p:cTn id="2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anim calcmode="lin" valueType="num">
                                      <p:cBhvr additive="base">
                                        <p:cTn id="33" dur="500" fill="hold"/>
                                        <p:tgtEl>
                                          <p:spTgt spid="3"/>
                                        </p:tgtEl>
                                        <p:attrNameLst>
                                          <p:attrName>ppt_x</p:attrName>
                                        </p:attrNameLst>
                                      </p:cBhvr>
                                      <p:tavLst>
                                        <p:tav tm="0">
                                          <p:val>
                                            <p:strVal val="#ppt_x"/>
                                          </p:val>
                                        </p:tav>
                                        <p:tav tm="100000">
                                          <p:val>
                                            <p:strVal val="#ppt_x"/>
                                          </p:val>
                                        </p:tav>
                                      </p:tavLst>
                                    </p:anim>
                                    <p:anim calcmode="lin" valueType="num">
                                      <p:cBhvr additive="base">
                                        <p:cTn id="3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6"/>
                                        </p:tgtEl>
                                        <p:attrNameLst>
                                          <p:attrName>style.visibility</p:attrName>
                                        </p:attrNameLst>
                                      </p:cBhvr>
                                      <p:to>
                                        <p:strVal val="visible"/>
                                      </p:to>
                                    </p:set>
                                    <p:anim calcmode="lin" valueType="num">
                                      <p:cBhvr additive="base">
                                        <p:cTn id="39" dur="500" fill="hold"/>
                                        <p:tgtEl>
                                          <p:spTgt spid="6"/>
                                        </p:tgtEl>
                                        <p:attrNameLst>
                                          <p:attrName>ppt_x</p:attrName>
                                        </p:attrNameLst>
                                      </p:cBhvr>
                                      <p:tavLst>
                                        <p:tav tm="0">
                                          <p:val>
                                            <p:strVal val="#ppt_x"/>
                                          </p:val>
                                        </p:tav>
                                        <p:tav tm="100000">
                                          <p:val>
                                            <p:strVal val="#ppt_x"/>
                                          </p:val>
                                        </p:tav>
                                      </p:tavLst>
                                    </p:anim>
                                    <p:anim calcmode="lin" valueType="num">
                                      <p:cBhvr additive="base">
                                        <p:cTn id="4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6" presetClass="entr" presetSubtype="0" fill="hold" grpId="0" nodeType="clickEffect">
                                  <p:stCondLst>
                                    <p:cond delay="0"/>
                                  </p:stCondLst>
                                  <p:childTnLst>
                                    <p:set>
                                      <p:cBhvr>
                                        <p:cTn id="44" dur="1" fill="hold">
                                          <p:stCondLst>
                                            <p:cond delay="0"/>
                                          </p:stCondLst>
                                        </p:cTn>
                                        <p:tgtEl>
                                          <p:spTgt spid="11"/>
                                        </p:tgtEl>
                                        <p:attrNameLst>
                                          <p:attrName>style.visibility</p:attrName>
                                        </p:attrNameLst>
                                      </p:cBhvr>
                                      <p:to>
                                        <p:strVal val="visible"/>
                                      </p:to>
                                    </p:set>
                                    <p:animEffect transition="in" filter="wipe(down)">
                                      <p:cBhvr>
                                        <p:cTn id="45" dur="580">
                                          <p:stCondLst>
                                            <p:cond delay="0"/>
                                          </p:stCondLst>
                                        </p:cTn>
                                        <p:tgtEl>
                                          <p:spTgt spid="11"/>
                                        </p:tgtEl>
                                      </p:cBhvr>
                                    </p:animEffect>
                                    <p:anim calcmode="lin" valueType="num">
                                      <p:cBhvr>
                                        <p:cTn id="46"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47"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48"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49"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50"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51" dur="26">
                                          <p:stCondLst>
                                            <p:cond delay="650"/>
                                          </p:stCondLst>
                                        </p:cTn>
                                        <p:tgtEl>
                                          <p:spTgt spid="11"/>
                                        </p:tgtEl>
                                      </p:cBhvr>
                                      <p:to x="100000" y="60000"/>
                                    </p:animScale>
                                    <p:animScale>
                                      <p:cBhvr>
                                        <p:cTn id="52" dur="166" decel="50000">
                                          <p:stCondLst>
                                            <p:cond delay="676"/>
                                          </p:stCondLst>
                                        </p:cTn>
                                        <p:tgtEl>
                                          <p:spTgt spid="11"/>
                                        </p:tgtEl>
                                      </p:cBhvr>
                                      <p:to x="100000" y="100000"/>
                                    </p:animScale>
                                    <p:animScale>
                                      <p:cBhvr>
                                        <p:cTn id="53" dur="26">
                                          <p:stCondLst>
                                            <p:cond delay="1312"/>
                                          </p:stCondLst>
                                        </p:cTn>
                                        <p:tgtEl>
                                          <p:spTgt spid="11"/>
                                        </p:tgtEl>
                                      </p:cBhvr>
                                      <p:to x="100000" y="80000"/>
                                    </p:animScale>
                                    <p:animScale>
                                      <p:cBhvr>
                                        <p:cTn id="54" dur="166" decel="50000">
                                          <p:stCondLst>
                                            <p:cond delay="1338"/>
                                          </p:stCondLst>
                                        </p:cTn>
                                        <p:tgtEl>
                                          <p:spTgt spid="11"/>
                                        </p:tgtEl>
                                      </p:cBhvr>
                                      <p:to x="100000" y="100000"/>
                                    </p:animScale>
                                    <p:animScale>
                                      <p:cBhvr>
                                        <p:cTn id="55" dur="26">
                                          <p:stCondLst>
                                            <p:cond delay="1642"/>
                                          </p:stCondLst>
                                        </p:cTn>
                                        <p:tgtEl>
                                          <p:spTgt spid="11"/>
                                        </p:tgtEl>
                                      </p:cBhvr>
                                      <p:to x="100000" y="90000"/>
                                    </p:animScale>
                                    <p:animScale>
                                      <p:cBhvr>
                                        <p:cTn id="56" dur="166" decel="50000">
                                          <p:stCondLst>
                                            <p:cond delay="1668"/>
                                          </p:stCondLst>
                                        </p:cTn>
                                        <p:tgtEl>
                                          <p:spTgt spid="11"/>
                                        </p:tgtEl>
                                      </p:cBhvr>
                                      <p:to x="100000" y="100000"/>
                                    </p:animScale>
                                    <p:animScale>
                                      <p:cBhvr>
                                        <p:cTn id="57" dur="26">
                                          <p:stCondLst>
                                            <p:cond delay="1808"/>
                                          </p:stCondLst>
                                        </p:cTn>
                                        <p:tgtEl>
                                          <p:spTgt spid="11"/>
                                        </p:tgtEl>
                                      </p:cBhvr>
                                      <p:to x="100000" y="95000"/>
                                    </p:animScale>
                                    <p:animScale>
                                      <p:cBhvr>
                                        <p:cTn id="58" dur="166" decel="50000">
                                          <p:stCondLst>
                                            <p:cond delay="1834"/>
                                          </p:stCondLst>
                                        </p:cTn>
                                        <p:tgtEl>
                                          <p:spTgt spid="11"/>
                                        </p:tgtEl>
                                      </p:cBhvr>
                                      <p:to x="100000" y="100000"/>
                                    </p:animScale>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grpId="0" nodeType="clickEffect">
                                  <p:stCondLst>
                                    <p:cond delay="0"/>
                                  </p:stCondLst>
                                  <p:childTnLst>
                                    <p:set>
                                      <p:cBhvr>
                                        <p:cTn id="62" dur="1" fill="hold">
                                          <p:stCondLst>
                                            <p:cond delay="0"/>
                                          </p:stCondLst>
                                        </p:cTn>
                                        <p:tgtEl>
                                          <p:spTgt spid="12"/>
                                        </p:tgtEl>
                                        <p:attrNameLst>
                                          <p:attrName>style.visibility</p:attrName>
                                        </p:attrNameLst>
                                      </p:cBhvr>
                                      <p:to>
                                        <p:strVal val="visible"/>
                                      </p:to>
                                    </p:set>
                                    <p:anim calcmode="lin" valueType="num">
                                      <p:cBhvr>
                                        <p:cTn id="63" dur="1000" fill="hold"/>
                                        <p:tgtEl>
                                          <p:spTgt spid="12"/>
                                        </p:tgtEl>
                                        <p:attrNameLst>
                                          <p:attrName>ppt_w</p:attrName>
                                        </p:attrNameLst>
                                      </p:cBhvr>
                                      <p:tavLst>
                                        <p:tav tm="0">
                                          <p:val>
                                            <p:fltVal val="0"/>
                                          </p:val>
                                        </p:tav>
                                        <p:tav tm="100000">
                                          <p:val>
                                            <p:strVal val="#ppt_w"/>
                                          </p:val>
                                        </p:tav>
                                      </p:tavLst>
                                    </p:anim>
                                    <p:anim calcmode="lin" valueType="num">
                                      <p:cBhvr>
                                        <p:cTn id="64" dur="1000" fill="hold"/>
                                        <p:tgtEl>
                                          <p:spTgt spid="12"/>
                                        </p:tgtEl>
                                        <p:attrNameLst>
                                          <p:attrName>ppt_h</p:attrName>
                                        </p:attrNameLst>
                                      </p:cBhvr>
                                      <p:tavLst>
                                        <p:tav tm="0">
                                          <p:val>
                                            <p:fltVal val="0"/>
                                          </p:val>
                                        </p:tav>
                                        <p:tav tm="100000">
                                          <p:val>
                                            <p:strVal val="#ppt_h"/>
                                          </p:val>
                                        </p:tav>
                                      </p:tavLst>
                                    </p:anim>
                                    <p:anim calcmode="lin" valueType="num">
                                      <p:cBhvr>
                                        <p:cTn id="65" dur="1000" fill="hold"/>
                                        <p:tgtEl>
                                          <p:spTgt spid="12"/>
                                        </p:tgtEl>
                                        <p:attrNameLst>
                                          <p:attrName>style.rotation</p:attrName>
                                        </p:attrNameLst>
                                      </p:cBhvr>
                                      <p:tavLst>
                                        <p:tav tm="0">
                                          <p:val>
                                            <p:fltVal val="90"/>
                                          </p:val>
                                        </p:tav>
                                        <p:tav tm="100000">
                                          <p:val>
                                            <p:fltVal val="0"/>
                                          </p:val>
                                        </p:tav>
                                      </p:tavLst>
                                    </p:anim>
                                    <p:animEffect transition="in" filter="fade">
                                      <p:cBhvr>
                                        <p:cTn id="66"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7" grpId="0" animBg="1"/>
      <p:bldP spid="8" grpId="0" animBg="1"/>
      <p:bldP spid="11" grpId="0" animBg="1"/>
      <p:bldP spid="5" grpId="0" animBg="1"/>
      <p:bldP spid="6" grpId="0" animBg="1"/>
      <p:bldP spid="12"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263</Words>
  <Application>Microsoft Office PowerPoint</Application>
  <PresentationFormat>Breitbild</PresentationFormat>
  <Paragraphs>46</Paragraphs>
  <Slides>3</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3</vt:i4>
      </vt:variant>
    </vt:vector>
  </HeadingPairs>
  <TitlesOfParts>
    <vt:vector size="8" baseType="lpstr">
      <vt:lpstr>Arial</vt:lpstr>
      <vt:lpstr>Calibri</vt:lpstr>
      <vt:lpstr>Calibri Light</vt:lpstr>
      <vt:lpstr>MV Boli</vt:lpstr>
      <vt:lpstr>Office</vt:lpstr>
      <vt:lpstr>PowerPoint-Präsentation</vt:lpstr>
      <vt:lpstr>PowerPoint-Präsentation</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Carus, Natascha</cp:lastModifiedBy>
  <cp:revision>2</cp:revision>
  <dcterms:created xsi:type="dcterms:W3CDTF">2023-05-30T09:37:01Z</dcterms:created>
  <dcterms:modified xsi:type="dcterms:W3CDTF">2024-03-06T07:48:03Z</dcterms:modified>
</cp:coreProperties>
</file>