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7" r:id="rId20"/>
    <p:sldId id="274" r:id="rId21"/>
    <p:sldId id="275" r:id="rId22"/>
    <p:sldId id="27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de-DE"/>
              <a:t>Mastertitelformat bearbeiten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89E2BE2-8F44-42B8-8CA2-791D9DB63EB4}" type="datetimeFigureOut">
              <a:rPr lang="de-DE" smtClean="0"/>
              <a:t>17.07.2026</a:t>
            </a:fld>
            <a:endParaRPr lang="de-DE"/>
          </a:p>
        </p:txBody>
      </p:sp>
      <p:sp>
        <p:nvSpPr>
          <p:cNvPr id="5" name="Footer Placeholder 4"/>
          <p:cNvSpPr>
            <a:spLocks noGrp="1"/>
          </p:cNvSpPr>
          <p:nvPr>
            <p:ph type="ftr" sz="quarter" idx="11"/>
          </p:nvPr>
        </p:nvSpPr>
        <p:spPr>
          <a:xfrm>
            <a:off x="2692397" y="5037663"/>
            <a:ext cx="5214635" cy="279400"/>
          </a:xfrm>
        </p:spPr>
        <p:txBody>
          <a:bodyPr/>
          <a:lstStyle/>
          <a:p>
            <a:endParaRPr lang="de-DE"/>
          </a:p>
        </p:txBody>
      </p:sp>
      <p:sp>
        <p:nvSpPr>
          <p:cNvPr id="6" name="Slide Number Placeholder 5"/>
          <p:cNvSpPr>
            <a:spLocks noGrp="1"/>
          </p:cNvSpPr>
          <p:nvPr>
            <p:ph type="sldNum" sz="quarter" idx="12"/>
          </p:nvPr>
        </p:nvSpPr>
        <p:spPr>
          <a:xfrm>
            <a:off x="8956900" y="5037663"/>
            <a:ext cx="551167" cy="279400"/>
          </a:xfrm>
        </p:spPr>
        <p:txBody>
          <a:bodyPr/>
          <a:lstStyle/>
          <a:p>
            <a:fld id="{A25A3F44-3760-4E78-8B30-F2AC9EF0CC64}" type="slidenum">
              <a:rPr lang="de-DE" smtClean="0"/>
              <a:t>‹Nr.›</a:t>
            </a:fld>
            <a:endParaRPr lang="de-DE"/>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1711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889E2BE2-8F44-42B8-8CA2-791D9DB63EB4}" type="datetimeFigureOut">
              <a:rPr lang="de-DE" smtClean="0"/>
              <a:t>17.07.2026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25A3F44-3760-4E78-8B30-F2AC9EF0CC64}" type="slidenum">
              <a:rPr lang="de-DE" smtClean="0"/>
              <a:t>‹Nr.›</a:t>
            </a:fld>
            <a:endParaRPr lang="de-DE"/>
          </a:p>
        </p:txBody>
      </p:sp>
    </p:spTree>
    <p:extLst>
      <p:ext uri="{BB962C8B-B14F-4D97-AF65-F5344CB8AC3E}">
        <p14:creationId xmlns:p14="http://schemas.microsoft.com/office/powerpoint/2010/main" val="225203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de-DE"/>
              <a:t>Mastertitelformat bearbeiten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889E2BE2-8F44-42B8-8CA2-791D9DB63EB4}" type="datetimeFigureOut">
              <a:rPr lang="de-DE" smtClean="0"/>
              <a:t>17.07.2026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5A3F44-3760-4E78-8B30-F2AC9EF0CC64}" type="slidenum">
              <a:rPr lang="de-DE" smtClean="0"/>
              <a:t>‹Nr.›</a:t>
            </a:fld>
            <a:endParaRPr lang="de-DE"/>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7678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889E2BE2-8F44-42B8-8CA2-791D9DB63EB4}" type="datetimeFigureOut">
              <a:rPr lang="de-DE" smtClean="0"/>
              <a:t>17.07.2026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5A3F44-3760-4E78-8B30-F2AC9EF0CC64}" type="slidenum">
              <a:rPr lang="de-DE" smtClean="0"/>
              <a:t>‹Nr.›</a:t>
            </a:fld>
            <a:endParaRPr lang="de-DE"/>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3384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de-DE"/>
              <a:t>Mastertitelformat bearbeiten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889E2BE2-8F44-42B8-8CA2-791D9DB63EB4}" type="datetimeFigureOut">
              <a:rPr lang="de-DE" smtClean="0"/>
              <a:t>17.07.2026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5A3F44-3760-4E78-8B30-F2AC9EF0CC64}" type="slidenum">
              <a:rPr lang="de-DE" smtClean="0"/>
              <a:t>‹Nr.›</a:t>
            </a:fld>
            <a:endParaRPr lang="de-DE"/>
          </a:p>
        </p:txBody>
      </p:sp>
    </p:spTree>
    <p:extLst>
      <p:ext uri="{BB962C8B-B14F-4D97-AF65-F5344CB8AC3E}">
        <p14:creationId xmlns:p14="http://schemas.microsoft.com/office/powerpoint/2010/main" val="4173336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de-DE"/>
              <a:t>Mastertitelformat bearbeiten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889E2BE2-8F44-42B8-8CA2-791D9DB63EB4}" type="datetimeFigureOut">
              <a:rPr lang="de-DE" smtClean="0"/>
              <a:t>17.07.2026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5A3F44-3760-4E78-8B30-F2AC9EF0CC64}" type="slidenum">
              <a:rPr lang="de-DE" smtClean="0"/>
              <a:t>‹Nr.›</a:t>
            </a:fld>
            <a:endParaRPr lang="de-DE"/>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2721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889E2BE2-8F44-42B8-8CA2-791D9DB63EB4}" type="datetimeFigureOut">
              <a:rPr lang="de-DE" smtClean="0"/>
              <a:t>17.07.2026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5A3F44-3760-4E78-8B30-F2AC9EF0CC64}" type="slidenum">
              <a:rPr lang="de-DE" smtClean="0"/>
              <a:t>‹Nr.›</a:t>
            </a:fld>
            <a:endParaRPr lang="de-DE"/>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58506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89E2BE2-8F44-42B8-8CA2-791D9DB63EB4}" type="datetimeFigureOut">
              <a:rPr lang="de-DE" smtClean="0"/>
              <a:t>17.07.2026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5A3F44-3760-4E78-8B30-F2AC9EF0CC64}" type="slidenum">
              <a:rPr lang="de-DE" smtClean="0"/>
              <a:t>‹Nr.›</a:t>
            </a:fld>
            <a:endParaRPr lang="de-DE"/>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4264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89E2BE2-8F44-42B8-8CA2-791D9DB63EB4}" type="datetimeFigureOut">
              <a:rPr lang="de-DE" smtClean="0"/>
              <a:t>17.07.2026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5A3F44-3760-4E78-8B30-F2AC9EF0CC64}" type="slidenum">
              <a:rPr lang="de-DE" smtClean="0"/>
              <a:t>‹Nr.›</a:t>
            </a:fld>
            <a:endParaRPr lang="de-DE"/>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6210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89E2BE2-8F44-42B8-8CA2-791D9DB63EB4}" type="datetimeFigureOut">
              <a:rPr lang="de-DE" smtClean="0"/>
              <a:t>17.07.2026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5A3F44-3760-4E78-8B30-F2AC9EF0CC64}" type="slidenum">
              <a:rPr lang="de-DE" smtClean="0"/>
              <a:t>‹Nr.›</a:t>
            </a:fld>
            <a:endParaRPr lang="de-DE"/>
          </a:p>
        </p:txBody>
      </p:sp>
    </p:spTree>
    <p:extLst>
      <p:ext uri="{BB962C8B-B14F-4D97-AF65-F5344CB8AC3E}">
        <p14:creationId xmlns:p14="http://schemas.microsoft.com/office/powerpoint/2010/main" val="3531047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889E2BE2-8F44-42B8-8CA2-791D9DB63EB4}" type="datetimeFigureOut">
              <a:rPr lang="de-DE" smtClean="0"/>
              <a:t>17.07.2026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5A3F44-3760-4E78-8B30-F2AC9EF0CC64}" type="slidenum">
              <a:rPr lang="de-DE" smtClean="0"/>
              <a:t>‹Nr.›</a:t>
            </a:fld>
            <a:endParaRPr lang="de-DE"/>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10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889E2BE2-8F44-42B8-8CA2-791D9DB63EB4}" type="datetimeFigureOut">
              <a:rPr lang="de-DE" smtClean="0"/>
              <a:t>17.07.2026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25A3F44-3760-4E78-8B30-F2AC9EF0CC64}" type="slidenum">
              <a:rPr lang="de-DE" smtClean="0"/>
              <a:t>‹Nr.›</a:t>
            </a:fld>
            <a:endParaRPr lang="de-DE"/>
          </a:p>
        </p:txBody>
      </p:sp>
    </p:spTree>
    <p:extLst>
      <p:ext uri="{BB962C8B-B14F-4D97-AF65-F5344CB8AC3E}">
        <p14:creationId xmlns:p14="http://schemas.microsoft.com/office/powerpoint/2010/main" val="2562559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889E2BE2-8F44-42B8-8CA2-791D9DB63EB4}" type="datetimeFigureOut">
              <a:rPr lang="de-DE" smtClean="0"/>
              <a:t>17.07.2026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A25A3F44-3760-4E78-8B30-F2AC9EF0CC64}" type="slidenum">
              <a:rPr lang="de-DE" smtClean="0"/>
              <a:t>‹Nr.›</a:t>
            </a:fld>
            <a:endParaRPr lang="de-DE"/>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3237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889E2BE2-8F44-42B8-8CA2-791D9DB63EB4}" type="datetimeFigureOut">
              <a:rPr lang="de-DE" smtClean="0"/>
              <a:t>17.07.2026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A25A3F44-3760-4E78-8B30-F2AC9EF0CC64}" type="slidenum">
              <a:rPr lang="de-DE" smtClean="0"/>
              <a:t>‹Nr.›</a:t>
            </a:fld>
            <a:endParaRPr lang="de-DE"/>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3820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9E2BE2-8F44-42B8-8CA2-791D9DB63EB4}" type="datetimeFigureOut">
              <a:rPr lang="de-DE" smtClean="0"/>
              <a:t>17.07.2026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A25A3F44-3760-4E78-8B30-F2AC9EF0CC64}" type="slidenum">
              <a:rPr lang="de-DE" smtClean="0"/>
              <a:t>‹Nr.›</a:t>
            </a:fld>
            <a:endParaRPr lang="de-DE"/>
          </a:p>
        </p:txBody>
      </p:sp>
    </p:spTree>
    <p:extLst>
      <p:ext uri="{BB962C8B-B14F-4D97-AF65-F5344CB8AC3E}">
        <p14:creationId xmlns:p14="http://schemas.microsoft.com/office/powerpoint/2010/main" val="2185091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de-DE"/>
              <a:t>Mastertitelformat bearbeiten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889E2BE2-8F44-42B8-8CA2-791D9DB63EB4}" type="datetimeFigureOut">
              <a:rPr lang="de-DE" smtClean="0"/>
              <a:t>17.07.2026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25A3F44-3760-4E78-8B30-F2AC9EF0CC64}" type="slidenum">
              <a:rPr lang="de-DE" smtClean="0"/>
              <a:t>‹Nr.›</a:t>
            </a:fld>
            <a:endParaRPr lang="de-DE"/>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9626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de-DE"/>
              <a:t>Mastertitelformat bearbeiten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889E2BE2-8F44-42B8-8CA2-791D9DB63EB4}" type="datetimeFigureOut">
              <a:rPr lang="de-DE" smtClean="0"/>
              <a:t>17.07.2026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25A3F44-3760-4E78-8B30-F2AC9EF0CC64}" type="slidenum">
              <a:rPr lang="de-DE" smtClean="0"/>
              <a:t>‹Nr.›</a:t>
            </a:fld>
            <a:endParaRPr lang="de-DE"/>
          </a:p>
        </p:txBody>
      </p:sp>
    </p:spTree>
    <p:extLst>
      <p:ext uri="{BB962C8B-B14F-4D97-AF65-F5344CB8AC3E}">
        <p14:creationId xmlns:p14="http://schemas.microsoft.com/office/powerpoint/2010/main" val="1047182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89E2BE2-8F44-42B8-8CA2-791D9DB63EB4}" type="datetimeFigureOut">
              <a:rPr lang="de-DE" smtClean="0"/>
              <a:t>17.07.2026</a:t>
            </a:fld>
            <a:endParaRPr lang="de-DE"/>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de-DE"/>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25A3F44-3760-4E78-8B30-F2AC9EF0CC64}" type="slidenum">
              <a:rPr lang="de-DE" smtClean="0"/>
              <a:t>‹Nr.›</a:t>
            </a:fld>
            <a:endParaRPr lang="de-DE"/>
          </a:p>
        </p:txBody>
      </p:sp>
    </p:spTree>
    <p:extLst>
      <p:ext uri="{BB962C8B-B14F-4D97-AF65-F5344CB8AC3E}">
        <p14:creationId xmlns:p14="http://schemas.microsoft.com/office/powerpoint/2010/main" val="1637294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5EA878-CA19-46F2-06ED-3BD9338DCC11}"/>
              </a:ext>
            </a:extLst>
          </p:cNvPr>
          <p:cNvSpPr>
            <a:spLocks noGrp="1"/>
          </p:cNvSpPr>
          <p:nvPr>
            <p:ph type="ctrTitle"/>
          </p:nvPr>
        </p:nvSpPr>
        <p:spPr/>
        <p:txBody>
          <a:bodyPr/>
          <a:lstStyle/>
          <a:p>
            <a:r>
              <a:rPr lang="de-DE" dirty="0"/>
              <a:t>Klausurvorbereitung !</a:t>
            </a:r>
          </a:p>
        </p:txBody>
      </p:sp>
      <p:sp>
        <p:nvSpPr>
          <p:cNvPr id="3" name="Untertitel 2">
            <a:extLst>
              <a:ext uri="{FF2B5EF4-FFF2-40B4-BE49-F238E27FC236}">
                <a16:creationId xmlns:a16="http://schemas.microsoft.com/office/drawing/2014/main" id="{7B866042-4F8E-BB8D-B184-0F8FA7331A46}"/>
              </a:ext>
            </a:extLst>
          </p:cNvPr>
          <p:cNvSpPr>
            <a:spLocks noGrp="1"/>
          </p:cNvSpPr>
          <p:nvPr>
            <p:ph type="subTitle" idx="1"/>
          </p:nvPr>
        </p:nvSpPr>
        <p:spPr/>
        <p:txBody>
          <a:bodyPr/>
          <a:lstStyle/>
          <a:p>
            <a:r>
              <a:rPr lang="de-DE" dirty="0"/>
              <a:t>Im Sachgebiet Nachlasssachen</a:t>
            </a:r>
          </a:p>
        </p:txBody>
      </p:sp>
    </p:spTree>
    <p:extLst>
      <p:ext uri="{BB962C8B-B14F-4D97-AF65-F5344CB8AC3E}">
        <p14:creationId xmlns:p14="http://schemas.microsoft.com/office/powerpoint/2010/main" val="161904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25CE03-2759-DFA1-64AD-D5446DEF687E}"/>
              </a:ext>
            </a:extLst>
          </p:cNvPr>
          <p:cNvSpPr>
            <a:spLocks noGrp="1"/>
          </p:cNvSpPr>
          <p:nvPr>
            <p:ph type="title"/>
          </p:nvPr>
        </p:nvSpPr>
        <p:spPr/>
        <p:txBody>
          <a:bodyPr/>
          <a:lstStyle/>
          <a:p>
            <a:r>
              <a:rPr lang="de-DE" dirty="0"/>
              <a:t>Frage 9:</a:t>
            </a:r>
          </a:p>
        </p:txBody>
      </p:sp>
      <p:sp>
        <p:nvSpPr>
          <p:cNvPr id="3" name="Inhaltsplatzhalter 2">
            <a:extLst>
              <a:ext uri="{FF2B5EF4-FFF2-40B4-BE49-F238E27FC236}">
                <a16:creationId xmlns:a16="http://schemas.microsoft.com/office/drawing/2014/main" id="{36A02A16-EDDA-693A-FD0B-41294C17A10F}"/>
              </a:ext>
            </a:extLst>
          </p:cNvPr>
          <p:cNvSpPr>
            <a:spLocks noGrp="1"/>
          </p:cNvSpPr>
          <p:nvPr>
            <p:ph idx="1"/>
          </p:nvPr>
        </p:nvSpPr>
        <p:spPr/>
        <p:txBody>
          <a:bodyPr/>
          <a:lstStyle/>
          <a:p>
            <a:r>
              <a:rPr lang="de-DE" dirty="0"/>
              <a:t>Die Ehefrau möchte nun einen Erbschein beantragen. Wo kann sie ihn beantragen? Geben Sie die gesetzliche Norm an!</a:t>
            </a:r>
          </a:p>
          <a:p>
            <a:pPr marL="0" indent="0">
              <a:buNone/>
            </a:pPr>
            <a:endParaRPr lang="de-DE" dirty="0"/>
          </a:p>
          <a:p>
            <a:pPr marL="0" indent="0">
              <a:buNone/>
            </a:pPr>
            <a:r>
              <a:rPr lang="de-DE" dirty="0"/>
              <a:t>                                                    </a:t>
            </a:r>
            <a:r>
              <a:rPr lang="de-DE" b="1" dirty="0"/>
              <a:t>Antwort:</a:t>
            </a:r>
          </a:p>
          <a:p>
            <a:pPr marL="0" indent="0">
              <a:buNone/>
            </a:pPr>
            <a:r>
              <a:rPr lang="de-DE" b="1" dirty="0"/>
              <a:t>Die Ehefrau kann den Erbschein beim zuständigen Nachlassgericht gem. § 343 Abs. 1 Nr. 1-3 </a:t>
            </a:r>
            <a:r>
              <a:rPr lang="de-DE" b="1" dirty="0" err="1"/>
              <a:t>FamFG</a:t>
            </a:r>
            <a:r>
              <a:rPr lang="de-DE" b="1" dirty="0"/>
              <a:t> beantragen.</a:t>
            </a:r>
          </a:p>
        </p:txBody>
      </p:sp>
    </p:spTree>
    <p:extLst>
      <p:ext uri="{BB962C8B-B14F-4D97-AF65-F5344CB8AC3E}">
        <p14:creationId xmlns:p14="http://schemas.microsoft.com/office/powerpoint/2010/main" val="128701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2000"/>
                                        <p:tgtEl>
                                          <p:spTgt spid="3">
                                            <p:txEl>
                                              <p:pRg st="2" end="2"/>
                                            </p:txEl>
                                          </p:spTgt>
                                        </p:tgtEl>
                                      </p:cBhvr>
                                    </p:animEffect>
                                    <p:anim calcmode="lin" valueType="num">
                                      <p:cBhvr>
                                        <p:cTn id="26"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7" dur="2000" fill="hold"/>
                                        <p:tgtEl>
                                          <p:spTgt spid="3">
                                            <p:txEl>
                                              <p:pRg st="2" end="2"/>
                                            </p:txEl>
                                          </p:spTgt>
                                        </p:tgtEl>
                                        <p:attrNameLst>
                                          <p:attrName>ppt_h</p:attrName>
                                        </p:attrNameLst>
                                      </p:cBhvr>
                                      <p:tavLst>
                                        <p:tav tm="0">
                                          <p:val>
                                            <p:strVal val="#ppt_h"/>
                                          </p:val>
                                        </p:tav>
                                        <p:tav tm="100000">
                                          <p:val>
                                            <p:strVal val="#ppt_h"/>
                                          </p:val>
                                        </p:tav>
                                      </p:tavLst>
                                    </p:anim>
                                  </p:childTnLst>
                                </p:cTn>
                              </p:par>
                              <p:par>
                                <p:cTn id="28" presetID="45" presetClass="entr" presetSubtype="0"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2000"/>
                                        <p:tgtEl>
                                          <p:spTgt spid="3">
                                            <p:txEl>
                                              <p:pRg st="3" end="3"/>
                                            </p:txEl>
                                          </p:spTgt>
                                        </p:tgtEl>
                                      </p:cBhvr>
                                    </p:animEffect>
                                    <p:anim calcmode="lin" valueType="num">
                                      <p:cBhvr>
                                        <p:cTn id="31"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2"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4A9548-095C-691E-FC3A-E94A2620D2A4}"/>
              </a:ext>
            </a:extLst>
          </p:cNvPr>
          <p:cNvSpPr>
            <a:spLocks noGrp="1"/>
          </p:cNvSpPr>
          <p:nvPr>
            <p:ph type="title"/>
          </p:nvPr>
        </p:nvSpPr>
        <p:spPr/>
        <p:txBody>
          <a:bodyPr/>
          <a:lstStyle/>
          <a:p>
            <a:r>
              <a:rPr lang="de-DE" dirty="0"/>
              <a:t>Frage 10:</a:t>
            </a:r>
          </a:p>
        </p:txBody>
      </p:sp>
      <p:sp>
        <p:nvSpPr>
          <p:cNvPr id="3" name="Inhaltsplatzhalter 2">
            <a:extLst>
              <a:ext uri="{FF2B5EF4-FFF2-40B4-BE49-F238E27FC236}">
                <a16:creationId xmlns:a16="http://schemas.microsoft.com/office/drawing/2014/main" id="{1CAE9724-0E34-DC62-87EF-740BC90916C2}"/>
              </a:ext>
            </a:extLst>
          </p:cNvPr>
          <p:cNvSpPr>
            <a:spLocks noGrp="1"/>
          </p:cNvSpPr>
          <p:nvPr>
            <p:ph idx="1"/>
          </p:nvPr>
        </p:nvSpPr>
        <p:spPr/>
        <p:txBody>
          <a:bodyPr/>
          <a:lstStyle/>
          <a:p>
            <a:r>
              <a:rPr lang="de-DE" dirty="0"/>
              <a:t>Was muss seitens des Nachlassgerichts nun veranlasst werden?</a:t>
            </a:r>
          </a:p>
          <a:p>
            <a:pPr marL="0" indent="0">
              <a:buNone/>
            </a:pPr>
            <a:endParaRPr lang="de-DE" dirty="0"/>
          </a:p>
          <a:p>
            <a:pPr marL="0" indent="0">
              <a:buNone/>
            </a:pPr>
            <a:r>
              <a:rPr lang="de-DE" dirty="0"/>
              <a:t>                                                  </a:t>
            </a:r>
            <a:r>
              <a:rPr lang="de-DE" b="1" dirty="0"/>
              <a:t>Antwort:</a:t>
            </a:r>
          </a:p>
          <a:p>
            <a:r>
              <a:rPr lang="de-DE" dirty="0"/>
              <a:t>Das Nachlassgericht muss das Testament eröffnen (§ 348 </a:t>
            </a:r>
            <a:r>
              <a:rPr lang="de-DE" dirty="0" err="1"/>
              <a:t>FamFG</a:t>
            </a:r>
            <a:r>
              <a:rPr lang="de-DE" dirty="0"/>
              <a:t>)</a:t>
            </a:r>
          </a:p>
          <a:p>
            <a:r>
              <a:rPr lang="de-DE" dirty="0"/>
              <a:t>Das Gericht muss die erteilten Erbscheine gem. § 353 </a:t>
            </a:r>
            <a:r>
              <a:rPr lang="de-DE" dirty="0" err="1"/>
              <a:t>FamFG</a:t>
            </a:r>
            <a:r>
              <a:rPr lang="de-DE" dirty="0"/>
              <a:t> i.V. mit § 2361 BGB durch Beschluss einziehen und für kraftlos erklären. </a:t>
            </a:r>
          </a:p>
          <a:p>
            <a:pPr marL="0" indent="0">
              <a:buNone/>
            </a:pPr>
            <a:endParaRPr lang="de-DE" b="1" dirty="0"/>
          </a:p>
        </p:txBody>
      </p:sp>
    </p:spTree>
    <p:extLst>
      <p:ext uri="{BB962C8B-B14F-4D97-AF65-F5344CB8AC3E}">
        <p14:creationId xmlns:p14="http://schemas.microsoft.com/office/powerpoint/2010/main" val="383955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heel(1)">
                                      <p:cBhvr>
                                        <p:cTn id="11" dur="2000"/>
                                        <p:tgtEl>
                                          <p:spTgt spid="3">
                                            <p:txEl>
                                              <p:pRg st="2" end="2"/>
                                            </p:txEl>
                                          </p:spTgt>
                                        </p:tgtEl>
                                      </p:cBhvr>
                                    </p:animEffect>
                                  </p:childTnLst>
                                </p:cTn>
                              </p:par>
                              <p:par>
                                <p:cTn id="12" presetID="21" presetClass="entr" presetSubtype="1" fill="hold" nodeType="with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wheel(1)">
                                      <p:cBhvr>
                                        <p:cTn id="14" dur="2000"/>
                                        <p:tgtEl>
                                          <p:spTgt spid="3">
                                            <p:txEl>
                                              <p:pRg st="3" end="3"/>
                                            </p:txEl>
                                          </p:spTgt>
                                        </p:tgtEl>
                                      </p:cBhvr>
                                    </p:animEffect>
                                  </p:childTnLst>
                                </p:cTn>
                              </p:par>
                              <p:par>
                                <p:cTn id="15" presetID="21" presetClass="entr" presetSubtype="1"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heel(1)">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30984D-F6A0-013F-1798-10DFBBD11006}"/>
              </a:ext>
            </a:extLst>
          </p:cNvPr>
          <p:cNvSpPr>
            <a:spLocks noGrp="1"/>
          </p:cNvSpPr>
          <p:nvPr>
            <p:ph type="title"/>
          </p:nvPr>
        </p:nvSpPr>
        <p:spPr/>
        <p:txBody>
          <a:bodyPr/>
          <a:lstStyle/>
          <a:p>
            <a:r>
              <a:rPr lang="de-DE" dirty="0"/>
              <a:t>Frage 11:</a:t>
            </a:r>
          </a:p>
        </p:txBody>
      </p:sp>
      <p:sp>
        <p:nvSpPr>
          <p:cNvPr id="3" name="Inhaltsplatzhalter 2">
            <a:extLst>
              <a:ext uri="{FF2B5EF4-FFF2-40B4-BE49-F238E27FC236}">
                <a16:creationId xmlns:a16="http://schemas.microsoft.com/office/drawing/2014/main" id="{59BBA665-4AE0-8A65-43F1-474D804B4F51}"/>
              </a:ext>
            </a:extLst>
          </p:cNvPr>
          <p:cNvSpPr>
            <a:spLocks noGrp="1"/>
          </p:cNvSpPr>
          <p:nvPr>
            <p:ph idx="1"/>
          </p:nvPr>
        </p:nvSpPr>
        <p:spPr/>
        <p:txBody>
          <a:bodyPr>
            <a:normAutofit lnSpcReduction="10000"/>
          </a:bodyPr>
          <a:lstStyle/>
          <a:p>
            <a:r>
              <a:rPr lang="de-DE" dirty="0"/>
              <a:t>Welche Form en des Erbscheins gibt es? Nennen Sie 3 Beispiele und deren gesetzliche Grundlage!</a:t>
            </a:r>
          </a:p>
          <a:p>
            <a:pPr marL="0" indent="0">
              <a:buNone/>
            </a:pPr>
            <a:endParaRPr lang="de-DE" dirty="0"/>
          </a:p>
          <a:p>
            <a:pPr marL="0" indent="0">
              <a:buNone/>
            </a:pPr>
            <a:r>
              <a:rPr lang="de-DE" dirty="0"/>
              <a:t>                                                   </a:t>
            </a:r>
            <a:r>
              <a:rPr lang="de-DE" b="1" dirty="0"/>
              <a:t>Antwort:</a:t>
            </a:r>
          </a:p>
          <a:p>
            <a:pPr marL="0" indent="0">
              <a:buNone/>
            </a:pPr>
            <a:r>
              <a:rPr lang="de-DE" b="1" dirty="0"/>
              <a:t>Gemeinschaftlicher Erbschein gem. § 352a </a:t>
            </a:r>
            <a:r>
              <a:rPr lang="de-DE" b="1" dirty="0" err="1"/>
              <a:t>FamFG</a:t>
            </a:r>
            <a:r>
              <a:rPr lang="de-DE" b="1" dirty="0"/>
              <a:t>, Erbschein für den Vorerben gem. 352b </a:t>
            </a:r>
            <a:r>
              <a:rPr lang="de-DE" b="1" dirty="0" err="1"/>
              <a:t>FamFG</a:t>
            </a:r>
            <a:r>
              <a:rPr lang="de-DE" b="1" dirty="0"/>
              <a:t>, Gegenständlich beschränkter Erbschein gem. § 352c, Europäisches Nachlasszeugnis gem. Art. 62 </a:t>
            </a:r>
            <a:r>
              <a:rPr lang="de-DE" b="1" dirty="0" err="1"/>
              <a:t>EuErbVO</a:t>
            </a:r>
            <a:r>
              <a:rPr lang="de-DE" b="1" dirty="0"/>
              <a:t>, alleiniger Erbschein gem. § 352 </a:t>
            </a:r>
            <a:r>
              <a:rPr lang="de-DE" b="1" dirty="0" err="1"/>
              <a:t>FamFG</a:t>
            </a:r>
            <a:endParaRPr lang="de-DE" b="1" dirty="0"/>
          </a:p>
          <a:p>
            <a:pPr marL="0" indent="0">
              <a:buNone/>
            </a:pPr>
            <a:endParaRPr lang="de-DE" b="1" dirty="0"/>
          </a:p>
        </p:txBody>
      </p:sp>
    </p:spTree>
    <p:extLst>
      <p:ext uri="{BB962C8B-B14F-4D97-AF65-F5344CB8AC3E}">
        <p14:creationId xmlns:p14="http://schemas.microsoft.com/office/powerpoint/2010/main" val="153150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AB1E57-C06C-C988-D829-C799205F7E71}"/>
              </a:ext>
            </a:extLst>
          </p:cNvPr>
          <p:cNvSpPr>
            <a:spLocks noGrp="1"/>
          </p:cNvSpPr>
          <p:nvPr>
            <p:ph type="title"/>
          </p:nvPr>
        </p:nvSpPr>
        <p:spPr/>
        <p:txBody>
          <a:bodyPr/>
          <a:lstStyle/>
          <a:p>
            <a:r>
              <a:rPr lang="de-DE" dirty="0"/>
              <a:t>Frage 12:</a:t>
            </a:r>
          </a:p>
        </p:txBody>
      </p:sp>
      <p:sp>
        <p:nvSpPr>
          <p:cNvPr id="3" name="Inhaltsplatzhalter 2">
            <a:extLst>
              <a:ext uri="{FF2B5EF4-FFF2-40B4-BE49-F238E27FC236}">
                <a16:creationId xmlns:a16="http://schemas.microsoft.com/office/drawing/2014/main" id="{73CE12AB-B5B9-B99F-AA42-C56810BCE20F}"/>
              </a:ext>
            </a:extLst>
          </p:cNvPr>
          <p:cNvSpPr>
            <a:spLocks noGrp="1"/>
          </p:cNvSpPr>
          <p:nvPr>
            <p:ph idx="1"/>
          </p:nvPr>
        </p:nvSpPr>
        <p:spPr/>
        <p:txBody>
          <a:bodyPr/>
          <a:lstStyle/>
          <a:p>
            <a:r>
              <a:rPr lang="de-DE" dirty="0"/>
              <a:t>Wie bezeichnet man die Zuwendung, die Anton und Willi durch das Testament erhalten ? Geben Sie die gesetzliche Grundlage an!</a:t>
            </a:r>
          </a:p>
          <a:p>
            <a:pPr marL="0" indent="0">
              <a:buNone/>
            </a:pPr>
            <a:endParaRPr lang="de-DE" dirty="0"/>
          </a:p>
          <a:p>
            <a:pPr marL="0" indent="0">
              <a:buNone/>
            </a:pPr>
            <a:r>
              <a:rPr lang="de-DE" dirty="0"/>
              <a:t>                                                    </a:t>
            </a:r>
            <a:r>
              <a:rPr lang="de-DE" b="1" dirty="0"/>
              <a:t>Antwort:</a:t>
            </a:r>
          </a:p>
          <a:p>
            <a:pPr marL="0" indent="0">
              <a:lnSpc>
                <a:spcPct val="107000"/>
              </a:lnSpc>
              <a:spcAft>
                <a:spcPts val="800"/>
              </a:spcAft>
              <a:buNone/>
            </a:pPr>
            <a:r>
              <a:rPr lang="de-DE" sz="1800" b="1"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800" b="1" dirty="0">
                <a:effectLst/>
                <a:latin typeface="Calibri" panose="020F0502020204030204" pitchFamily="34" charset="0"/>
                <a:ea typeface="Calibri" panose="020F0502020204030204" pitchFamily="34" charset="0"/>
                <a:cs typeface="Times New Roman" panose="02020603050405020304" pitchFamily="18" charset="0"/>
              </a:rPr>
              <a:t>Es handelt sich um ein Vermächtnis gem. § 1939 BGB</a:t>
            </a:r>
          </a:p>
          <a:p>
            <a:pPr marL="0" indent="0">
              <a:buNone/>
            </a:pPr>
            <a:endParaRPr lang="de-DE" b="1" dirty="0"/>
          </a:p>
        </p:txBody>
      </p:sp>
    </p:spTree>
    <p:extLst>
      <p:ext uri="{BB962C8B-B14F-4D97-AF65-F5344CB8AC3E}">
        <p14:creationId xmlns:p14="http://schemas.microsoft.com/office/powerpoint/2010/main" val="194923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
                                            <p:txEl>
                                              <p:pRg st="0" end="0"/>
                                            </p:txEl>
                                          </p:spTgt>
                                        </p:tgtEl>
                                        <p:attrNameLst>
                                          <p:attrName>r</p:attrName>
                                        </p:attrNameLst>
                                      </p:cBhvr>
                                    </p:animRot>
                                    <p:animRot by="-240000">
                                      <p:cBhvr>
                                        <p:cTn id="7" dur="200" fill="hold">
                                          <p:stCondLst>
                                            <p:cond delay="200"/>
                                          </p:stCondLst>
                                        </p:cTn>
                                        <p:tgtEl>
                                          <p:spTgt spid="3">
                                            <p:txEl>
                                              <p:pRg st="0" end="0"/>
                                            </p:txEl>
                                          </p:spTgt>
                                        </p:tgtEl>
                                        <p:attrNameLst>
                                          <p:attrName>r</p:attrName>
                                        </p:attrNameLst>
                                      </p:cBhvr>
                                    </p:animRot>
                                    <p:animRot by="240000">
                                      <p:cBhvr>
                                        <p:cTn id="8" dur="200" fill="hold">
                                          <p:stCondLst>
                                            <p:cond delay="400"/>
                                          </p:stCondLst>
                                        </p:cTn>
                                        <p:tgtEl>
                                          <p:spTgt spid="3">
                                            <p:txEl>
                                              <p:pRg st="0" end="0"/>
                                            </p:txEl>
                                          </p:spTgt>
                                        </p:tgtEl>
                                        <p:attrNameLst>
                                          <p:attrName>r</p:attrName>
                                        </p:attrNameLst>
                                      </p:cBhvr>
                                    </p:animRot>
                                    <p:animRot by="-240000">
                                      <p:cBhvr>
                                        <p:cTn id="9" dur="200" fill="hold">
                                          <p:stCondLst>
                                            <p:cond delay="600"/>
                                          </p:stCondLst>
                                        </p:cTn>
                                        <p:tgtEl>
                                          <p:spTgt spid="3">
                                            <p:txEl>
                                              <p:pRg st="0" end="0"/>
                                            </p:txEl>
                                          </p:spTgt>
                                        </p:tgtEl>
                                        <p:attrNameLst>
                                          <p:attrName>r</p:attrName>
                                        </p:attrNameLst>
                                      </p:cBhvr>
                                    </p:animRot>
                                    <p:animRot by="120000">
                                      <p:cBhvr>
                                        <p:cTn id="10" dur="200" fill="hold">
                                          <p:stCondLst>
                                            <p:cond delay="80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FADF2F-EBC6-84A4-E6F0-D6B74D0522A1}"/>
              </a:ext>
            </a:extLst>
          </p:cNvPr>
          <p:cNvSpPr>
            <a:spLocks noGrp="1"/>
          </p:cNvSpPr>
          <p:nvPr>
            <p:ph type="title"/>
          </p:nvPr>
        </p:nvSpPr>
        <p:spPr/>
        <p:txBody>
          <a:bodyPr/>
          <a:lstStyle/>
          <a:p>
            <a:r>
              <a:rPr lang="de-DE" dirty="0"/>
              <a:t>Frage 13:</a:t>
            </a:r>
          </a:p>
        </p:txBody>
      </p:sp>
      <p:sp>
        <p:nvSpPr>
          <p:cNvPr id="3" name="Inhaltsplatzhalter 2">
            <a:extLst>
              <a:ext uri="{FF2B5EF4-FFF2-40B4-BE49-F238E27FC236}">
                <a16:creationId xmlns:a16="http://schemas.microsoft.com/office/drawing/2014/main" id="{3C07BB05-5592-0157-7349-183A117E3E96}"/>
              </a:ext>
            </a:extLst>
          </p:cNvPr>
          <p:cNvSpPr>
            <a:spLocks noGrp="1"/>
          </p:cNvSpPr>
          <p:nvPr>
            <p:ph idx="1"/>
          </p:nvPr>
        </p:nvSpPr>
        <p:spPr/>
        <p:txBody>
          <a:bodyPr/>
          <a:lstStyle/>
          <a:p>
            <a:r>
              <a:rPr lang="de-DE" dirty="0"/>
              <a:t>Wie lange hat Marion dazu Zeit? Geben Sie die gesetzliche Grundlage hierzu an!</a:t>
            </a:r>
          </a:p>
          <a:p>
            <a:pPr marL="0" indent="0">
              <a:buNone/>
            </a:pPr>
            <a:endParaRPr lang="de-DE" dirty="0"/>
          </a:p>
          <a:p>
            <a:pPr marL="0" indent="0">
              <a:buNone/>
            </a:pPr>
            <a:r>
              <a:rPr lang="de-DE" dirty="0"/>
              <a:t>                                                  </a:t>
            </a:r>
            <a:r>
              <a:rPr lang="de-DE" b="1" dirty="0"/>
              <a:t>Antwort:</a:t>
            </a:r>
          </a:p>
          <a:p>
            <a:pPr marL="0" indent="0">
              <a:buNone/>
            </a:pPr>
            <a:r>
              <a:rPr lang="de-DE" b="1" dirty="0"/>
              <a:t>Gem. § 1944 Abs. 1-3 BGB beträgt die Ausschlagungsfrist 6 Wochen/lebt sie im Ausland 6 Monate. </a:t>
            </a:r>
          </a:p>
          <a:p>
            <a:pPr marL="0" indent="0">
              <a:buNone/>
            </a:pPr>
            <a:endParaRPr lang="de-DE" b="1" dirty="0"/>
          </a:p>
        </p:txBody>
      </p:sp>
    </p:spTree>
    <p:extLst>
      <p:ext uri="{BB962C8B-B14F-4D97-AF65-F5344CB8AC3E}">
        <p14:creationId xmlns:p14="http://schemas.microsoft.com/office/powerpoint/2010/main" val="28792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2" end="2"/>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p:cTn id="1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9"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0"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1"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6630AD-5F5D-21AF-8C30-89B780208695}"/>
              </a:ext>
            </a:extLst>
          </p:cNvPr>
          <p:cNvSpPr>
            <a:spLocks noGrp="1"/>
          </p:cNvSpPr>
          <p:nvPr>
            <p:ph type="title"/>
          </p:nvPr>
        </p:nvSpPr>
        <p:spPr/>
        <p:txBody>
          <a:bodyPr/>
          <a:lstStyle/>
          <a:p>
            <a:r>
              <a:rPr lang="de-DE" dirty="0"/>
              <a:t>Frage 14: </a:t>
            </a:r>
          </a:p>
        </p:txBody>
      </p:sp>
      <p:sp>
        <p:nvSpPr>
          <p:cNvPr id="3" name="Inhaltsplatzhalter 2">
            <a:extLst>
              <a:ext uri="{FF2B5EF4-FFF2-40B4-BE49-F238E27FC236}">
                <a16:creationId xmlns:a16="http://schemas.microsoft.com/office/drawing/2014/main" id="{CB15AE82-ECF4-908A-75A8-C196D18755ED}"/>
              </a:ext>
            </a:extLst>
          </p:cNvPr>
          <p:cNvSpPr>
            <a:spLocks noGrp="1"/>
          </p:cNvSpPr>
          <p:nvPr>
            <p:ph idx="1"/>
          </p:nvPr>
        </p:nvSpPr>
        <p:spPr/>
        <p:txBody>
          <a:bodyPr>
            <a:normAutofit fontScale="85000" lnSpcReduction="20000"/>
          </a:bodyPr>
          <a:lstStyle/>
          <a:p>
            <a:r>
              <a:rPr lang="de-DE" dirty="0"/>
              <a:t>Bei welchem Gericht kann Marion die Ausschlagung örtlich vornehmen? Nennen Sie die gesetzlichen Grundlagen!</a:t>
            </a:r>
          </a:p>
          <a:p>
            <a:pPr marL="0" indent="0">
              <a:buNone/>
            </a:pPr>
            <a:endParaRPr lang="de-DE" dirty="0"/>
          </a:p>
          <a:p>
            <a:pPr marL="0" indent="0">
              <a:buNone/>
            </a:pPr>
            <a:r>
              <a:rPr lang="de-DE" dirty="0"/>
              <a:t>                                                  </a:t>
            </a:r>
            <a:r>
              <a:rPr lang="de-DE" b="1" dirty="0"/>
              <a:t>Antwort:</a:t>
            </a:r>
          </a:p>
          <a:p>
            <a:r>
              <a:rPr lang="de-DE" b="1" dirty="0"/>
              <a:t>Gem. § 343 Abs. 1-3 </a:t>
            </a:r>
            <a:r>
              <a:rPr lang="de-DE" b="1" dirty="0" err="1"/>
              <a:t>FamFG</a:t>
            </a:r>
            <a:r>
              <a:rPr lang="de-DE" b="1" dirty="0"/>
              <a:t> richtet sich die örtliche Zuständigkeit nach dem letzten Aufenthalt des Erblassers, bzw. gem. § 344 Abs.7 nach dem gewöhnlichen Aufenthalt der ausschlagenden Person.</a:t>
            </a:r>
          </a:p>
          <a:p>
            <a:r>
              <a:rPr lang="de-DE" b="1" dirty="0"/>
              <a:t>Zusatz: natürlich kann Marion auch zum Notar gehen, dennoch verbleibt die örtliche Zuständigkeit des Gerichts und sie könnte auch im Ausland zu einer Botschaft oder Konsulat gehen, dies ergibt sich jedoch nicht aus der Fragestellung.</a:t>
            </a:r>
          </a:p>
          <a:p>
            <a:pPr marL="0" indent="0">
              <a:buNone/>
            </a:pPr>
            <a:endParaRPr lang="de-DE" b="1" dirty="0"/>
          </a:p>
        </p:txBody>
      </p:sp>
    </p:spTree>
    <p:extLst>
      <p:ext uri="{BB962C8B-B14F-4D97-AF65-F5344CB8AC3E}">
        <p14:creationId xmlns:p14="http://schemas.microsoft.com/office/powerpoint/2010/main" val="63013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2000"/>
                                        <p:tgtEl>
                                          <p:spTgt spid="3">
                                            <p:txEl>
                                              <p:pRg st="2" end="2"/>
                                            </p:txEl>
                                          </p:spTgt>
                                        </p:tgtEl>
                                      </p:cBhvr>
                                    </p:animEffect>
                                    <p:anim calcmode="lin" valueType="num">
                                      <p:cBhvr>
                                        <p:cTn id="15"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2" end="2"/>
                                            </p:txEl>
                                          </p:spTgt>
                                        </p:tgtEl>
                                        <p:attrNameLst>
                                          <p:attrName>ppt_h</p:attrName>
                                        </p:attrNameLst>
                                      </p:cBhvr>
                                      <p:tavLst>
                                        <p:tav tm="0">
                                          <p:val>
                                            <p:strVal val="#ppt_h"/>
                                          </p:val>
                                        </p:tav>
                                        <p:tav tm="100000">
                                          <p:val>
                                            <p:strVal val="#ppt_h"/>
                                          </p:val>
                                        </p:tav>
                                      </p:tavLst>
                                    </p:anim>
                                  </p:childTnLst>
                                </p:cTn>
                              </p:par>
                              <p:par>
                                <p:cTn id="17" presetID="45"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000"/>
                                        <p:tgtEl>
                                          <p:spTgt spid="3">
                                            <p:txEl>
                                              <p:pRg st="3" end="3"/>
                                            </p:txEl>
                                          </p:spTgt>
                                        </p:tgtEl>
                                      </p:cBhvr>
                                    </p:animEffect>
                                    <p:anim calcmode="lin" valueType="num">
                                      <p:cBhvr>
                                        <p:cTn id="20"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21" dur="2000" fill="hold"/>
                                        <p:tgtEl>
                                          <p:spTgt spid="3">
                                            <p:txEl>
                                              <p:pRg st="3" end="3"/>
                                            </p:txEl>
                                          </p:spTgt>
                                        </p:tgtEl>
                                        <p:attrNameLst>
                                          <p:attrName>ppt_h</p:attrName>
                                        </p:attrNameLst>
                                      </p:cBhvr>
                                      <p:tavLst>
                                        <p:tav tm="0">
                                          <p:val>
                                            <p:strVal val="#ppt_h"/>
                                          </p:val>
                                        </p:tav>
                                        <p:tav tm="100000">
                                          <p:val>
                                            <p:strVal val="#ppt_h"/>
                                          </p:val>
                                        </p:tav>
                                      </p:tavLst>
                                    </p:anim>
                                  </p:childTnLst>
                                </p:cTn>
                              </p:par>
                              <p:par>
                                <p:cTn id="22" presetID="45"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anim calcmode="lin" valueType="num">
                                      <p:cBhvr>
                                        <p:cTn id="25"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26" dur="2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58176C-6441-B72C-9D8C-E193D9E8C5D8}"/>
              </a:ext>
            </a:extLst>
          </p:cNvPr>
          <p:cNvSpPr>
            <a:spLocks noGrp="1"/>
          </p:cNvSpPr>
          <p:nvPr>
            <p:ph type="title"/>
          </p:nvPr>
        </p:nvSpPr>
        <p:spPr/>
        <p:txBody>
          <a:bodyPr/>
          <a:lstStyle/>
          <a:p>
            <a:r>
              <a:rPr lang="de-DE" dirty="0"/>
              <a:t>Frage 15:</a:t>
            </a:r>
          </a:p>
        </p:txBody>
      </p:sp>
      <p:sp>
        <p:nvSpPr>
          <p:cNvPr id="3" name="Inhaltsplatzhalter 2">
            <a:extLst>
              <a:ext uri="{FF2B5EF4-FFF2-40B4-BE49-F238E27FC236}">
                <a16:creationId xmlns:a16="http://schemas.microsoft.com/office/drawing/2014/main" id="{A8A70B88-A820-1953-2EB7-BB649A1BE1F1}"/>
              </a:ext>
            </a:extLst>
          </p:cNvPr>
          <p:cNvSpPr>
            <a:spLocks noGrp="1"/>
          </p:cNvSpPr>
          <p:nvPr>
            <p:ph idx="1"/>
          </p:nvPr>
        </p:nvSpPr>
        <p:spPr/>
        <p:txBody>
          <a:bodyPr>
            <a:normAutofit fontScale="85000" lnSpcReduction="20000"/>
          </a:bodyPr>
          <a:lstStyle/>
          <a:p>
            <a:r>
              <a:rPr lang="de-DE" dirty="0"/>
              <a:t>Geben Sie an unter welchen Voraussetzungen und aufgrund welcher gesetzlicher Voraussetzungen ein Minderjähriger ein Testament errichten kann.</a:t>
            </a:r>
          </a:p>
          <a:p>
            <a:pPr marL="0" indent="0">
              <a:buNone/>
            </a:pPr>
            <a:r>
              <a:rPr lang="de-DE" dirty="0"/>
              <a:t>                                                  </a:t>
            </a:r>
            <a:r>
              <a:rPr lang="de-DE" b="1" dirty="0"/>
              <a:t>Antwort:</a:t>
            </a:r>
          </a:p>
          <a:p>
            <a:r>
              <a:rPr lang="de-DE" b="1" dirty="0"/>
              <a:t>Gem. § 133 BGB muss auch bei einem Minderjährigen der Testierwille vorliegen.</a:t>
            </a:r>
          </a:p>
          <a:p>
            <a:r>
              <a:rPr lang="de-DE" b="1" dirty="0"/>
              <a:t>Gem. § 2229 Abs.1 BGB muss der Minderjährige mindestens 16 Jahre sein, er ist beschränkt testierfähig.</a:t>
            </a:r>
          </a:p>
          <a:p>
            <a:r>
              <a:rPr lang="de-DE" b="1" dirty="0"/>
              <a:t>Gem. § 2229 Abs. 2 BGB bedarf er nicht der Zustimmung seiner gesetzlichen Vertreter.</a:t>
            </a:r>
          </a:p>
          <a:p>
            <a:r>
              <a:rPr lang="de-DE" b="1" dirty="0"/>
              <a:t>Gem. § 2233 Abs. 1 BGB kann er das Testament nur durch eine Erklärung oder Übergabe einer offenen Schrift gegenüber einem Notar errichten.</a:t>
            </a:r>
          </a:p>
          <a:p>
            <a:pPr marL="0" indent="0">
              <a:buNone/>
            </a:pPr>
            <a:endParaRPr lang="de-DE" b="1" dirty="0"/>
          </a:p>
        </p:txBody>
      </p:sp>
    </p:spTree>
    <p:extLst>
      <p:ext uri="{BB962C8B-B14F-4D97-AF65-F5344CB8AC3E}">
        <p14:creationId xmlns:p14="http://schemas.microsoft.com/office/powerpoint/2010/main" val="257686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heel(1)">
                                      <p:cBhvr>
                                        <p:cTn id="18" dur="2000"/>
                                        <p:tgtEl>
                                          <p:spTgt spid="3">
                                            <p:txEl>
                                              <p:pRg st="2" end="2"/>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heel(1)">
                                      <p:cBhvr>
                                        <p:cTn id="21" dur="2000"/>
                                        <p:tgtEl>
                                          <p:spTgt spid="3">
                                            <p:txEl>
                                              <p:pRg st="3" end="3"/>
                                            </p:txEl>
                                          </p:spTgt>
                                        </p:tgtEl>
                                      </p:cBhvr>
                                    </p:animEffect>
                                  </p:childTnLst>
                                </p:cTn>
                              </p:par>
                              <p:par>
                                <p:cTn id="22" presetID="21" presetClass="entr" presetSubtype="1"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heel(1)">
                                      <p:cBhvr>
                                        <p:cTn id="24" dur="2000"/>
                                        <p:tgtEl>
                                          <p:spTgt spid="3">
                                            <p:txEl>
                                              <p:pRg st="4" end="4"/>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heel(1)">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F30814-3BF6-110D-184B-0BF88D2C7006}"/>
              </a:ext>
            </a:extLst>
          </p:cNvPr>
          <p:cNvSpPr>
            <a:spLocks noGrp="1"/>
          </p:cNvSpPr>
          <p:nvPr>
            <p:ph type="title"/>
          </p:nvPr>
        </p:nvSpPr>
        <p:spPr/>
        <p:txBody>
          <a:bodyPr/>
          <a:lstStyle/>
          <a:p>
            <a:r>
              <a:rPr lang="de-DE" dirty="0"/>
              <a:t>Frage 16:</a:t>
            </a:r>
          </a:p>
        </p:txBody>
      </p:sp>
      <p:sp>
        <p:nvSpPr>
          <p:cNvPr id="3" name="Inhaltsplatzhalter 2">
            <a:extLst>
              <a:ext uri="{FF2B5EF4-FFF2-40B4-BE49-F238E27FC236}">
                <a16:creationId xmlns:a16="http://schemas.microsoft.com/office/drawing/2014/main" id="{4AC9686F-9B2D-6151-BDB5-65EAE2ABC75F}"/>
              </a:ext>
            </a:extLst>
          </p:cNvPr>
          <p:cNvSpPr>
            <a:spLocks noGrp="1"/>
          </p:cNvSpPr>
          <p:nvPr>
            <p:ph idx="1"/>
          </p:nvPr>
        </p:nvSpPr>
        <p:spPr/>
        <p:txBody>
          <a:bodyPr/>
          <a:lstStyle/>
          <a:p>
            <a:r>
              <a:rPr lang="de-DE" dirty="0"/>
              <a:t>Wer ist funktionell für die Eröffnung von Testamenten zuständig? Geben Sie die gesetzliche Grundlage an!</a:t>
            </a:r>
          </a:p>
          <a:p>
            <a:pPr marL="0" indent="0">
              <a:buNone/>
            </a:pPr>
            <a:endParaRPr lang="de-DE" dirty="0"/>
          </a:p>
          <a:p>
            <a:pPr marL="0" indent="0">
              <a:buNone/>
            </a:pPr>
            <a:r>
              <a:rPr lang="de-DE" dirty="0"/>
              <a:t>                                                 </a:t>
            </a:r>
            <a:r>
              <a:rPr lang="de-DE" b="1" dirty="0"/>
              <a:t>Antwort:</a:t>
            </a:r>
          </a:p>
          <a:p>
            <a:pPr marL="0" indent="0">
              <a:buNone/>
            </a:pPr>
            <a:r>
              <a:rPr lang="de-DE" b="1" dirty="0"/>
              <a:t>Gem. § 3 Nr. 2c RPflG ist der Rechtspfleger für die Eröffnung von Testamenten zuständig.</a:t>
            </a:r>
          </a:p>
          <a:p>
            <a:pPr marL="0" indent="0">
              <a:buNone/>
            </a:pPr>
            <a:endParaRPr lang="de-DE" b="1" dirty="0"/>
          </a:p>
        </p:txBody>
      </p:sp>
    </p:spTree>
    <p:extLst>
      <p:ext uri="{BB962C8B-B14F-4D97-AF65-F5344CB8AC3E}">
        <p14:creationId xmlns:p14="http://schemas.microsoft.com/office/powerpoint/2010/main" val="299081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down)">
                                      <p:cBhvr>
                                        <p:cTn id="11" dur="500"/>
                                        <p:tgtEl>
                                          <p:spTgt spid="3">
                                            <p:txEl>
                                              <p:pRg st="2" end="2"/>
                                            </p:txEl>
                                          </p:spTgt>
                                        </p:tgtEl>
                                      </p:cBhvr>
                                    </p:animEffect>
                                  </p:childTnLst>
                                </p:cTn>
                              </p:par>
                              <p:par>
                                <p:cTn id="12" presetID="22" presetClass="entr" presetSubtype="4" fill="hold" nodeType="with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wipe(down)">
                                      <p:cBhvr>
                                        <p:cTn id="1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5E76EF-6B33-538A-553F-47F63F091F36}"/>
              </a:ext>
            </a:extLst>
          </p:cNvPr>
          <p:cNvSpPr>
            <a:spLocks noGrp="1"/>
          </p:cNvSpPr>
          <p:nvPr>
            <p:ph type="title"/>
          </p:nvPr>
        </p:nvSpPr>
        <p:spPr/>
        <p:txBody>
          <a:bodyPr/>
          <a:lstStyle/>
          <a:p>
            <a:r>
              <a:rPr lang="de-DE" dirty="0"/>
              <a:t>Frage 17:</a:t>
            </a:r>
          </a:p>
        </p:txBody>
      </p:sp>
      <p:sp>
        <p:nvSpPr>
          <p:cNvPr id="3" name="Inhaltsplatzhalter 2">
            <a:extLst>
              <a:ext uri="{FF2B5EF4-FFF2-40B4-BE49-F238E27FC236}">
                <a16:creationId xmlns:a16="http://schemas.microsoft.com/office/drawing/2014/main" id="{B0C1AD9C-E200-CDC9-CC0E-F6C72FBE0AB8}"/>
              </a:ext>
            </a:extLst>
          </p:cNvPr>
          <p:cNvSpPr>
            <a:spLocks noGrp="1"/>
          </p:cNvSpPr>
          <p:nvPr>
            <p:ph idx="1"/>
          </p:nvPr>
        </p:nvSpPr>
        <p:spPr/>
        <p:txBody>
          <a:bodyPr/>
          <a:lstStyle/>
          <a:p>
            <a:r>
              <a:rPr lang="de-DE" sz="1600" dirty="0"/>
              <a:t>Angenommen Karl hätte kein Testament hinterlassen und würde versterben. Neben seinen Eltern hinterlässt er 3 Geschwister (Theo, Basti und Tobi).</a:t>
            </a:r>
          </a:p>
          <a:p>
            <a:r>
              <a:rPr lang="de-DE" sz="1600" dirty="0"/>
              <a:t>Erstellen Sie ein Erbdiagramm und geben Sie die jeweilige Erbquote an!</a:t>
            </a:r>
          </a:p>
          <a:p>
            <a:r>
              <a:rPr lang="de-DE" sz="1600" dirty="0"/>
              <a:t>Begründen Sie Ihre Antwort anhand der gesetzlichen Bestimmungen!</a:t>
            </a:r>
          </a:p>
          <a:p>
            <a:pPr marL="0" indent="0">
              <a:buNone/>
            </a:pPr>
            <a:r>
              <a:rPr lang="de-DE" dirty="0"/>
              <a:t>                                                  </a:t>
            </a:r>
            <a:r>
              <a:rPr lang="de-DE" b="1" dirty="0"/>
              <a:t>Antwort:</a:t>
            </a:r>
          </a:p>
          <a:p>
            <a:pPr marL="0" indent="0">
              <a:buNone/>
            </a:pPr>
            <a:endParaRPr lang="de-DE" b="1" dirty="0"/>
          </a:p>
        </p:txBody>
      </p:sp>
      <p:pic>
        <p:nvPicPr>
          <p:cNvPr id="11" name="Grafik 10">
            <a:extLst>
              <a:ext uri="{FF2B5EF4-FFF2-40B4-BE49-F238E27FC236}">
                <a16:creationId xmlns:a16="http://schemas.microsoft.com/office/drawing/2014/main" id="{E48C22F0-EB9F-399F-8ACA-7FF49692431C}"/>
              </a:ext>
            </a:extLst>
          </p:cNvPr>
          <p:cNvPicPr>
            <a:picLocks noChangeAspect="1"/>
          </p:cNvPicPr>
          <p:nvPr/>
        </p:nvPicPr>
        <p:blipFill>
          <a:blip r:embed="rId2"/>
          <a:stretch>
            <a:fillRect/>
          </a:stretch>
        </p:blipFill>
        <p:spPr>
          <a:xfrm>
            <a:off x="2970290" y="4796876"/>
            <a:ext cx="5768340" cy="1078992"/>
          </a:xfrm>
          <a:prstGeom prst="rect">
            <a:avLst/>
          </a:prstGeom>
        </p:spPr>
      </p:pic>
      <p:sp>
        <p:nvSpPr>
          <p:cNvPr id="12" name="Herz 11">
            <a:extLst>
              <a:ext uri="{FF2B5EF4-FFF2-40B4-BE49-F238E27FC236}">
                <a16:creationId xmlns:a16="http://schemas.microsoft.com/office/drawing/2014/main" id="{405569F9-7DE8-C6BE-909D-4699AC3FC013}"/>
              </a:ext>
            </a:extLst>
          </p:cNvPr>
          <p:cNvSpPr/>
          <p:nvPr/>
        </p:nvSpPr>
        <p:spPr>
          <a:xfrm>
            <a:off x="4537495" y="4658264"/>
            <a:ext cx="914400" cy="595812"/>
          </a:xfrm>
          <a:prstGeom prst="hear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highlight>
                <a:srgbClr val="FF0000"/>
              </a:highlight>
            </a:endParaRPr>
          </a:p>
        </p:txBody>
      </p:sp>
      <p:cxnSp>
        <p:nvCxnSpPr>
          <p:cNvPr id="5" name="Gerader Verbinder 4">
            <a:extLst>
              <a:ext uri="{FF2B5EF4-FFF2-40B4-BE49-F238E27FC236}">
                <a16:creationId xmlns:a16="http://schemas.microsoft.com/office/drawing/2014/main" id="{0C8F9468-599F-77C7-93F2-695DCEBDB6C2}"/>
              </a:ext>
            </a:extLst>
          </p:cNvPr>
          <p:cNvCxnSpPr>
            <a:cxnSpLocks/>
          </p:cNvCxnSpPr>
          <p:nvPr/>
        </p:nvCxnSpPr>
        <p:spPr>
          <a:xfrm>
            <a:off x="5589917" y="5011947"/>
            <a:ext cx="1345721" cy="4658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1147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2980BB-EAA7-DAE1-DE3C-E962F3FF9AE8}"/>
              </a:ext>
            </a:extLst>
          </p:cNvPr>
          <p:cNvSpPr>
            <a:spLocks noGrp="1"/>
          </p:cNvSpPr>
          <p:nvPr>
            <p:ph type="title"/>
          </p:nvPr>
        </p:nvSpPr>
        <p:spPr/>
        <p:txBody>
          <a:bodyPr/>
          <a:lstStyle/>
          <a:p>
            <a:r>
              <a:rPr lang="de-DE" dirty="0"/>
              <a:t>Weitere Antwort zu Frage 17:</a:t>
            </a:r>
          </a:p>
        </p:txBody>
      </p:sp>
      <p:sp>
        <p:nvSpPr>
          <p:cNvPr id="3" name="Inhaltsplatzhalter 2">
            <a:extLst>
              <a:ext uri="{FF2B5EF4-FFF2-40B4-BE49-F238E27FC236}">
                <a16:creationId xmlns:a16="http://schemas.microsoft.com/office/drawing/2014/main" id="{77A8F060-8463-19F1-61F9-1B50175DCE2E}"/>
              </a:ext>
            </a:extLst>
          </p:cNvPr>
          <p:cNvSpPr>
            <a:spLocks noGrp="1"/>
          </p:cNvSpPr>
          <p:nvPr>
            <p:ph idx="1"/>
          </p:nvPr>
        </p:nvSpPr>
        <p:spPr/>
        <p:txBody>
          <a:bodyPr/>
          <a:lstStyle/>
          <a:p>
            <a:r>
              <a:rPr lang="de-DE" dirty="0"/>
              <a:t>Gem. § 1925 Abs. 1 BGB sind die Eltern als Erben der 2. Ordnung, ebenso wie deren Abkömmlinge die Erben, wenn keine Erben der 1. Ordnung vorhanden sind.</a:t>
            </a:r>
          </a:p>
          <a:p>
            <a:r>
              <a:rPr lang="de-DE" dirty="0"/>
              <a:t>Gem. § 1925 Abs. 2 BGB Leben zur Zeit des Erbfalls beide Eltern, erben Sie allein und  zu gleichen Teilen.</a:t>
            </a:r>
          </a:p>
          <a:p>
            <a:r>
              <a:rPr lang="de-DE" dirty="0"/>
              <a:t>Gem. § 1930 BGB ist die Rangfolge </a:t>
            </a:r>
            <a:r>
              <a:rPr lang="de-DE"/>
              <a:t>zu beachten!</a:t>
            </a:r>
            <a:endParaRPr lang="de-DE" dirty="0"/>
          </a:p>
        </p:txBody>
      </p:sp>
    </p:spTree>
    <p:extLst>
      <p:ext uri="{BB962C8B-B14F-4D97-AF65-F5344CB8AC3E}">
        <p14:creationId xmlns:p14="http://schemas.microsoft.com/office/powerpoint/2010/main" val="2624668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F37042-EF3C-F204-65F0-4801A5F66115}"/>
              </a:ext>
            </a:extLst>
          </p:cNvPr>
          <p:cNvSpPr>
            <a:spLocks noGrp="1"/>
          </p:cNvSpPr>
          <p:nvPr>
            <p:ph type="title"/>
          </p:nvPr>
        </p:nvSpPr>
        <p:spPr/>
        <p:txBody>
          <a:bodyPr/>
          <a:lstStyle/>
          <a:p>
            <a:r>
              <a:rPr lang="de-DE" dirty="0"/>
              <a:t>Frage 1</a:t>
            </a:r>
          </a:p>
        </p:txBody>
      </p:sp>
      <p:sp>
        <p:nvSpPr>
          <p:cNvPr id="3" name="Inhaltsplatzhalter 2">
            <a:extLst>
              <a:ext uri="{FF2B5EF4-FFF2-40B4-BE49-F238E27FC236}">
                <a16:creationId xmlns:a16="http://schemas.microsoft.com/office/drawing/2014/main" id="{6172E2F7-30D8-30B5-8E5A-7FD1D71B111F}"/>
              </a:ext>
            </a:extLst>
          </p:cNvPr>
          <p:cNvSpPr>
            <a:spLocks noGrp="1"/>
          </p:cNvSpPr>
          <p:nvPr>
            <p:ph idx="1"/>
          </p:nvPr>
        </p:nvSpPr>
        <p:spPr/>
        <p:txBody>
          <a:bodyPr/>
          <a:lstStyle/>
          <a:p>
            <a:r>
              <a:rPr lang="de-DE" dirty="0"/>
              <a:t>Was versteht man unter der Begrifflichkeit Verfügungen von Todes wegen???</a:t>
            </a:r>
          </a:p>
          <a:p>
            <a:pPr marL="0" indent="0">
              <a:buNone/>
            </a:pPr>
            <a:r>
              <a:rPr lang="de-DE" dirty="0"/>
              <a:t>                   </a:t>
            </a:r>
          </a:p>
          <a:p>
            <a:pPr marL="0" indent="0">
              <a:buNone/>
            </a:pPr>
            <a:r>
              <a:rPr lang="de-DE" dirty="0"/>
              <a:t>                                                    </a:t>
            </a:r>
            <a:r>
              <a:rPr lang="de-DE" b="1" dirty="0"/>
              <a:t>Antwort:</a:t>
            </a:r>
          </a:p>
          <a:p>
            <a:r>
              <a:rPr lang="de-DE" dirty="0"/>
              <a:t>Verfügungen von Todes wegen sind Willenserklärungen des Erblassers, deren Wirkungen nach seinem Tod eintreten, also ein Testament oder ein Erbvertrag.</a:t>
            </a:r>
          </a:p>
        </p:txBody>
      </p:sp>
    </p:spTree>
    <p:extLst>
      <p:ext uri="{BB962C8B-B14F-4D97-AF65-F5344CB8AC3E}">
        <p14:creationId xmlns:p14="http://schemas.microsoft.com/office/powerpoint/2010/main" val="212102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40F8B3-E0F4-5391-E809-627561B669F7}"/>
              </a:ext>
            </a:extLst>
          </p:cNvPr>
          <p:cNvSpPr>
            <a:spLocks noGrp="1"/>
          </p:cNvSpPr>
          <p:nvPr>
            <p:ph type="title"/>
          </p:nvPr>
        </p:nvSpPr>
        <p:spPr/>
        <p:txBody>
          <a:bodyPr/>
          <a:lstStyle/>
          <a:p>
            <a:r>
              <a:rPr lang="de-DE" dirty="0"/>
              <a:t>Frage 18:</a:t>
            </a:r>
          </a:p>
        </p:txBody>
      </p:sp>
      <p:sp>
        <p:nvSpPr>
          <p:cNvPr id="3" name="Inhaltsplatzhalter 2">
            <a:extLst>
              <a:ext uri="{FF2B5EF4-FFF2-40B4-BE49-F238E27FC236}">
                <a16:creationId xmlns:a16="http://schemas.microsoft.com/office/drawing/2014/main" id="{85207BB3-17C6-9C3B-E5D2-6421FD682AC9}"/>
              </a:ext>
            </a:extLst>
          </p:cNvPr>
          <p:cNvSpPr>
            <a:spLocks noGrp="1"/>
          </p:cNvSpPr>
          <p:nvPr>
            <p:ph idx="1"/>
          </p:nvPr>
        </p:nvSpPr>
        <p:spPr/>
        <p:txBody>
          <a:bodyPr/>
          <a:lstStyle/>
          <a:p>
            <a:r>
              <a:rPr lang="de-DE" dirty="0"/>
              <a:t>Sie arbeiten in der Nachlassabteilung 62 des Ag Charlottenburg. In der Post finden Sie einen notariellen Erbscheinsantrag. Nennen Sie drei Bestandteile, die ein Erbscheinsantrag enthalten muss, wenn ein Testament vorliegt. Geben Sie die gesetzliche Grundlage an!</a:t>
            </a:r>
          </a:p>
        </p:txBody>
      </p:sp>
    </p:spTree>
    <p:extLst>
      <p:ext uri="{BB962C8B-B14F-4D97-AF65-F5344CB8AC3E}">
        <p14:creationId xmlns:p14="http://schemas.microsoft.com/office/powerpoint/2010/main" val="3057337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7DDA61-5FB5-9CDC-7BCF-0C7957A741D9}"/>
              </a:ext>
            </a:extLst>
          </p:cNvPr>
          <p:cNvSpPr>
            <a:spLocks noGrp="1"/>
          </p:cNvSpPr>
          <p:nvPr>
            <p:ph type="title"/>
          </p:nvPr>
        </p:nvSpPr>
        <p:spPr/>
        <p:txBody>
          <a:bodyPr/>
          <a:lstStyle/>
          <a:p>
            <a:r>
              <a:rPr lang="de-DE" dirty="0"/>
              <a:t>Antwort 18:</a:t>
            </a:r>
          </a:p>
        </p:txBody>
      </p:sp>
      <p:sp>
        <p:nvSpPr>
          <p:cNvPr id="3" name="Inhaltsplatzhalter 2">
            <a:extLst>
              <a:ext uri="{FF2B5EF4-FFF2-40B4-BE49-F238E27FC236}">
                <a16:creationId xmlns:a16="http://schemas.microsoft.com/office/drawing/2014/main" id="{09D6964D-781F-28E2-62E8-4B794B7B7A01}"/>
              </a:ext>
            </a:extLst>
          </p:cNvPr>
          <p:cNvSpPr>
            <a:spLocks noGrp="1"/>
          </p:cNvSpPr>
          <p:nvPr>
            <p:ph idx="1"/>
          </p:nvPr>
        </p:nvSpPr>
        <p:spPr/>
        <p:txBody>
          <a:bodyPr>
            <a:normAutofit fontScale="25000" lnSpcReduction="20000"/>
          </a:bodyPr>
          <a:lstStyle/>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Gem. § 352 </a:t>
            </a:r>
            <a:r>
              <a:rPr lang="de-DE" sz="3700" b="1" dirty="0" err="1">
                <a:effectLst/>
                <a:latin typeface="Berlin Type Office" panose="020B0502020203020204" pitchFamily="34" charset="0"/>
                <a:ea typeface="Calibri" panose="020F0502020204030204" pitchFamily="34" charset="0"/>
                <a:cs typeface="Times New Roman" panose="02020603050405020304" pitchFamily="18" charset="0"/>
              </a:rPr>
              <a:t>FamFG</a:t>
            </a: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 1. den Zeitpunkt des Todes des Erblassers</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2. den letzten gewöhnlichen Aufenthalt und die Staatsangehörigkeit  </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des Erblassers</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3. das Verhältnis, auf dem sein Erbrecht beruht</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4. ob und welche Personen vorhanden sind oder waren, durch die er </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von der Erbfolge ausgeschlossen oder sein Erbteil gemindert werden </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würde</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5. ob und welche Verfügungen des Erblassers von Todes wegen </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vorhanden sind</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6. ob ein Rechtsstreit über sein Erbrecht anhängig ist</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7. dass er die Erbschaft angenommen hat</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                                      8. die Größe seines Erbteils</a:t>
            </a:r>
          </a:p>
          <a:p>
            <a:pPr>
              <a:lnSpc>
                <a:spcPct val="107000"/>
              </a:lnSpc>
              <a:spcAft>
                <a:spcPts val="800"/>
              </a:spcAft>
            </a:pPr>
            <a:r>
              <a:rPr lang="de-DE" sz="3700" b="1" dirty="0">
                <a:effectLst/>
                <a:latin typeface="Berlin Type Office" panose="020B0502020203020204" pitchFamily="34" charset="0"/>
                <a:ea typeface="Calibri" panose="020F0502020204030204" pitchFamily="34" charset="0"/>
                <a:cs typeface="Times New Roman" panose="02020603050405020304" pitchFamily="18" charset="0"/>
              </a:rPr>
              <a:t>Darüber hinaus sind mit Abs. 2 die Anforderungen zur Erbscheinerteilung bzgl. einer Verfügung von Todes wegen zu beachten.</a:t>
            </a:r>
          </a:p>
          <a:p>
            <a:endParaRPr lang="de-DE" dirty="0"/>
          </a:p>
        </p:txBody>
      </p:sp>
    </p:spTree>
    <p:extLst>
      <p:ext uri="{BB962C8B-B14F-4D97-AF65-F5344CB8AC3E}">
        <p14:creationId xmlns:p14="http://schemas.microsoft.com/office/powerpoint/2010/main" val="4279777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0742F5-7D83-49D2-5AF0-8A7836111BD9}"/>
              </a:ext>
            </a:extLst>
          </p:cNvPr>
          <p:cNvSpPr>
            <a:spLocks noGrp="1"/>
          </p:cNvSpPr>
          <p:nvPr>
            <p:ph type="title"/>
          </p:nvPr>
        </p:nvSpPr>
        <p:spPr/>
        <p:txBody>
          <a:bodyPr/>
          <a:lstStyle/>
          <a:p>
            <a:r>
              <a:rPr lang="de-DE" dirty="0"/>
              <a:t>Frage 19:</a:t>
            </a:r>
          </a:p>
        </p:txBody>
      </p:sp>
      <p:sp>
        <p:nvSpPr>
          <p:cNvPr id="3" name="Inhaltsplatzhalter 2">
            <a:extLst>
              <a:ext uri="{FF2B5EF4-FFF2-40B4-BE49-F238E27FC236}">
                <a16:creationId xmlns:a16="http://schemas.microsoft.com/office/drawing/2014/main" id="{2BE5A051-E849-8182-943E-2955DEF05FF1}"/>
              </a:ext>
            </a:extLst>
          </p:cNvPr>
          <p:cNvSpPr>
            <a:spLocks noGrp="1"/>
          </p:cNvSpPr>
          <p:nvPr>
            <p:ph idx="1"/>
          </p:nvPr>
        </p:nvSpPr>
        <p:spPr/>
        <p:txBody>
          <a:bodyPr/>
          <a:lstStyle/>
          <a:p>
            <a:r>
              <a:rPr lang="de-DE" dirty="0"/>
              <a:t>Bilden Sie das Aktenzeichen unter Angabe der Vorschrift für diesen Vorgang. Die zuletzt vergebene laufende Nummer war 255.</a:t>
            </a:r>
          </a:p>
          <a:p>
            <a:pPr marL="0" indent="0">
              <a:buNone/>
            </a:pPr>
            <a:r>
              <a:rPr lang="de-DE" dirty="0"/>
              <a:t>     </a:t>
            </a:r>
          </a:p>
          <a:p>
            <a:pPr marL="0" indent="0">
              <a:buNone/>
            </a:pPr>
            <a:r>
              <a:rPr lang="de-DE" dirty="0"/>
              <a:t>                                                  </a:t>
            </a:r>
            <a:r>
              <a:rPr lang="de-DE" b="1" dirty="0"/>
              <a:t>Antwort:</a:t>
            </a:r>
          </a:p>
          <a:p>
            <a:pPr marL="0" indent="0">
              <a:buNone/>
            </a:pPr>
            <a:r>
              <a:rPr lang="de-DE" sz="1800" b="1" dirty="0">
                <a:effectLst/>
                <a:latin typeface="Calibri" panose="020F0502020204030204" pitchFamily="34" charset="0"/>
                <a:ea typeface="Calibri" panose="020F0502020204030204" pitchFamily="34" charset="0"/>
                <a:cs typeface="Times New Roman" panose="02020603050405020304" pitchFamily="18" charset="0"/>
              </a:rPr>
              <a:t>                               </a:t>
            </a:r>
            <a:r>
              <a:rPr lang="de-DE" sz="1800" b="1" u="sng" dirty="0">
                <a:effectLst/>
                <a:latin typeface="Calibri" panose="020F0502020204030204" pitchFamily="34" charset="0"/>
                <a:ea typeface="Calibri" panose="020F0502020204030204" pitchFamily="34" charset="0"/>
                <a:cs typeface="Times New Roman" panose="02020603050405020304" pitchFamily="18" charset="0"/>
              </a:rPr>
              <a:t>62 VI 256/25 </a:t>
            </a:r>
            <a:r>
              <a:rPr lang="de-DE" sz="1800" dirty="0">
                <a:effectLst/>
                <a:latin typeface="Calibri" panose="020F0502020204030204" pitchFamily="34" charset="0"/>
                <a:ea typeface="Calibri" panose="020F0502020204030204" pitchFamily="34" charset="0"/>
                <a:cs typeface="Times New Roman" panose="02020603050405020304" pitchFamily="18" charset="0"/>
              </a:rPr>
              <a:t>gem. § 2 Abs. 2 i.V. Anlage I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AktO</a:t>
            </a:r>
            <a:r>
              <a:rPr lang="de-DE" sz="1800" dirty="0">
                <a:effectLst/>
                <a:latin typeface="Calibri" panose="020F0502020204030204" pitchFamily="34" charset="0"/>
                <a:ea typeface="Calibri" panose="020F0502020204030204" pitchFamily="34" charset="0"/>
                <a:cs typeface="Times New Roman" panose="02020603050405020304" pitchFamily="18" charset="0"/>
              </a:rPr>
              <a:t>; § 35 </a:t>
            </a:r>
            <a:r>
              <a:rPr lang="de-DE" sz="1800">
                <a:effectLst/>
                <a:latin typeface="Calibri" panose="020F0502020204030204" pitchFamily="34" charset="0"/>
                <a:ea typeface="Calibri" panose="020F0502020204030204" pitchFamily="34" charset="0"/>
                <a:cs typeface="Times New Roman" panose="02020603050405020304" pitchFamily="18" charset="0"/>
              </a:rPr>
              <a:t>AktO</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e-DE" b="1" dirty="0"/>
          </a:p>
        </p:txBody>
      </p:sp>
    </p:spTree>
    <p:extLst>
      <p:ext uri="{BB962C8B-B14F-4D97-AF65-F5344CB8AC3E}">
        <p14:creationId xmlns:p14="http://schemas.microsoft.com/office/powerpoint/2010/main" val="57246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heel(1)">
                                      <p:cBhvr>
                                        <p:cTn id="15" dur="2000"/>
                                        <p:tgtEl>
                                          <p:spTgt spid="3">
                                            <p:txEl>
                                              <p:pRg st="2" end="2"/>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heel(1)">
                                      <p:cBhvr>
                                        <p:cTn id="1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509A9B-D5F2-0990-44FB-62B3AC2A85A1}"/>
              </a:ext>
            </a:extLst>
          </p:cNvPr>
          <p:cNvSpPr>
            <a:spLocks noGrp="1"/>
          </p:cNvSpPr>
          <p:nvPr>
            <p:ph type="title"/>
          </p:nvPr>
        </p:nvSpPr>
        <p:spPr/>
        <p:txBody>
          <a:bodyPr/>
          <a:lstStyle/>
          <a:p>
            <a:r>
              <a:rPr lang="de-DE" dirty="0"/>
              <a:t>Frage 2:</a:t>
            </a:r>
          </a:p>
        </p:txBody>
      </p:sp>
      <p:sp>
        <p:nvSpPr>
          <p:cNvPr id="3" name="Inhaltsplatzhalter 2">
            <a:extLst>
              <a:ext uri="{FF2B5EF4-FFF2-40B4-BE49-F238E27FC236}">
                <a16:creationId xmlns:a16="http://schemas.microsoft.com/office/drawing/2014/main" id="{889AEA9D-A74B-7B9E-ED68-82C365CEB27B}"/>
              </a:ext>
            </a:extLst>
          </p:cNvPr>
          <p:cNvSpPr>
            <a:spLocks noGrp="1"/>
          </p:cNvSpPr>
          <p:nvPr>
            <p:ph idx="1"/>
          </p:nvPr>
        </p:nvSpPr>
        <p:spPr/>
        <p:txBody>
          <a:bodyPr/>
          <a:lstStyle/>
          <a:p>
            <a:r>
              <a:rPr lang="de-DE" dirty="0"/>
              <a:t>In welcher Form können Testamente verfasst werden?</a:t>
            </a:r>
          </a:p>
          <a:p>
            <a:endParaRPr lang="de-DE" dirty="0"/>
          </a:p>
          <a:p>
            <a:endParaRPr lang="de-DE" dirty="0"/>
          </a:p>
          <a:p>
            <a:pPr marL="0" indent="0">
              <a:buNone/>
            </a:pPr>
            <a:r>
              <a:rPr lang="de-DE" dirty="0"/>
              <a:t>                                                    </a:t>
            </a:r>
            <a:r>
              <a:rPr lang="de-DE" b="1" dirty="0"/>
              <a:t>Antwort:</a:t>
            </a:r>
          </a:p>
          <a:p>
            <a:pPr marL="0" indent="0">
              <a:buNone/>
            </a:pPr>
            <a:r>
              <a:rPr lang="de-DE" b="1" dirty="0"/>
              <a:t>Testamente können ordentlich und außerordentlich verfasst werden.</a:t>
            </a:r>
          </a:p>
          <a:p>
            <a:pPr marL="0" indent="0">
              <a:buNone/>
            </a:pPr>
            <a:r>
              <a:rPr lang="de-DE" b="1" dirty="0"/>
              <a:t>Weitere Möglichkeit: Öffentlich und eigenhändig!</a:t>
            </a:r>
          </a:p>
        </p:txBody>
      </p:sp>
    </p:spTree>
    <p:extLst>
      <p:ext uri="{BB962C8B-B14F-4D97-AF65-F5344CB8AC3E}">
        <p14:creationId xmlns:p14="http://schemas.microsoft.com/office/powerpoint/2010/main" val="145796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1000"/>
                                        <p:tgtEl>
                                          <p:spTgt spid="3">
                                            <p:txEl>
                                              <p:pRg st="4" end="4"/>
                                            </p:txEl>
                                          </p:spTgt>
                                        </p:tgtEl>
                                      </p:cBhvr>
                                    </p:animEffect>
                                    <p:anim calcmode="lin" valueType="num">
                                      <p:cBhvr>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1000"/>
                                        <p:tgtEl>
                                          <p:spTgt spid="3">
                                            <p:txEl>
                                              <p:pRg st="5" end="5"/>
                                            </p:txEl>
                                          </p:spTgt>
                                        </p:tgtEl>
                                      </p:cBhvr>
                                    </p:animEffect>
                                    <p:anim calcmode="lin" valueType="num">
                                      <p:cBhvr>
                                        <p:cTn id="2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453824-9085-A15B-D88B-93B7B2722EFA}"/>
              </a:ext>
            </a:extLst>
          </p:cNvPr>
          <p:cNvSpPr>
            <a:spLocks noGrp="1"/>
          </p:cNvSpPr>
          <p:nvPr>
            <p:ph type="title"/>
          </p:nvPr>
        </p:nvSpPr>
        <p:spPr/>
        <p:txBody>
          <a:bodyPr>
            <a:normAutofit/>
          </a:bodyPr>
          <a:lstStyle/>
          <a:p>
            <a:r>
              <a:rPr lang="de-DE" dirty="0"/>
              <a:t>Frage 3:</a:t>
            </a:r>
          </a:p>
        </p:txBody>
      </p:sp>
      <p:sp>
        <p:nvSpPr>
          <p:cNvPr id="3" name="Inhaltsplatzhalter 2">
            <a:extLst>
              <a:ext uri="{FF2B5EF4-FFF2-40B4-BE49-F238E27FC236}">
                <a16:creationId xmlns:a16="http://schemas.microsoft.com/office/drawing/2014/main" id="{F74E2D67-93C6-0DB8-4B63-7EC5EBFE524C}"/>
              </a:ext>
            </a:extLst>
          </p:cNvPr>
          <p:cNvSpPr>
            <a:spLocks noGrp="1"/>
          </p:cNvSpPr>
          <p:nvPr>
            <p:ph idx="1"/>
          </p:nvPr>
        </p:nvSpPr>
        <p:spPr/>
        <p:txBody>
          <a:bodyPr/>
          <a:lstStyle/>
          <a:p>
            <a:r>
              <a:rPr lang="de-DE" dirty="0"/>
              <a:t>Wer sind die gesetzlichen Erben nach Leon Lohmüller ? Geben Sie die gesetzlichen Grundlagen an!</a:t>
            </a:r>
          </a:p>
          <a:p>
            <a:pPr marL="0" indent="0">
              <a:buNone/>
            </a:pPr>
            <a:endParaRPr lang="de-DE" dirty="0"/>
          </a:p>
          <a:p>
            <a:pPr marL="0" indent="0">
              <a:buNone/>
            </a:pPr>
            <a:r>
              <a:rPr lang="de-DE" dirty="0"/>
              <a:t>                                                    </a:t>
            </a:r>
            <a:r>
              <a:rPr lang="de-DE" b="1" dirty="0"/>
              <a:t>Antwort:</a:t>
            </a:r>
          </a:p>
          <a:p>
            <a:pPr marL="0" indent="0">
              <a:buNone/>
            </a:pPr>
            <a:r>
              <a:rPr lang="de-DE" b="1" dirty="0"/>
              <a:t>Die gesetzlichen Erben nach Leon Lohmüller sind a) die Ehefrau aufgrund des Ehegattenerbrechts nach § 1931 BGB und die Kinder als Abkömmlinge nach § 1924 BGB.</a:t>
            </a:r>
          </a:p>
          <a:p>
            <a:pPr marL="0" indent="0">
              <a:buNone/>
            </a:pPr>
            <a:endParaRPr lang="de-DE" b="1" dirty="0"/>
          </a:p>
        </p:txBody>
      </p:sp>
    </p:spTree>
    <p:extLst>
      <p:ext uri="{BB962C8B-B14F-4D97-AF65-F5344CB8AC3E}">
        <p14:creationId xmlns:p14="http://schemas.microsoft.com/office/powerpoint/2010/main" val="230947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heel(1)">
                                      <p:cBhvr>
                                        <p:cTn id="11" dur="2000"/>
                                        <p:tgtEl>
                                          <p:spTgt spid="3">
                                            <p:txEl>
                                              <p:pRg st="2" end="2"/>
                                            </p:txEl>
                                          </p:spTgt>
                                        </p:tgtEl>
                                      </p:cBhvr>
                                    </p:animEffect>
                                  </p:childTnLst>
                                </p:cTn>
                              </p:par>
                              <p:par>
                                <p:cTn id="12" presetID="21" presetClass="entr" presetSubtype="1" fill="hold" nodeType="with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wheel(1)">
                                      <p:cBhvr>
                                        <p:cTn id="14"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139040-9268-BA7C-8493-85FF7B5491DA}"/>
              </a:ext>
            </a:extLst>
          </p:cNvPr>
          <p:cNvSpPr>
            <a:spLocks noGrp="1"/>
          </p:cNvSpPr>
          <p:nvPr>
            <p:ph type="title"/>
          </p:nvPr>
        </p:nvSpPr>
        <p:spPr/>
        <p:txBody>
          <a:bodyPr>
            <a:normAutofit fontScale="90000"/>
          </a:bodyPr>
          <a:lstStyle/>
          <a:p>
            <a:r>
              <a:rPr lang="de-DE" dirty="0"/>
              <a:t>Frage 4:</a:t>
            </a:r>
            <a:br>
              <a:rPr lang="de-DE" dirty="0"/>
            </a:br>
            <a:endParaRPr lang="de-DE" dirty="0"/>
          </a:p>
        </p:txBody>
      </p:sp>
      <p:sp>
        <p:nvSpPr>
          <p:cNvPr id="3" name="Inhaltsplatzhalter 2">
            <a:extLst>
              <a:ext uri="{FF2B5EF4-FFF2-40B4-BE49-F238E27FC236}">
                <a16:creationId xmlns:a16="http://schemas.microsoft.com/office/drawing/2014/main" id="{00C67E55-DAAE-B117-C2C5-AB1BB08E78CD}"/>
              </a:ext>
            </a:extLst>
          </p:cNvPr>
          <p:cNvSpPr>
            <a:spLocks noGrp="1"/>
          </p:cNvSpPr>
          <p:nvPr>
            <p:ph idx="1"/>
          </p:nvPr>
        </p:nvSpPr>
        <p:spPr/>
        <p:txBody>
          <a:bodyPr/>
          <a:lstStyle/>
          <a:p>
            <a:r>
              <a:rPr lang="de-DE" dirty="0"/>
              <a:t>In welcher Erbordnung stehen die Kinder zum Erblasser. Geben Sie die gesetzliche Grundlage an!</a:t>
            </a:r>
          </a:p>
          <a:p>
            <a:pPr marL="0" indent="0">
              <a:buNone/>
            </a:pPr>
            <a:endParaRPr lang="de-DE" dirty="0"/>
          </a:p>
          <a:p>
            <a:pPr marL="0" indent="0">
              <a:buNone/>
            </a:pPr>
            <a:r>
              <a:rPr lang="de-DE" dirty="0"/>
              <a:t>                                                      </a:t>
            </a:r>
            <a:r>
              <a:rPr lang="de-DE" b="1" dirty="0"/>
              <a:t>Antwort:</a:t>
            </a:r>
          </a:p>
          <a:p>
            <a:pPr marL="0" indent="0">
              <a:buNone/>
            </a:pPr>
            <a:r>
              <a:rPr lang="de-DE" b="1" dirty="0"/>
              <a:t>Die Kinder stehen gem. § 1924 Abs. 1 BGB in der 1. Erbordnung zum Erblasser.</a:t>
            </a:r>
          </a:p>
          <a:p>
            <a:pPr marL="0" indent="0">
              <a:buNone/>
            </a:pPr>
            <a:endParaRPr lang="de-DE" dirty="0"/>
          </a:p>
        </p:txBody>
      </p:sp>
    </p:spTree>
    <p:extLst>
      <p:ext uri="{BB962C8B-B14F-4D97-AF65-F5344CB8AC3E}">
        <p14:creationId xmlns:p14="http://schemas.microsoft.com/office/powerpoint/2010/main" val="130780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0E8747-4EBF-03EE-5033-439A88735EAB}"/>
              </a:ext>
            </a:extLst>
          </p:cNvPr>
          <p:cNvSpPr>
            <a:spLocks noGrp="1"/>
          </p:cNvSpPr>
          <p:nvPr>
            <p:ph type="title"/>
          </p:nvPr>
        </p:nvSpPr>
        <p:spPr/>
        <p:txBody>
          <a:bodyPr/>
          <a:lstStyle/>
          <a:p>
            <a:r>
              <a:rPr lang="de-DE" dirty="0"/>
              <a:t>Frage 5:</a:t>
            </a:r>
          </a:p>
        </p:txBody>
      </p:sp>
      <p:sp>
        <p:nvSpPr>
          <p:cNvPr id="3" name="Inhaltsplatzhalter 2">
            <a:extLst>
              <a:ext uri="{FF2B5EF4-FFF2-40B4-BE49-F238E27FC236}">
                <a16:creationId xmlns:a16="http://schemas.microsoft.com/office/drawing/2014/main" id="{E0E55D05-F3DD-F6AB-E19A-0291C692833B}"/>
              </a:ext>
            </a:extLst>
          </p:cNvPr>
          <p:cNvSpPr>
            <a:spLocks noGrp="1"/>
          </p:cNvSpPr>
          <p:nvPr>
            <p:ph idx="1"/>
          </p:nvPr>
        </p:nvSpPr>
        <p:spPr/>
        <p:txBody>
          <a:bodyPr/>
          <a:lstStyle/>
          <a:p>
            <a:r>
              <a:rPr lang="de-DE" dirty="0"/>
              <a:t>Wie hoch ist der gesetzliche Pflichtteil, wenn die Kinder diesen einfordern würden? Geben Sie die gesetzliche Grundlage an.</a:t>
            </a:r>
          </a:p>
          <a:p>
            <a:endParaRPr lang="de-DE" dirty="0"/>
          </a:p>
          <a:p>
            <a:pPr marL="0" indent="0">
              <a:buNone/>
            </a:pPr>
            <a:r>
              <a:rPr lang="de-DE" dirty="0"/>
              <a:t>                                                    </a:t>
            </a:r>
            <a:r>
              <a:rPr lang="de-DE" b="1" dirty="0"/>
              <a:t>Antwort:</a:t>
            </a:r>
          </a:p>
          <a:p>
            <a:pPr marL="0" indent="0">
              <a:buNone/>
            </a:pPr>
            <a:r>
              <a:rPr lang="de-DE" b="1" dirty="0"/>
              <a:t>Der gesetzliche Pflichtteil besteht in der Hälfte des Wertes des gesetzlichen Erbteils, §§ 2303 Abs. 1 Satz 2 BGB.</a:t>
            </a:r>
          </a:p>
        </p:txBody>
      </p:sp>
    </p:spTree>
    <p:extLst>
      <p:ext uri="{BB962C8B-B14F-4D97-AF65-F5344CB8AC3E}">
        <p14:creationId xmlns:p14="http://schemas.microsoft.com/office/powerpoint/2010/main" val="74863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 calcmode="lin" valueType="num">
                                      <p:cBhvr additive="base">
                                        <p:cTn id="1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915F41-E3E2-C8AE-A869-861B85A528F0}"/>
              </a:ext>
            </a:extLst>
          </p:cNvPr>
          <p:cNvSpPr>
            <a:spLocks noGrp="1"/>
          </p:cNvSpPr>
          <p:nvPr>
            <p:ph type="title"/>
          </p:nvPr>
        </p:nvSpPr>
        <p:spPr/>
        <p:txBody>
          <a:bodyPr/>
          <a:lstStyle/>
          <a:p>
            <a:r>
              <a:rPr lang="de-DE" dirty="0"/>
              <a:t>Frage 6:</a:t>
            </a:r>
          </a:p>
        </p:txBody>
      </p:sp>
      <p:sp>
        <p:nvSpPr>
          <p:cNvPr id="3" name="Inhaltsplatzhalter 2">
            <a:extLst>
              <a:ext uri="{FF2B5EF4-FFF2-40B4-BE49-F238E27FC236}">
                <a16:creationId xmlns:a16="http://schemas.microsoft.com/office/drawing/2014/main" id="{71817869-AFCF-7032-D2DB-8E014078A566}"/>
              </a:ext>
            </a:extLst>
          </p:cNvPr>
          <p:cNvSpPr>
            <a:spLocks noGrp="1"/>
          </p:cNvSpPr>
          <p:nvPr>
            <p:ph idx="1"/>
          </p:nvPr>
        </p:nvSpPr>
        <p:spPr/>
        <p:txBody>
          <a:bodyPr/>
          <a:lstStyle/>
          <a:p>
            <a:r>
              <a:rPr lang="de-DE" dirty="0"/>
              <a:t>Wer gehört zum pflichtteilberechtigten Personenkreis im obigen Fall?</a:t>
            </a:r>
          </a:p>
          <a:p>
            <a:pPr marL="0" indent="0">
              <a:buNone/>
            </a:pPr>
            <a:endParaRPr lang="de-DE" dirty="0"/>
          </a:p>
          <a:p>
            <a:pPr marL="0" indent="0">
              <a:buNone/>
            </a:pPr>
            <a:endParaRPr lang="de-DE" dirty="0"/>
          </a:p>
          <a:p>
            <a:pPr marL="0" indent="0">
              <a:buNone/>
            </a:pPr>
            <a:r>
              <a:rPr lang="de-DE" dirty="0"/>
              <a:t>                                                    </a:t>
            </a:r>
            <a:r>
              <a:rPr lang="de-DE" b="1" dirty="0"/>
              <a:t>Antwort:</a:t>
            </a:r>
          </a:p>
          <a:p>
            <a:pPr marL="0" indent="0">
              <a:buNone/>
            </a:pPr>
            <a:r>
              <a:rPr lang="de-DE" b="1" dirty="0" err="1"/>
              <a:t>Abkömmlingedes</a:t>
            </a:r>
            <a:r>
              <a:rPr lang="de-DE" b="1" dirty="0"/>
              <a:t> Erblassers gem. § 2303 Abs. 1 Satz 1 BGB</a:t>
            </a:r>
          </a:p>
        </p:txBody>
      </p:sp>
    </p:spTree>
    <p:extLst>
      <p:ext uri="{BB962C8B-B14F-4D97-AF65-F5344CB8AC3E}">
        <p14:creationId xmlns:p14="http://schemas.microsoft.com/office/powerpoint/2010/main" val="188962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2000"/>
                                        <p:tgtEl>
                                          <p:spTgt spid="3">
                                            <p:txEl>
                                              <p:pRg st="3" end="3"/>
                                            </p:txEl>
                                          </p:spTgt>
                                        </p:tgtEl>
                                      </p:cBhvr>
                                    </p:animEffect>
                                    <p:anim calcmode="lin" valueType="num">
                                      <p:cBhvr>
                                        <p:cTn id="13"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3" end="3"/>
                                            </p:txEl>
                                          </p:spTgt>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anim calcmode="lin" valueType="num">
                                      <p:cBhvr>
                                        <p:cTn id="18"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19" dur="2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4DD707-C4C2-0D95-5B6F-17C800148415}"/>
              </a:ext>
            </a:extLst>
          </p:cNvPr>
          <p:cNvSpPr>
            <a:spLocks noGrp="1"/>
          </p:cNvSpPr>
          <p:nvPr>
            <p:ph type="title"/>
          </p:nvPr>
        </p:nvSpPr>
        <p:spPr/>
        <p:txBody>
          <a:bodyPr/>
          <a:lstStyle/>
          <a:p>
            <a:r>
              <a:rPr lang="de-DE" dirty="0"/>
              <a:t>Frage 7:</a:t>
            </a:r>
          </a:p>
        </p:txBody>
      </p:sp>
      <p:sp>
        <p:nvSpPr>
          <p:cNvPr id="3" name="Inhaltsplatzhalter 2">
            <a:extLst>
              <a:ext uri="{FF2B5EF4-FFF2-40B4-BE49-F238E27FC236}">
                <a16:creationId xmlns:a16="http://schemas.microsoft.com/office/drawing/2014/main" id="{4E5F8E0C-04A4-9ABC-7534-57EDE3190A28}"/>
              </a:ext>
            </a:extLst>
          </p:cNvPr>
          <p:cNvSpPr>
            <a:spLocks noGrp="1"/>
          </p:cNvSpPr>
          <p:nvPr>
            <p:ph idx="1"/>
          </p:nvPr>
        </p:nvSpPr>
        <p:spPr/>
        <p:txBody>
          <a:bodyPr/>
          <a:lstStyle/>
          <a:p>
            <a:r>
              <a:rPr lang="de-DE" dirty="0"/>
              <a:t>Was muss die Ehefrau Lilly nach dem Tod ihres Mannes Leon mit dem aufgefundenen Testament tun? Geben Sie hierzu die gesetzliche Grundlage an!</a:t>
            </a:r>
          </a:p>
          <a:p>
            <a:pPr marL="0" indent="0">
              <a:buNone/>
            </a:pPr>
            <a:endParaRPr lang="de-DE" dirty="0"/>
          </a:p>
          <a:p>
            <a:pPr marL="0" indent="0">
              <a:buNone/>
            </a:pPr>
            <a:r>
              <a:rPr lang="de-DE" dirty="0"/>
              <a:t>                                                    </a:t>
            </a:r>
            <a:r>
              <a:rPr lang="de-DE" b="1" dirty="0"/>
              <a:t>Antwort:</a:t>
            </a:r>
          </a:p>
          <a:p>
            <a:pPr marL="0" indent="0">
              <a:buNone/>
            </a:pPr>
            <a:r>
              <a:rPr lang="de-DE" b="1" dirty="0"/>
              <a:t>Die Ehefrau Lilly muss das aufgefundene Testament gem. § 2259 Abs. 1 BGB beim Nachlassgericht abliefern. (§ 358 BGB)</a:t>
            </a:r>
          </a:p>
        </p:txBody>
      </p:sp>
    </p:spTree>
    <p:extLst>
      <p:ext uri="{BB962C8B-B14F-4D97-AF65-F5344CB8AC3E}">
        <p14:creationId xmlns:p14="http://schemas.microsoft.com/office/powerpoint/2010/main" val="28913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15313C-5C60-FC9A-C221-2777AB8D07F1}"/>
              </a:ext>
            </a:extLst>
          </p:cNvPr>
          <p:cNvSpPr>
            <a:spLocks noGrp="1"/>
          </p:cNvSpPr>
          <p:nvPr>
            <p:ph type="title"/>
          </p:nvPr>
        </p:nvSpPr>
        <p:spPr/>
        <p:txBody>
          <a:bodyPr/>
          <a:lstStyle/>
          <a:p>
            <a:r>
              <a:rPr lang="de-DE" dirty="0"/>
              <a:t>Frage 8:</a:t>
            </a:r>
          </a:p>
        </p:txBody>
      </p:sp>
      <p:sp>
        <p:nvSpPr>
          <p:cNvPr id="3" name="Inhaltsplatzhalter 2">
            <a:extLst>
              <a:ext uri="{FF2B5EF4-FFF2-40B4-BE49-F238E27FC236}">
                <a16:creationId xmlns:a16="http://schemas.microsoft.com/office/drawing/2014/main" id="{2CBAA9FA-E834-B994-64E7-B6995FA7F3B1}"/>
              </a:ext>
            </a:extLst>
          </p:cNvPr>
          <p:cNvSpPr>
            <a:spLocks noGrp="1"/>
          </p:cNvSpPr>
          <p:nvPr>
            <p:ph idx="1"/>
          </p:nvPr>
        </p:nvSpPr>
        <p:spPr/>
        <p:txBody>
          <a:bodyPr/>
          <a:lstStyle/>
          <a:p>
            <a:r>
              <a:rPr lang="de-DE" dirty="0"/>
              <a:t>Welche Möglichkeit der Aufbewahrung hätte Leon Lohmüller außer zu Hause noch gehabt und wo wäre dies örtlich möglich? Geben Sie auch hierzu die gesetzlichen Grundlagen an!</a:t>
            </a:r>
          </a:p>
          <a:p>
            <a:pPr marL="0" indent="0">
              <a:buNone/>
            </a:pPr>
            <a:r>
              <a:rPr lang="de-DE" dirty="0"/>
              <a:t>                                                    </a:t>
            </a:r>
            <a:r>
              <a:rPr lang="de-DE" b="1" dirty="0"/>
              <a:t>Antwort:</a:t>
            </a:r>
          </a:p>
          <a:p>
            <a:pPr marL="0" indent="0">
              <a:buNone/>
            </a:pPr>
            <a:r>
              <a:rPr lang="de-DE" b="1" dirty="0"/>
              <a:t>Leon Lohmüller hätte sein eigenhändiges Testament gem. § 2248 BGB in die amtliche Verwahrung geben können. Gem. § 344 Abs. 1 Nr. 3 Satz 2 </a:t>
            </a:r>
            <a:r>
              <a:rPr lang="de-DE" b="1" dirty="0" err="1"/>
              <a:t>FamFG</a:t>
            </a:r>
            <a:r>
              <a:rPr lang="de-DE" b="1" dirty="0"/>
              <a:t> kann der Erblasser sein Testament bei jedem Amtsgericht verwahren lassen.</a:t>
            </a:r>
          </a:p>
        </p:txBody>
      </p:sp>
    </p:spTree>
    <p:extLst>
      <p:ext uri="{BB962C8B-B14F-4D97-AF65-F5344CB8AC3E}">
        <p14:creationId xmlns:p14="http://schemas.microsoft.com/office/powerpoint/2010/main" val="216929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anim calcmode="lin" valueType="num">
                                      <p:cBhvr>
                                        <p:cTn id="13"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1" end="1"/>
                                            </p:txEl>
                                          </p:spTgt>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anim calcmode="lin" valueType="num">
                                      <p:cBhvr>
                                        <p:cTn id="18"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9"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sch">
  <a:themeElements>
    <a:clrScheme name="Organisch">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sch">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sch">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0</TotalTime>
  <Words>1211</Words>
  <Application>Microsoft Office PowerPoint</Application>
  <PresentationFormat>Breitbild</PresentationFormat>
  <Paragraphs>119</Paragraphs>
  <Slides>22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22</vt:i4>
      </vt:variant>
    </vt:vector>
  </HeadingPairs>
  <TitlesOfParts>
    <vt:vector size="27" baseType="lpstr">
      <vt:lpstr>Arial</vt:lpstr>
      <vt:lpstr>Berlin Type Office</vt:lpstr>
      <vt:lpstr>Calibri</vt:lpstr>
      <vt:lpstr>Garamond</vt:lpstr>
      <vt:lpstr>Organisch</vt:lpstr>
      <vt:lpstr>Klausurvorbereitung !</vt:lpstr>
      <vt:lpstr>Frage 1</vt:lpstr>
      <vt:lpstr>Frage 2:</vt:lpstr>
      <vt:lpstr>Frage 3:</vt:lpstr>
      <vt:lpstr>Frage 4: </vt:lpstr>
      <vt:lpstr>Frage 5:</vt:lpstr>
      <vt:lpstr>Frage 6:</vt:lpstr>
      <vt:lpstr>Frage 7:</vt:lpstr>
      <vt:lpstr>Frage 8:</vt:lpstr>
      <vt:lpstr>Frage 9:</vt:lpstr>
      <vt:lpstr>Frage 10:</vt:lpstr>
      <vt:lpstr>Frage 11:</vt:lpstr>
      <vt:lpstr>Frage 12:</vt:lpstr>
      <vt:lpstr>Frage 13:</vt:lpstr>
      <vt:lpstr>Frage 14: </vt:lpstr>
      <vt:lpstr>Frage 15:</vt:lpstr>
      <vt:lpstr>Frage 16:</vt:lpstr>
      <vt:lpstr>Frage 17:</vt:lpstr>
      <vt:lpstr>Weitere Antwort zu Frage 17:</vt:lpstr>
      <vt:lpstr>Frage 18:</vt:lpstr>
      <vt:lpstr>Antwort 18:</vt:lpstr>
      <vt:lpstr>Frage 19: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Neuendorf-Schulz, Simone</dc:creator>
  <cp:lastModifiedBy>Neuendorf-Schulz, Simone</cp:lastModifiedBy>
  <cp:revision>7</cp:revision>
  <dcterms:created xsi:type="dcterms:W3CDTF">2026-07-17T08:27:41Z</dcterms:created>
  <dcterms:modified xsi:type="dcterms:W3CDTF">2026-07-17T10:50:52Z</dcterms:modified>
</cp:coreProperties>
</file>