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3" r:id="rId3"/>
    <p:sldId id="314" r:id="rId4"/>
    <p:sldId id="315" r:id="rId5"/>
    <p:sldId id="330" r:id="rId6"/>
    <p:sldId id="265" r:id="rId7"/>
    <p:sldId id="328" r:id="rId8"/>
    <p:sldId id="270" r:id="rId9"/>
    <p:sldId id="322" r:id="rId10"/>
    <p:sldId id="323" r:id="rId11"/>
    <p:sldId id="324" r:id="rId12"/>
    <p:sldId id="329" r:id="rId13"/>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EDABDA"/>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4660"/>
  </p:normalViewPr>
  <p:slideViewPr>
    <p:cSldViewPr snapToGrid="0" showGuides="1">
      <p:cViewPr varScale="1">
        <p:scale>
          <a:sx n="67" d="100"/>
          <a:sy n="67" d="100"/>
        </p:scale>
        <p:origin x="61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15.03.2024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15.03.2024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15.03.2024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15.03.2024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69234" y="1364533"/>
            <a:ext cx="10148340" cy="400929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Frau Tanja Trautmann, vertreten durch Rechtsanwalt Siegmund Riedel, verklagt Bernd Baumann auf Zahlung von 88.800,00 EUR. Das erstinstanzliche Gericht weist die Klage vollumfänglich ab. Die Klägerin legt gegen das Urteil Berufung ein und beantragt, unter Aufhebung des erstinstanzlichen Urteils zu erkennen, dass der Beklagte verurteilt wird, an die Klägerin 88.800,00 EUR zu zahlen.</a:t>
            </a:r>
          </a:p>
          <a:p>
            <a:r>
              <a:rPr lang="de-DE" dirty="0"/>
              <a:t>Im Berufungsverfahren soll eine von der Klägerin benannte Zeugin vernommen werden. Die Klägerin zahlt hierzu den geforderten Zeugenvorschuss in Höhe von 150,00 EUR ein. Nach der Vernehmung der Zeugin im Verhandlungstermin, wird diese mit 172,00 EUR entschädigt. Am Schluss des Verhandlungstermins ergeht folgendes Urteil:</a:t>
            </a:r>
          </a:p>
          <a:p>
            <a:r>
              <a:rPr lang="de-DE" dirty="0"/>
              <a:t>„1. Der </a:t>
            </a:r>
            <a:r>
              <a:rPr lang="de-DE" dirty="0" smtClean="0"/>
              <a:t>Berufungsbeklagte </a:t>
            </a:r>
            <a:r>
              <a:rPr lang="de-DE" dirty="0"/>
              <a:t>wird verurteilt an die </a:t>
            </a:r>
            <a:r>
              <a:rPr lang="de-DE" dirty="0" smtClean="0"/>
              <a:t>Berufungsklägerin </a:t>
            </a:r>
            <a:r>
              <a:rPr lang="de-DE" dirty="0"/>
              <a:t>72.000,00 EUR zu zahlen.</a:t>
            </a:r>
          </a:p>
          <a:p>
            <a:r>
              <a:rPr lang="de-DE" dirty="0"/>
              <a:t>…2. Im Übrigen wird die Berufung zurückgewiesen….</a:t>
            </a:r>
          </a:p>
          <a:p>
            <a:r>
              <a:rPr lang="de-DE" dirty="0"/>
              <a:t>…3. Der Berufungsbeklagte trägt ¾ der Kosten des Rechtsstreits und die Berufungsklägerin ¼ der Kosten des Rechtsstreits…“</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11131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solidFill>
                <a:schemeClr val="tx1"/>
              </a:solidFill>
            </a:endParaRPr>
          </a:p>
          <a:p>
            <a:endParaRPr lang="de-DE" dirty="0" smtClean="0">
              <a:solidFill>
                <a:schemeClr val="tx1"/>
              </a:solidFill>
            </a:endParaRPr>
          </a:p>
          <a:p>
            <a:r>
              <a:rPr lang="de-DE" dirty="0" smtClean="0">
                <a:solidFill>
                  <a:schemeClr val="tx1"/>
                </a:solidFill>
              </a:rPr>
              <a:t>Bereits gezahlt:</a:t>
            </a:r>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Rectangle 1"/>
          <p:cNvSpPr>
            <a:spLocks noChangeArrowheads="1"/>
          </p:cNvSpPr>
          <p:nvPr/>
        </p:nvSpPr>
        <p:spPr bwMode="auto">
          <a:xfrm>
            <a:off x="3273393" y="259637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812,00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406,00 EUR</a:t>
            </a:r>
            <a:endParaRPr lang="de-DE" dirty="0"/>
          </a:p>
        </p:txBody>
      </p:sp>
      <p:grpSp>
        <p:nvGrpSpPr>
          <p:cNvPr id="5" name="Gruppieren 4"/>
          <p:cNvGrpSpPr/>
          <p:nvPr/>
        </p:nvGrpSpPr>
        <p:grpSpPr>
          <a:xfrm>
            <a:off x="1070204" y="3836130"/>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406,00 EUR</a:t>
              </a:r>
              <a:endParaRPr lang="de-DE" dirty="0"/>
            </a:p>
          </p:txBody>
        </p:sp>
      </p:grpSp>
      <p:grpSp>
        <p:nvGrpSpPr>
          <p:cNvPr id="39" name="Gruppieren 38"/>
          <p:cNvGrpSpPr/>
          <p:nvPr/>
        </p:nvGrpSpPr>
        <p:grpSpPr>
          <a:xfrm>
            <a:off x="5878736" y="3641128"/>
            <a:ext cx="5151214" cy="1082630"/>
            <a:chOff x="7134403" y="5259475"/>
            <a:chExt cx="5151214" cy="1082630"/>
          </a:xfrm>
        </p:grpSpPr>
        <p:sp>
          <p:nvSpPr>
            <p:cNvPr id="38" name="Gleichschenkliges Dreieck 37"/>
            <p:cNvSpPr/>
            <p:nvPr/>
          </p:nvSpPr>
          <p:spPr>
            <a:xfrm rot="14985617">
              <a:off x="7059159" y="5489311"/>
              <a:ext cx="928038" cy="777549"/>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p:cNvSpPr/>
            <p:nvPr/>
          </p:nvSpPr>
          <p:spPr>
            <a:xfrm>
              <a:off x="7682832" y="5259475"/>
              <a:ext cx="4602785" cy="9773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i="1" dirty="0" smtClean="0">
                  <a:solidFill>
                    <a:srgbClr val="C00000"/>
                  </a:solidFill>
                </a:rPr>
                <a:t>Die mit Kost 18 </a:t>
              </a:r>
              <a:r>
                <a:rPr lang="de-DE" sz="2000" b="1" i="1" dirty="0" err="1" smtClean="0">
                  <a:solidFill>
                    <a:srgbClr val="C00000"/>
                  </a:solidFill>
                </a:rPr>
                <a:t>Bl</a:t>
              </a:r>
              <a:r>
                <a:rPr lang="de-DE" sz="2000" b="1" i="1" dirty="0" smtClean="0">
                  <a:solidFill>
                    <a:srgbClr val="C00000"/>
                  </a:solidFill>
                </a:rPr>
                <a:t>. … an den </a:t>
              </a:r>
              <a:r>
                <a:rPr lang="de-DE" sz="2000" b="1" i="1" dirty="0" err="1" smtClean="0">
                  <a:solidFill>
                    <a:srgbClr val="C00000"/>
                  </a:solidFill>
                </a:rPr>
                <a:t>Bfg</a:t>
              </a:r>
              <a:r>
                <a:rPr lang="de-DE" sz="2000" b="1" i="1" dirty="0" smtClean="0">
                  <a:solidFill>
                    <a:srgbClr val="C00000"/>
                  </a:solidFill>
                </a:rPr>
                <a:t>.-Kl. z. Hd. PV zu erstatten sind.</a:t>
              </a:r>
              <a:endParaRPr lang="de-DE" sz="2000" b="1" i="1" dirty="0">
                <a:solidFill>
                  <a:srgbClr val="C00000"/>
                </a:solidFill>
              </a:endParaRPr>
            </a:p>
          </p:txBody>
        </p:sp>
      </p:grpSp>
    </p:spTree>
    <p:extLst>
      <p:ext uri="{BB962C8B-B14F-4D97-AF65-F5344CB8AC3E}">
        <p14:creationId xmlns:p14="http://schemas.microsoft.com/office/powerpoint/2010/main" val="11641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2" name="Gruppieren 1"/>
          <p:cNvGrpSpPr/>
          <p:nvPr/>
        </p:nvGrpSpPr>
        <p:grpSpPr>
          <a:xfrm>
            <a:off x="1113211" y="2286191"/>
            <a:ext cx="10504164" cy="743721"/>
            <a:chOff x="1113211" y="2286191"/>
            <a:chExt cx="10504164" cy="743721"/>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3 </a:t>
              </a:r>
              <a:r>
                <a:rPr lang="de-DE" dirty="0" smtClean="0">
                  <a:solidFill>
                    <a:srgbClr val="FF0000"/>
                  </a:solidFill>
                </a:rPr>
                <a:t>Nr. 2 </a:t>
              </a:r>
              <a:r>
                <a:rPr lang="de-DE" dirty="0" smtClean="0"/>
                <a:t>GKG fällig. Gem. § 28 Abs. 1 </a:t>
              </a:r>
              <a:r>
                <a:rPr lang="de-DE" dirty="0" err="1" smtClean="0"/>
                <a:t>KostVfg</a:t>
              </a:r>
              <a:r>
                <a:rPr lang="de-DE" dirty="0" smtClean="0"/>
                <a:t>. ist nunmehr eine neue Kostenrechnung die Schlusskostenrechnung, zu erstellen.</a:t>
              </a:r>
              <a:endParaRPr lang="de-DE" dirty="0"/>
            </a:p>
          </p:txBody>
        </p:sp>
        <p:sp>
          <p:nvSpPr>
            <p:cNvPr id="13" name="Flussdiagramm: Verbinder 12"/>
            <p:cNvSpPr/>
            <p:nvPr/>
          </p:nvSpPr>
          <p:spPr>
            <a:xfrm>
              <a:off x="1113211" y="228619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20036" y="3127577"/>
            <a:ext cx="10497338" cy="666289"/>
            <a:chOff x="1120036" y="3127577"/>
            <a:chExt cx="10497338" cy="666289"/>
          </a:xfrm>
        </p:grpSpPr>
        <p:sp>
          <p:nvSpPr>
            <p:cNvPr id="15" name="Rectangle 1"/>
            <p:cNvSpPr>
              <a:spLocks noChangeArrowheads="1"/>
            </p:cNvSpPr>
            <p:nvPr/>
          </p:nvSpPr>
          <p:spPr bwMode="auto">
            <a:xfrm>
              <a:off x="1466395" y="3323764"/>
              <a:ext cx="10150979" cy="36933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b) Kostenschuldner ist der Berufungskläger § 22 Abs. 1 S. 1 GKG</a:t>
              </a:r>
              <a:endParaRPr lang="de-DE" dirty="0"/>
            </a:p>
          </p:txBody>
        </p:sp>
        <p:sp>
          <p:nvSpPr>
            <p:cNvPr id="14" name="Flussdiagramm: Verbinder 13"/>
            <p:cNvSpPr/>
            <p:nvPr/>
          </p:nvSpPr>
          <p:spPr>
            <a:xfrm>
              <a:off x="1120036" y="312757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13212" y="4116977"/>
            <a:ext cx="10504159" cy="673413"/>
            <a:chOff x="1113212" y="4116977"/>
            <a:chExt cx="10504159" cy="673413"/>
          </a:xfrm>
        </p:grpSpPr>
        <p:sp>
          <p:nvSpPr>
            <p:cNvPr id="16" name="Rectangle 1"/>
            <p:cNvSpPr>
              <a:spLocks noChangeArrowheads="1"/>
            </p:cNvSpPr>
            <p:nvPr/>
          </p:nvSpPr>
          <p:spPr bwMode="auto">
            <a:xfrm>
              <a:off x="1466392" y="4144059"/>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c</a:t>
              </a:r>
              <a:r>
                <a:rPr lang="de-DE" dirty="0" smtClean="0"/>
                <a:t>) Die verbleibende Überzahlung wird gem.  § 29 Abs. 3 + 4 S.1 </a:t>
              </a:r>
              <a:r>
                <a:rPr lang="de-DE" dirty="0" err="1" smtClean="0"/>
                <a:t>KostVfg</a:t>
              </a:r>
              <a:r>
                <a:rPr lang="de-DE" dirty="0" smtClean="0"/>
                <a:t> über den Prozessbevollmächtigten</a:t>
              </a:r>
            </a:p>
            <a:p>
              <a:r>
                <a:rPr lang="de-DE" dirty="0"/>
                <a:t> </a:t>
              </a:r>
              <a:r>
                <a:rPr lang="de-DE" dirty="0" smtClean="0"/>
                <a:t>   RA Nebel mit </a:t>
              </a:r>
              <a:r>
                <a:rPr lang="de-DE" b="1" dirty="0">
                  <a:solidFill>
                    <a:srgbClr val="FF0000"/>
                  </a:solidFill>
                </a:rPr>
                <a:t>Kost18</a:t>
              </a:r>
              <a:r>
                <a:rPr lang="de-DE" b="1" dirty="0"/>
                <a:t> (</a:t>
              </a:r>
              <a:r>
                <a:rPr lang="de-DE" b="1" dirty="0" err="1"/>
                <a:t>forumSTAR</a:t>
              </a:r>
              <a:r>
                <a:rPr lang="de-DE" b="1" dirty="0"/>
                <a:t> Formular 3648)</a:t>
              </a:r>
              <a:r>
                <a:rPr lang="de-DE" dirty="0"/>
                <a:t>, </a:t>
              </a:r>
              <a:r>
                <a:rPr lang="de-DE" dirty="0" smtClean="0"/>
                <a:t>an den Kläger und Berufungskläger erstattet.    </a:t>
              </a:r>
              <a:endParaRPr lang="de-DE" dirty="0"/>
            </a:p>
          </p:txBody>
        </p:sp>
        <p:sp>
          <p:nvSpPr>
            <p:cNvPr id="17" name="Flussdiagramm: Verbinder 16"/>
            <p:cNvSpPr/>
            <p:nvPr/>
          </p:nvSpPr>
          <p:spPr>
            <a:xfrm>
              <a:off x="1113212" y="411697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281002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60454" y="1798528"/>
            <a:ext cx="10193311" cy="136439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a:t>Nach einer Hauptsachenerledigung ergeht ein Kostenbeschluss (§ 91a II ZPO),</a:t>
            </a:r>
          </a:p>
          <a:p>
            <a:r>
              <a:rPr lang="de-DE" sz="2400"/>
              <a:t>gegen den eine sofortige Beschwerde eingelegt wird. Diese wird rechtszeitig zurückgenommen.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607664" y="3867462"/>
            <a:ext cx="2664533" cy="11842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KV-Nr. 1811</a:t>
            </a:r>
            <a:endParaRPr lang="de-DE" sz="2800" dirty="0"/>
          </a:p>
        </p:txBody>
      </p:sp>
      <p:sp>
        <p:nvSpPr>
          <p:cNvPr id="10" name="Abgerundetes Rechteck 9"/>
          <p:cNvSpPr/>
          <p:nvPr/>
        </p:nvSpPr>
        <p:spPr>
          <a:xfrm>
            <a:off x="4428314" y="3897442"/>
            <a:ext cx="2662034" cy="118422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Festgebühr </a:t>
            </a:r>
            <a:endParaRPr lang="de-DE" sz="2800" dirty="0"/>
          </a:p>
        </p:txBody>
      </p:sp>
      <p:sp>
        <p:nvSpPr>
          <p:cNvPr id="12" name="Abgerundetes Rechteck 11"/>
          <p:cNvSpPr/>
          <p:nvPr/>
        </p:nvSpPr>
        <p:spPr>
          <a:xfrm>
            <a:off x="7246465" y="3897441"/>
            <a:ext cx="3833805" cy="1184223"/>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in Höhe von 66,00 EUR</a:t>
            </a:r>
            <a:endParaRPr lang="de-DE" sz="2800" dirty="0"/>
          </a:p>
        </p:txBody>
      </p:sp>
    </p:spTree>
    <p:extLst>
      <p:ext uri="{BB962C8B-B14F-4D97-AF65-F5344CB8AC3E}">
        <p14:creationId xmlns:p14="http://schemas.microsoft.com/office/powerpoint/2010/main" val="102686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2" grpId="0" animBg="1"/>
      <p:bldP spid="10"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272544407"/>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                /Bekl.</a:t>
                      </a:r>
                    </a:p>
                    <a:p>
                      <a:pPr>
                        <a:lnSpc>
                          <a:spcPct val="107000"/>
                        </a:lnSpc>
                        <a:spcAft>
                          <a:spcPts val="0"/>
                        </a:spcAft>
                      </a:pPr>
                      <a:r>
                        <a:rPr lang="de-DE" sz="2000" dirty="0" err="1" smtClean="0">
                          <a:solidFill>
                            <a:schemeClr val="tx1"/>
                          </a:solidFill>
                          <a:effectLst/>
                          <a:latin typeface="+mn-lt"/>
                          <a:ea typeface="+mn-ea"/>
                          <a:cs typeface="+mn-cs"/>
                        </a:rPr>
                        <a:t>Ber.Kläger</a:t>
                      </a:r>
                      <a:r>
                        <a:rPr lang="de-DE" sz="2000" dirty="0" smtClean="0">
                          <a:solidFill>
                            <a:schemeClr val="tx1"/>
                          </a:solidFill>
                          <a:effectLst/>
                          <a:latin typeface="+mn-lt"/>
                          <a:ea typeface="+mn-ea"/>
                          <a:cs typeface="+mn-cs"/>
                        </a:rPr>
                        <a:t> / </a:t>
                      </a:r>
                      <a:r>
                        <a:rPr lang="de-DE" sz="2000" dirty="0" err="1" smtClean="0">
                          <a:solidFill>
                            <a:schemeClr val="tx1"/>
                          </a:solidFill>
                          <a:effectLst/>
                          <a:latin typeface="+mn-lt"/>
                          <a:ea typeface="+mn-ea"/>
                          <a:cs typeface="+mn-cs"/>
                        </a:rPr>
                        <a:t>Ber.Beklagter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4160,00</a:t>
            </a:r>
            <a:endParaRPr lang="de-DE" b="1" dirty="0">
              <a:solidFill>
                <a:schemeClr val="tx1"/>
              </a:solidFill>
            </a:endParaRPr>
          </a:p>
        </p:txBody>
      </p:sp>
      <p:sp>
        <p:nvSpPr>
          <p:cNvPr id="18" name="Rechteck 17"/>
          <p:cNvSpPr/>
          <p:nvPr/>
        </p:nvSpPr>
        <p:spPr>
          <a:xfrm>
            <a:off x="1469034" y="3575411"/>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1220</a:t>
            </a:r>
            <a:endParaRPr lang="de-DE" b="1" dirty="0">
              <a:solidFill>
                <a:schemeClr val="tx1"/>
              </a:solidFill>
            </a:endParaRPr>
          </a:p>
        </p:txBody>
      </p:sp>
      <p:sp>
        <p:nvSpPr>
          <p:cNvPr id="19" name="Rechteck 18"/>
          <p:cNvSpPr/>
          <p:nvPr/>
        </p:nvSpPr>
        <p:spPr>
          <a:xfrm>
            <a:off x="2631915" y="3642206"/>
            <a:ext cx="2236010" cy="4351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Berufungsverfahren im Allgemeinen</a:t>
            </a:r>
          </a:p>
        </p:txBody>
      </p:sp>
      <p:sp>
        <p:nvSpPr>
          <p:cNvPr id="20" name="Rechteck 19"/>
          <p:cNvSpPr/>
          <p:nvPr/>
        </p:nvSpPr>
        <p:spPr>
          <a:xfrm>
            <a:off x="6884291" y="345485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3.988,00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178926" y="354761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rPr>
              <a:t>88.800,00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910922" y="349511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p:cNvSpPr/>
          <p:nvPr/>
        </p:nvSpPr>
        <p:spPr>
          <a:xfrm>
            <a:off x="1502852" y="4344445"/>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25" name="Rechteck 24"/>
          <p:cNvSpPr/>
          <p:nvPr/>
        </p:nvSpPr>
        <p:spPr>
          <a:xfrm>
            <a:off x="2631915" y="4429879"/>
            <a:ext cx="2015036" cy="4727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Auslagen Zeuge</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26" name="Rechteck 25"/>
          <p:cNvSpPr/>
          <p:nvPr/>
        </p:nvSpPr>
        <p:spPr>
          <a:xfrm>
            <a:off x="7020230" y="4193029"/>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172,00</a:t>
            </a:r>
            <a:endParaRPr lang="de-DE" b="1" dirty="0">
              <a:solidFill>
                <a:schemeClr val="tx1"/>
              </a:solidFill>
            </a:endParaRPr>
          </a:p>
        </p:txBody>
      </p:sp>
      <p:sp>
        <p:nvSpPr>
          <p:cNvPr id="27" name="Rechteck 26"/>
          <p:cNvSpPr/>
          <p:nvPr/>
        </p:nvSpPr>
        <p:spPr>
          <a:xfrm>
            <a:off x="8910922" y="4186585"/>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a:off x="8169797" y="4974150"/>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Antrag-steller-</a:t>
            </a:r>
          </a:p>
          <a:p>
            <a:pPr algn="ctr"/>
            <a:r>
              <a:rPr lang="de-DE" sz="2000" dirty="0" err="1" smtClean="0">
                <a:solidFill>
                  <a:schemeClr val="tx1"/>
                </a:solidFill>
                <a:latin typeface="MV Boli" panose="02000500030200090000" pitchFamily="2" charset="0"/>
                <a:cs typeface="MV Boli" panose="02000500030200090000" pitchFamily="2" charset="0"/>
              </a:rPr>
              <a:t>haftung</a:t>
            </a:r>
            <a:r>
              <a:rPr lang="de-DE" sz="2000" dirty="0" smtClean="0">
                <a:solidFill>
                  <a:schemeClr val="tx1"/>
                </a:solidFill>
                <a:latin typeface="MV Boli" panose="02000500030200090000" pitchFamily="2" charset="0"/>
                <a:cs typeface="MV Boli" panose="02000500030200090000" pitchFamily="2" charset="0"/>
              </a:rPr>
              <a:t>= 4160€</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38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 calcmode="lin" valueType="num">
                                      <p:cBhvr additive="base">
                                        <p:cTn id="5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ppt_x"/>
                                          </p:val>
                                        </p:tav>
                                        <p:tav tm="100000">
                                          <p:val>
                                            <p:strVal val="#ppt_x"/>
                                          </p:val>
                                        </p:tav>
                                      </p:tavLst>
                                    </p:anim>
                                    <p:anim calcmode="lin" valueType="num">
                                      <p:cBhvr additive="base">
                                        <p:cTn id="6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additive="base">
                                        <p:cTn id="75" dur="500" fill="hold"/>
                                        <p:tgtEl>
                                          <p:spTgt spid="17"/>
                                        </p:tgtEl>
                                        <p:attrNameLst>
                                          <p:attrName>ppt_x</p:attrName>
                                        </p:attrNameLst>
                                      </p:cBhvr>
                                      <p:tavLst>
                                        <p:tav tm="0">
                                          <p:val>
                                            <p:strVal val="#ppt_x"/>
                                          </p:val>
                                        </p:tav>
                                        <p:tav tm="100000">
                                          <p:val>
                                            <p:strVal val="#ppt_x"/>
                                          </p:val>
                                        </p:tav>
                                      </p:tavLst>
                                    </p:anim>
                                    <p:anim calcmode="lin" valueType="num">
                                      <p:cBhvr additive="base">
                                        <p:cTn id="7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23"/>
                                        </p:tgtEl>
                                        <p:attrNameLst>
                                          <p:attrName>style.visibility</p:attrName>
                                        </p:attrNameLst>
                                      </p:cBhvr>
                                      <p:to>
                                        <p:strVal val="visible"/>
                                      </p:to>
                                    </p:set>
                                    <p:anim calcmode="lin" valueType="num">
                                      <p:cBhvr>
                                        <p:cTn id="81" dur="1000" fill="hold"/>
                                        <p:tgtEl>
                                          <p:spTgt spid="23"/>
                                        </p:tgtEl>
                                        <p:attrNameLst>
                                          <p:attrName>ppt_w</p:attrName>
                                        </p:attrNameLst>
                                      </p:cBhvr>
                                      <p:tavLst>
                                        <p:tav tm="0">
                                          <p:val>
                                            <p:fltVal val="0"/>
                                          </p:val>
                                        </p:tav>
                                        <p:tav tm="100000">
                                          <p:val>
                                            <p:strVal val="#ppt_w"/>
                                          </p:val>
                                        </p:tav>
                                      </p:tavLst>
                                    </p:anim>
                                    <p:anim calcmode="lin" valueType="num">
                                      <p:cBhvr>
                                        <p:cTn id="82" dur="1000" fill="hold"/>
                                        <p:tgtEl>
                                          <p:spTgt spid="23"/>
                                        </p:tgtEl>
                                        <p:attrNameLst>
                                          <p:attrName>ppt_h</p:attrName>
                                        </p:attrNameLst>
                                      </p:cBhvr>
                                      <p:tavLst>
                                        <p:tav tm="0">
                                          <p:val>
                                            <p:fltVal val="0"/>
                                          </p:val>
                                        </p:tav>
                                        <p:tav tm="100000">
                                          <p:val>
                                            <p:strVal val="#ppt_h"/>
                                          </p:val>
                                        </p:tav>
                                      </p:tavLst>
                                    </p:anim>
                                    <p:anim calcmode="lin" valueType="num">
                                      <p:cBhvr>
                                        <p:cTn id="83" dur="1000" fill="hold"/>
                                        <p:tgtEl>
                                          <p:spTgt spid="23"/>
                                        </p:tgtEl>
                                        <p:attrNameLst>
                                          <p:attrName>style.rotation</p:attrName>
                                        </p:attrNameLst>
                                      </p:cBhvr>
                                      <p:tavLst>
                                        <p:tav tm="0">
                                          <p:val>
                                            <p:fltVal val="90"/>
                                          </p:val>
                                        </p:tav>
                                        <p:tav tm="100000">
                                          <p:val>
                                            <p:fltVal val="0"/>
                                          </p:val>
                                        </p:tav>
                                      </p:tavLst>
                                    </p:anim>
                                    <p:animEffect transition="in" filter="fade">
                                      <p:cBhvr>
                                        <p:cTn id="84"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4" grpId="0" animBg="1"/>
      <p:bldP spid="25" grpId="0" animBg="1"/>
      <p:bldP spid="26" grpId="0" animBg="1"/>
      <p:bldP spid="27"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und </a:t>
            </a:r>
            <a:r>
              <a:rPr lang="de-DE" dirty="0" err="1" smtClean="0"/>
              <a:t>Berufungskl.mit</a:t>
            </a:r>
            <a:r>
              <a:rPr lang="de-DE" dirty="0" smtClean="0"/>
              <a:t> 1/4         =  1040,00 EUR</a:t>
            </a:r>
            <a:endParaRPr lang="de-DE" dirty="0"/>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3" name="Gruppieren 2"/>
          <p:cNvGrpSpPr/>
          <p:nvPr/>
        </p:nvGrpSpPr>
        <p:grpSpPr>
          <a:xfrm>
            <a:off x="581227" y="2508800"/>
            <a:ext cx="4933748" cy="421840"/>
            <a:chOff x="581227" y="2508800"/>
            <a:chExt cx="4933748" cy="42184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13" name="Rectangle 1"/>
            <p:cNvSpPr>
              <a:spLocks noChangeArrowheads="1"/>
            </p:cNvSpPr>
            <p:nvPr/>
          </p:nvSpPr>
          <p:spPr bwMode="auto">
            <a:xfrm>
              <a:off x="3805072" y="2561308"/>
              <a:ext cx="1709903"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4138 ,00 EUR</a:t>
              </a:r>
              <a:endParaRPr lang="de-DE" dirty="0"/>
            </a:p>
          </p:txBody>
        </p:sp>
      </p:grpSp>
      <p:grpSp>
        <p:nvGrpSpPr>
          <p:cNvPr id="5" name="Gruppieren 4"/>
          <p:cNvGrpSpPr/>
          <p:nvPr/>
        </p:nvGrpSpPr>
        <p:grpSpPr>
          <a:xfrm>
            <a:off x="582577" y="3133049"/>
            <a:ext cx="4932398" cy="423610"/>
            <a:chOff x="1190005" y="5503902"/>
            <a:chExt cx="4932398"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70305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3098,00 EUR</a:t>
              </a:r>
              <a:endParaRPr lang="de-DE" dirty="0"/>
            </a:p>
          </p:txBody>
        </p:sp>
      </p:grpSp>
      <p:grpSp>
        <p:nvGrpSpPr>
          <p:cNvPr id="26" name="Gruppieren 25"/>
          <p:cNvGrpSpPr/>
          <p:nvPr/>
        </p:nvGrpSpPr>
        <p:grpSpPr>
          <a:xfrm>
            <a:off x="581227" y="3502305"/>
            <a:ext cx="4933749" cy="421672"/>
            <a:chOff x="1188655" y="5940140"/>
            <a:chExt cx="4917844"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68715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3098,00EUR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802969" cy="421672"/>
            <a:chOff x="1188655" y="5940140"/>
            <a:chExt cx="4802969"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62842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3098,00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22,00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40" name="Gefaltete Ecke 39"/>
          <p:cNvSpPr/>
          <p:nvPr/>
        </p:nvSpPr>
        <p:spPr>
          <a:xfrm>
            <a:off x="3111881" y="836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Antrag-steller-</a:t>
            </a:r>
          </a:p>
          <a:p>
            <a:pPr algn="ctr"/>
            <a:r>
              <a:rPr lang="de-DE" sz="2000" dirty="0" err="1" smtClean="0">
                <a:solidFill>
                  <a:schemeClr val="tx1"/>
                </a:solidFill>
                <a:latin typeface="MV Boli" panose="02000500030200090000" pitchFamily="2" charset="0"/>
                <a:cs typeface="MV Boli" panose="02000500030200090000" pitchFamily="2" charset="0"/>
              </a:rPr>
              <a:t>haftung</a:t>
            </a:r>
            <a:r>
              <a:rPr lang="de-DE" sz="2000" dirty="0" smtClean="0">
                <a:solidFill>
                  <a:schemeClr val="tx1"/>
                </a:solidFill>
                <a:latin typeface="MV Boli" panose="02000500030200090000" pitchFamily="2" charset="0"/>
                <a:cs typeface="MV Boli" panose="02000500030200090000" pitchFamily="2" charset="0"/>
              </a:rPr>
              <a:t>= 4160€</a:t>
            </a:r>
            <a:endParaRPr lang="de-DE" sz="2000"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p:nvPr/>
        </p:nvCxnSpPr>
        <p:spPr>
          <a:xfrm flipH="1" flipV="1">
            <a:off x="5408000" y="3742897"/>
            <a:ext cx="688000" cy="110847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Gefaltete Ecke 37"/>
          <p:cNvSpPr/>
          <p:nvPr/>
        </p:nvSpPr>
        <p:spPr>
          <a:xfrm rot="21341327">
            <a:off x="5714121" y="4191495"/>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r</a:t>
            </a:r>
            <a:r>
              <a:rPr lang="de-DE" sz="2000" dirty="0" smtClean="0">
                <a:solidFill>
                  <a:schemeClr val="tx1"/>
                </a:solidFill>
                <a:latin typeface="MV Boli" panose="02000500030200090000" pitchFamily="2" charset="0"/>
                <a:cs typeface="MV Boli" panose="02000500030200090000" pitchFamily="2" charset="0"/>
              </a:rPr>
              <a:t>estliche</a:t>
            </a:r>
          </a:p>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3120,00€</a:t>
            </a:r>
            <a:endParaRPr lang="de-DE" sz="2000" dirty="0">
              <a:solidFill>
                <a:schemeClr val="tx1"/>
              </a:solidFill>
              <a:latin typeface="MV Boli" panose="02000500030200090000" pitchFamily="2" charset="0"/>
              <a:cs typeface="MV Boli" panose="02000500030200090000" pitchFamily="2" charset="0"/>
            </a:endParaRPr>
          </a:p>
        </p:txBody>
      </p:sp>
      <p:sp>
        <p:nvSpPr>
          <p:cNvPr id="30" name="Rectangle 1"/>
          <p:cNvSpPr>
            <a:spLocks noChangeArrowheads="1"/>
          </p:cNvSpPr>
          <p:nvPr/>
        </p:nvSpPr>
        <p:spPr bwMode="auto">
          <a:xfrm>
            <a:off x="6543199" y="1697661"/>
            <a:ext cx="533618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und </a:t>
            </a:r>
            <a:r>
              <a:rPr lang="de-DE" dirty="0" err="1" smtClean="0"/>
              <a:t>Berufungsbekl</a:t>
            </a:r>
            <a:r>
              <a:rPr lang="de-DE" dirty="0" smtClean="0"/>
              <a:t>. mit 3/4= 3120,00 EUR</a:t>
            </a:r>
            <a:endParaRPr lang="de-DE" dirty="0"/>
          </a:p>
        </p:txBody>
      </p:sp>
      <p:sp>
        <p:nvSpPr>
          <p:cNvPr id="39" name="Gefaltete Ecke 38"/>
          <p:cNvSpPr/>
          <p:nvPr/>
        </p:nvSpPr>
        <p:spPr>
          <a:xfrm>
            <a:off x="5234373" y="1963769"/>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a</a:t>
            </a:r>
            <a:r>
              <a:rPr lang="de-DE" sz="2000" dirty="0" smtClean="0">
                <a:solidFill>
                  <a:schemeClr val="tx1"/>
                </a:solidFill>
                <a:latin typeface="MV Boli" panose="02000500030200090000" pitchFamily="2" charset="0"/>
                <a:cs typeface="MV Boli" panose="02000500030200090000" pitchFamily="2" charset="0"/>
              </a:rPr>
              <a:t>bzüglich </a:t>
            </a:r>
            <a:r>
              <a:rPr lang="de-DE" sz="2000" dirty="0" err="1" smtClean="0">
                <a:solidFill>
                  <a:schemeClr val="tx1"/>
                </a:solidFill>
                <a:latin typeface="MV Boli" panose="02000500030200090000" pitchFamily="2" charset="0"/>
                <a:cs typeface="MV Boli" panose="02000500030200090000" pitchFamily="2" charset="0"/>
              </a:rPr>
              <a:t>Entschei-dungsschuld</a:t>
            </a:r>
            <a:r>
              <a:rPr lang="de-DE" sz="2000" dirty="0" smtClean="0">
                <a:solidFill>
                  <a:schemeClr val="tx1"/>
                </a:solidFill>
                <a:latin typeface="MV Boli" panose="02000500030200090000" pitchFamily="2" charset="0"/>
                <a:cs typeface="MV Boli" panose="02000500030200090000" pitchFamily="2" charset="0"/>
              </a:rPr>
              <a:t>=</a:t>
            </a:r>
          </a:p>
        </p:txBody>
      </p:sp>
      <p:sp>
        <p:nvSpPr>
          <p:cNvPr id="37" name="Gefaltete Ecke 36"/>
          <p:cNvSpPr/>
          <p:nvPr/>
        </p:nvSpPr>
        <p:spPr>
          <a:xfrm>
            <a:off x="9663718" y="4830702"/>
            <a:ext cx="1658157" cy="1526303"/>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a</a:t>
            </a:r>
            <a:r>
              <a:rPr lang="de-DE" sz="2000" dirty="0" smtClean="0">
                <a:solidFill>
                  <a:schemeClr val="tx1"/>
                </a:solidFill>
                <a:latin typeface="MV Boli" panose="02000500030200090000" pitchFamily="2" charset="0"/>
                <a:cs typeface="MV Boli" panose="02000500030200090000" pitchFamily="2" charset="0"/>
              </a:rPr>
              <a:t>bsolute</a:t>
            </a:r>
          </a:p>
          <a:p>
            <a:pPr algn="ctr"/>
            <a:r>
              <a:rPr lang="de-DE" sz="2000" dirty="0" smtClean="0">
                <a:solidFill>
                  <a:schemeClr val="tx1"/>
                </a:solidFill>
                <a:latin typeface="MV Boli" panose="02000500030200090000" pitchFamily="2" charset="0"/>
                <a:cs typeface="MV Boli" panose="02000500030200090000" pitchFamily="2" charset="0"/>
              </a:rPr>
              <a:t>restliche</a:t>
            </a:r>
          </a:p>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 22 €</a:t>
            </a:r>
            <a:endParaRPr lang="de-DE" sz="2000" dirty="0">
              <a:solidFill>
                <a:schemeClr val="tx1"/>
              </a:solidFill>
              <a:latin typeface="MV Boli" panose="02000500030200090000" pitchFamily="2" charset="0"/>
              <a:cs typeface="MV Boli" panose="02000500030200090000" pitchFamily="2" charset="0"/>
            </a:endParaRPr>
          </a:p>
        </p:txBody>
      </p:sp>
      <p:sp>
        <p:nvSpPr>
          <p:cNvPr id="41" name="Rechteckige Legende 40"/>
          <p:cNvSpPr/>
          <p:nvPr/>
        </p:nvSpPr>
        <p:spPr>
          <a:xfrm>
            <a:off x="8971930" y="3499658"/>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Tree>
    <p:extLst>
      <p:ext uri="{BB962C8B-B14F-4D97-AF65-F5344CB8AC3E}">
        <p14:creationId xmlns:p14="http://schemas.microsoft.com/office/powerpoint/2010/main" val="12461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500" fill="hold"/>
                                        <p:tgtEl>
                                          <p:spTgt spid="34"/>
                                        </p:tgtEl>
                                        <p:attrNameLst>
                                          <p:attrName>ppt_x</p:attrName>
                                        </p:attrNameLst>
                                      </p:cBhvr>
                                      <p:tavLst>
                                        <p:tav tm="0">
                                          <p:val>
                                            <p:strVal val="#ppt_x"/>
                                          </p:val>
                                        </p:tav>
                                        <p:tav tm="100000">
                                          <p:val>
                                            <p:strVal val="#ppt_x"/>
                                          </p:val>
                                        </p:tav>
                                      </p:tavLst>
                                    </p:anim>
                                    <p:anim calcmode="lin" valueType="num">
                                      <p:cBhvr additive="base">
                                        <p:cTn id="5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p:cTn id="61" dur="500" fill="hold"/>
                                        <p:tgtEl>
                                          <p:spTgt spid="40"/>
                                        </p:tgtEl>
                                        <p:attrNameLst>
                                          <p:attrName>ppt_w</p:attrName>
                                        </p:attrNameLst>
                                      </p:cBhvr>
                                      <p:tavLst>
                                        <p:tav tm="0">
                                          <p:val>
                                            <p:fltVal val="0"/>
                                          </p:val>
                                        </p:tav>
                                        <p:tav tm="100000">
                                          <p:val>
                                            <p:strVal val="#ppt_w"/>
                                          </p:val>
                                        </p:tav>
                                      </p:tavLst>
                                    </p:anim>
                                    <p:anim calcmode="lin" valueType="num">
                                      <p:cBhvr>
                                        <p:cTn id="62" dur="500" fill="hold"/>
                                        <p:tgtEl>
                                          <p:spTgt spid="40"/>
                                        </p:tgtEl>
                                        <p:attrNameLst>
                                          <p:attrName>ppt_h</p:attrName>
                                        </p:attrNameLst>
                                      </p:cBhvr>
                                      <p:tavLst>
                                        <p:tav tm="0">
                                          <p:val>
                                            <p:fltVal val="0"/>
                                          </p:val>
                                        </p:tav>
                                        <p:tav tm="100000">
                                          <p:val>
                                            <p:strVal val="#ppt_h"/>
                                          </p:val>
                                        </p:tav>
                                      </p:tavLst>
                                    </p:anim>
                                    <p:animEffect transition="in" filter="fade">
                                      <p:cBhvr>
                                        <p:cTn id="63" dur="500"/>
                                        <p:tgtEl>
                                          <p:spTgt spid="40"/>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39"/>
                                        </p:tgtEl>
                                        <p:attrNameLst>
                                          <p:attrName>style.visibility</p:attrName>
                                        </p:attrNameLst>
                                      </p:cBhvr>
                                      <p:to>
                                        <p:strVal val="visible"/>
                                      </p:to>
                                    </p:set>
                                    <p:anim calcmode="lin" valueType="num">
                                      <p:cBhvr>
                                        <p:cTn id="68" dur="500" fill="hold"/>
                                        <p:tgtEl>
                                          <p:spTgt spid="39"/>
                                        </p:tgtEl>
                                        <p:attrNameLst>
                                          <p:attrName>ppt_w</p:attrName>
                                        </p:attrNameLst>
                                      </p:cBhvr>
                                      <p:tavLst>
                                        <p:tav tm="0">
                                          <p:val>
                                            <p:fltVal val="0"/>
                                          </p:val>
                                        </p:tav>
                                        <p:tav tm="100000">
                                          <p:val>
                                            <p:strVal val="#ppt_w"/>
                                          </p:val>
                                        </p:tav>
                                      </p:tavLst>
                                    </p:anim>
                                    <p:anim calcmode="lin" valueType="num">
                                      <p:cBhvr>
                                        <p:cTn id="69" dur="500" fill="hold"/>
                                        <p:tgtEl>
                                          <p:spTgt spid="39"/>
                                        </p:tgtEl>
                                        <p:attrNameLst>
                                          <p:attrName>ppt_h</p:attrName>
                                        </p:attrNameLst>
                                      </p:cBhvr>
                                      <p:tavLst>
                                        <p:tav tm="0">
                                          <p:val>
                                            <p:fltVal val="0"/>
                                          </p:val>
                                        </p:tav>
                                        <p:tav tm="100000">
                                          <p:val>
                                            <p:strVal val="#ppt_h"/>
                                          </p:val>
                                        </p:tav>
                                      </p:tavLst>
                                    </p:anim>
                                    <p:animEffect transition="in" filter="fade">
                                      <p:cBhvr>
                                        <p:cTn id="70" dur="500"/>
                                        <p:tgtEl>
                                          <p:spTgt spid="39"/>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p:cTn id="75" dur="500" fill="hold"/>
                                        <p:tgtEl>
                                          <p:spTgt spid="38"/>
                                        </p:tgtEl>
                                        <p:attrNameLst>
                                          <p:attrName>ppt_w</p:attrName>
                                        </p:attrNameLst>
                                      </p:cBhvr>
                                      <p:tavLst>
                                        <p:tav tm="0">
                                          <p:val>
                                            <p:fltVal val="0"/>
                                          </p:val>
                                        </p:tav>
                                        <p:tav tm="100000">
                                          <p:val>
                                            <p:strVal val="#ppt_w"/>
                                          </p:val>
                                        </p:tav>
                                      </p:tavLst>
                                    </p:anim>
                                    <p:anim calcmode="lin" valueType="num">
                                      <p:cBhvr>
                                        <p:cTn id="76" dur="500" fill="hold"/>
                                        <p:tgtEl>
                                          <p:spTgt spid="38"/>
                                        </p:tgtEl>
                                        <p:attrNameLst>
                                          <p:attrName>ppt_h</p:attrName>
                                        </p:attrNameLst>
                                      </p:cBhvr>
                                      <p:tavLst>
                                        <p:tav tm="0">
                                          <p:val>
                                            <p:fltVal val="0"/>
                                          </p:val>
                                        </p:tav>
                                        <p:tav tm="100000">
                                          <p:val>
                                            <p:strVal val="#ppt_h"/>
                                          </p:val>
                                        </p:tav>
                                      </p:tavLst>
                                    </p:anim>
                                    <p:animEffect transition="in" filter="fade">
                                      <p:cBhvr>
                                        <p:cTn id="77" dur="500"/>
                                        <p:tgtEl>
                                          <p:spTgt spid="38"/>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 calcmode="lin" valueType="num">
                                      <p:cBhvr>
                                        <p:cTn id="82" dur="500" fill="hold"/>
                                        <p:tgtEl>
                                          <p:spTgt spid="7"/>
                                        </p:tgtEl>
                                        <p:attrNameLst>
                                          <p:attrName>ppt_w</p:attrName>
                                        </p:attrNameLst>
                                      </p:cBhvr>
                                      <p:tavLst>
                                        <p:tav tm="0">
                                          <p:val>
                                            <p:fltVal val="0"/>
                                          </p:val>
                                        </p:tav>
                                        <p:tav tm="100000">
                                          <p:val>
                                            <p:strVal val="#ppt_w"/>
                                          </p:val>
                                        </p:tav>
                                      </p:tavLst>
                                    </p:anim>
                                    <p:anim calcmode="lin" valueType="num">
                                      <p:cBhvr>
                                        <p:cTn id="83" dur="500" fill="hold"/>
                                        <p:tgtEl>
                                          <p:spTgt spid="7"/>
                                        </p:tgtEl>
                                        <p:attrNameLst>
                                          <p:attrName>ppt_h</p:attrName>
                                        </p:attrNameLst>
                                      </p:cBhvr>
                                      <p:tavLst>
                                        <p:tav tm="0">
                                          <p:val>
                                            <p:fltVal val="0"/>
                                          </p:val>
                                        </p:tav>
                                        <p:tav tm="100000">
                                          <p:val>
                                            <p:strVal val="#ppt_h"/>
                                          </p:val>
                                        </p:tav>
                                      </p:tavLst>
                                    </p:anim>
                                    <p:animEffect transition="in" filter="fade">
                                      <p:cBhvr>
                                        <p:cTn id="84" dur="500"/>
                                        <p:tgtEl>
                                          <p:spTgt spid="7"/>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childTnLst>
                                </p:cTn>
                              </p:par>
                            </p:childTnLst>
                          </p:cTn>
                        </p:par>
                      </p:childTnLst>
                    </p:cTn>
                  </p:par>
                  <p:par>
                    <p:cTn id="92" fill="hold">
                      <p:stCondLst>
                        <p:cond delay="indefinite"/>
                      </p:stCondLst>
                      <p:childTnLst>
                        <p:par>
                          <p:cTn id="93" fill="hold">
                            <p:stCondLst>
                              <p:cond delay="0"/>
                            </p:stCondLst>
                            <p:childTnLst>
                              <p:par>
                                <p:cTn id="94" presetID="21" presetClass="entr" presetSubtype="1" fill="hold" grpId="0" nodeType="clickEffect">
                                  <p:stCondLst>
                                    <p:cond delay="0"/>
                                  </p:stCondLst>
                                  <p:childTnLst>
                                    <p:set>
                                      <p:cBhvr>
                                        <p:cTn id="95" dur="1" fill="hold">
                                          <p:stCondLst>
                                            <p:cond delay="0"/>
                                          </p:stCondLst>
                                        </p:cTn>
                                        <p:tgtEl>
                                          <p:spTgt spid="41"/>
                                        </p:tgtEl>
                                        <p:attrNameLst>
                                          <p:attrName>style.visibility</p:attrName>
                                        </p:attrNameLst>
                                      </p:cBhvr>
                                      <p:to>
                                        <p:strVal val="visible"/>
                                      </p:to>
                                    </p:set>
                                    <p:animEffect transition="in" filter="wheel(1)">
                                      <p:cBhvr>
                                        <p:cTn id="96" dur="2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6" grpId="0" animBg="1"/>
      <p:bldP spid="40" grpId="0" animBg="1"/>
      <p:bldP spid="38" grpId="0" animBg="1"/>
      <p:bldP spid="30" grpId="0" animBg="1"/>
      <p:bldP spid="39" grpId="0" animBg="1"/>
      <p:bldP spid="37" grpId="0" animBg="1"/>
      <p:bldP spid="4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20037" y="2215920"/>
            <a:ext cx="10497334" cy="689621"/>
            <a:chOff x="1120037" y="2215920"/>
            <a:chExt cx="10497334" cy="689621"/>
          </a:xfrm>
        </p:grpSpPr>
        <p:sp>
          <p:nvSpPr>
            <p:cNvPr id="6" name="Rectangle 1"/>
            <p:cNvSpPr>
              <a:spLocks noChangeArrowheads="1"/>
            </p:cNvSpPr>
            <p:nvPr/>
          </p:nvSpPr>
          <p:spPr bwMode="auto">
            <a:xfrm>
              <a:off x="1466392" y="2259210"/>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3 Nr. 1 GKG fällig. Gem. § 28 Abs. 1 </a:t>
              </a:r>
              <a:r>
                <a:rPr lang="de-DE" dirty="0" err="1" smtClean="0"/>
                <a:t>KostVfg</a:t>
              </a:r>
              <a:r>
                <a:rPr lang="de-DE" dirty="0" smtClean="0"/>
                <a:t>. ist nunmehr eine neue Kostenrechnung die Schlusskostenrechnung, zu erstellen.</a:t>
              </a:r>
              <a:endParaRPr lang="de-DE" dirty="0"/>
            </a:p>
          </p:txBody>
        </p:sp>
        <p:sp>
          <p:nvSpPr>
            <p:cNvPr id="14" name="Flussdiagramm: Verbinder 13"/>
            <p:cNvSpPr/>
            <p:nvPr/>
          </p:nvSpPr>
          <p:spPr>
            <a:xfrm>
              <a:off x="1120037" y="22159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20037" y="2963423"/>
            <a:ext cx="10497337" cy="1006673"/>
            <a:chOff x="1120037" y="2963423"/>
            <a:chExt cx="10497337" cy="1006673"/>
          </a:xfrm>
        </p:grpSpPr>
        <p:sp>
          <p:nvSpPr>
            <p:cNvPr id="15" name="Rectangle 1"/>
            <p:cNvSpPr>
              <a:spLocks noChangeArrowheads="1"/>
            </p:cNvSpPr>
            <p:nvPr/>
          </p:nvSpPr>
          <p:spPr bwMode="auto">
            <a:xfrm>
              <a:off x="1466395" y="3046766"/>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b) Kostenschuldner sind beide Parteien (Kl. mit 1/4, Bekl. mit 3/4) gem. § 29 Nr. 1  GKG als</a:t>
              </a:r>
            </a:p>
            <a:p>
              <a:r>
                <a:rPr lang="de-DE" dirty="0"/>
                <a:t> </a:t>
              </a:r>
              <a:r>
                <a:rPr lang="de-DE" dirty="0" smtClean="0"/>
                <a:t>    Entscheidungsschuldner </a:t>
              </a:r>
            </a:p>
            <a:p>
              <a:r>
                <a:rPr lang="de-DE" dirty="0"/>
                <a:t> </a:t>
              </a:r>
              <a:r>
                <a:rPr lang="de-DE" dirty="0" smtClean="0"/>
                <a:t>    </a:t>
              </a:r>
              <a:endParaRPr lang="de-DE" dirty="0"/>
            </a:p>
          </p:txBody>
        </p:sp>
        <p:sp>
          <p:nvSpPr>
            <p:cNvPr id="17" name="Flussdiagramm: Verbinder 16"/>
            <p:cNvSpPr/>
            <p:nvPr/>
          </p:nvSpPr>
          <p:spPr>
            <a:xfrm>
              <a:off x="1120037" y="296342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20036" y="4003263"/>
            <a:ext cx="10497335" cy="1460586"/>
            <a:chOff x="1120036" y="4003263"/>
            <a:chExt cx="10497335" cy="1460586"/>
          </a:xfrm>
        </p:grpSpPr>
        <p:sp>
          <p:nvSpPr>
            <p:cNvPr id="16" name="Rectangle 1"/>
            <p:cNvSpPr>
              <a:spLocks noChangeArrowheads="1"/>
            </p:cNvSpPr>
            <p:nvPr/>
          </p:nvSpPr>
          <p:spPr bwMode="auto">
            <a:xfrm>
              <a:off x="1466392" y="426352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c</a:t>
              </a:r>
              <a:r>
                <a:rPr lang="de-DE" dirty="0" smtClean="0"/>
                <a:t>) </a:t>
              </a:r>
              <a:r>
                <a:rPr lang="de-DE" dirty="0"/>
                <a:t>Der von </a:t>
              </a:r>
              <a:r>
                <a:rPr lang="de-DE" dirty="0" smtClean="0"/>
                <a:t>der Berufungsklägerin, </a:t>
              </a:r>
              <a:r>
                <a:rPr lang="de-DE" dirty="0"/>
                <a:t>als Antragsschuldner gem. § 22 I S.1 GKG, </a:t>
              </a:r>
              <a:r>
                <a:rPr lang="de-DE" dirty="0" smtClean="0"/>
                <a:t>geleisteter Vorschuss </a:t>
              </a:r>
              <a:r>
                <a:rPr lang="de-DE" dirty="0"/>
                <a:t>ist auf </a:t>
              </a:r>
              <a:r>
                <a:rPr lang="de-DE" dirty="0" smtClean="0"/>
                <a:t>die</a:t>
              </a:r>
            </a:p>
            <a:p>
              <a:r>
                <a:rPr lang="de-DE" dirty="0" smtClean="0"/>
                <a:t>    zu </a:t>
              </a:r>
              <a:r>
                <a:rPr lang="de-DE" dirty="0"/>
                <a:t>Kosten der Beklagten, im Rahmen der </a:t>
              </a:r>
              <a:r>
                <a:rPr lang="de-DE" dirty="0" smtClean="0"/>
                <a:t> restlichen </a:t>
              </a:r>
              <a:r>
                <a:rPr lang="de-DE" dirty="0" err="1" smtClean="0"/>
                <a:t>Mithaft</a:t>
              </a:r>
              <a:r>
                <a:rPr lang="de-DE" dirty="0"/>
                <a:t>, </a:t>
              </a:r>
              <a:r>
                <a:rPr lang="de-DE" dirty="0" smtClean="0"/>
                <a:t>zu verrechnen</a:t>
              </a:r>
              <a:r>
                <a:rPr lang="de-DE" dirty="0"/>
                <a:t>. </a:t>
              </a:r>
            </a:p>
            <a:p>
              <a:r>
                <a:rPr lang="de-DE" dirty="0"/>
                <a:t>	Der offene Restbetrag wird im Wege </a:t>
              </a:r>
              <a:r>
                <a:rPr lang="de-DE" u="sng" dirty="0">
                  <a:solidFill>
                    <a:srgbClr val="FF0000"/>
                  </a:solidFill>
                </a:rPr>
                <a:t>der Sollstellung</a:t>
              </a:r>
              <a:r>
                <a:rPr lang="de-DE" dirty="0">
                  <a:solidFill>
                    <a:srgbClr val="FF0000"/>
                  </a:solidFill>
                </a:rPr>
                <a:t> </a:t>
              </a:r>
              <a:r>
                <a:rPr lang="de-DE" dirty="0"/>
                <a:t>gem. §§ 4 Abs. 2, 15 Abs. 1 </a:t>
              </a:r>
            </a:p>
            <a:p>
              <a:r>
                <a:rPr lang="de-DE" dirty="0"/>
                <a:t>	und 25 </a:t>
              </a:r>
              <a:r>
                <a:rPr lang="de-DE" dirty="0" err="1"/>
                <a:t>KostVfg</a:t>
              </a:r>
              <a:r>
                <a:rPr lang="de-DE" dirty="0"/>
                <a:t> mit Kost23 von </a:t>
              </a:r>
              <a:r>
                <a:rPr lang="de-DE" dirty="0" smtClean="0"/>
                <a:t>dem Berufungsbeklagten </a:t>
              </a:r>
              <a:r>
                <a:rPr lang="de-DE" dirty="0"/>
                <a:t>erfordert.</a:t>
              </a:r>
            </a:p>
          </p:txBody>
        </p:sp>
        <p:sp>
          <p:nvSpPr>
            <p:cNvPr id="18" name="Flussdiagramm: Verbinder 17"/>
            <p:cNvSpPr/>
            <p:nvPr/>
          </p:nvSpPr>
          <p:spPr>
            <a:xfrm>
              <a:off x="1120036" y="400326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3552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199" y="1697661"/>
            <a:ext cx="533618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und </a:t>
            </a:r>
            <a:r>
              <a:rPr lang="de-DE" dirty="0" err="1" smtClean="0"/>
              <a:t>Berufungsbekl</a:t>
            </a:r>
            <a:r>
              <a:rPr lang="de-DE" dirty="0" smtClean="0"/>
              <a:t>. mit 3/4= 3120,00 EUR</a:t>
            </a:r>
            <a:endParaRPr lang="de-DE" dirty="0"/>
          </a:p>
        </p:txBody>
      </p:sp>
      <p:sp>
        <p:nvSpPr>
          <p:cNvPr id="13" name="Rectangle 1"/>
          <p:cNvSpPr>
            <a:spLocks noChangeArrowheads="1"/>
          </p:cNvSpPr>
          <p:nvPr/>
        </p:nvSpPr>
        <p:spPr bwMode="auto">
          <a:xfrm>
            <a:off x="3805072" y="2561308"/>
            <a:ext cx="1709903"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3988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und </a:t>
            </a:r>
            <a:r>
              <a:rPr lang="de-DE" dirty="0" err="1" smtClean="0"/>
              <a:t>Berufungskl.mit</a:t>
            </a:r>
            <a:r>
              <a:rPr lang="de-DE" dirty="0" smtClean="0"/>
              <a:t> 1/4         =  1040,00 EUR</a:t>
            </a:r>
            <a:endParaRPr lang="de-DE" dirty="0"/>
          </a:p>
        </p:txBody>
      </p:sp>
      <p:grpSp>
        <p:nvGrpSpPr>
          <p:cNvPr id="5" name="Gruppieren 4"/>
          <p:cNvGrpSpPr/>
          <p:nvPr/>
        </p:nvGrpSpPr>
        <p:grpSpPr>
          <a:xfrm>
            <a:off x="582577" y="3133049"/>
            <a:ext cx="4932398" cy="423610"/>
            <a:chOff x="1190005" y="5503902"/>
            <a:chExt cx="4932398"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70305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2948,00 EUR</a:t>
              </a:r>
              <a:endParaRPr lang="de-DE" dirty="0"/>
            </a:p>
          </p:txBody>
        </p:sp>
      </p:grpSp>
      <p:grpSp>
        <p:nvGrpSpPr>
          <p:cNvPr id="26" name="Gruppieren 25"/>
          <p:cNvGrpSpPr/>
          <p:nvPr/>
        </p:nvGrpSpPr>
        <p:grpSpPr>
          <a:xfrm>
            <a:off x="581227" y="3502305"/>
            <a:ext cx="4933749" cy="421672"/>
            <a:chOff x="1188655" y="5940140"/>
            <a:chExt cx="4917844"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68715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2948,00EUR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802969" cy="421672"/>
            <a:chOff x="1188655" y="5940140"/>
            <a:chExt cx="4802969"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62842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2948,00 EUR</a:t>
              </a:r>
              <a:endParaRPr lang="de-DE" dirty="0"/>
            </a:p>
          </p:txBody>
        </p:sp>
      </p:grpSp>
      <p:grpSp>
        <p:nvGrpSpPr>
          <p:cNvPr id="34" name="Gruppieren 33"/>
          <p:cNvGrpSpPr/>
          <p:nvPr/>
        </p:nvGrpSpPr>
        <p:grpSpPr>
          <a:xfrm>
            <a:off x="7015445" y="2813665"/>
            <a:ext cx="4684186" cy="433060"/>
            <a:chOff x="1202179" y="6387982"/>
            <a:chExt cx="4684186" cy="433060"/>
          </a:xfrm>
        </p:grpSpPr>
        <p:sp>
          <p:nvSpPr>
            <p:cNvPr id="35" name="Rechteck 34"/>
            <p:cNvSpPr/>
            <p:nvPr/>
          </p:nvSpPr>
          <p:spPr>
            <a:xfrm>
              <a:off x="1202179" y="639937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Bereits gezahlt: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150,00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39" name="Gefaltete Ecke 38"/>
          <p:cNvSpPr/>
          <p:nvPr/>
        </p:nvSpPr>
        <p:spPr>
          <a:xfrm>
            <a:off x="5234373" y="1963769"/>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a</a:t>
            </a:r>
            <a:r>
              <a:rPr lang="de-DE" sz="2000" dirty="0" smtClean="0">
                <a:solidFill>
                  <a:schemeClr val="tx1"/>
                </a:solidFill>
                <a:latin typeface="MV Boli" panose="02000500030200090000" pitchFamily="2" charset="0"/>
                <a:cs typeface="MV Boli" panose="02000500030200090000" pitchFamily="2" charset="0"/>
              </a:rPr>
              <a:t>bzüglich </a:t>
            </a:r>
            <a:r>
              <a:rPr lang="de-DE" sz="2000" dirty="0" err="1" smtClean="0">
                <a:solidFill>
                  <a:schemeClr val="tx1"/>
                </a:solidFill>
                <a:latin typeface="MV Boli" panose="02000500030200090000" pitchFamily="2" charset="0"/>
                <a:cs typeface="MV Boli" panose="02000500030200090000" pitchFamily="2" charset="0"/>
              </a:rPr>
              <a:t>Entschei-dungsschuld</a:t>
            </a:r>
            <a:r>
              <a:rPr lang="de-DE" sz="2000" dirty="0" smtClean="0">
                <a:solidFill>
                  <a:schemeClr val="tx1"/>
                </a:solidFill>
                <a:latin typeface="MV Boli" panose="02000500030200090000" pitchFamily="2" charset="0"/>
                <a:cs typeface="MV Boli" panose="02000500030200090000" pitchFamily="2" charset="0"/>
              </a:rPr>
              <a:t>=</a:t>
            </a:r>
          </a:p>
        </p:txBody>
      </p:sp>
      <p:sp>
        <p:nvSpPr>
          <p:cNvPr id="40" name="Gefaltete Ecke 39"/>
          <p:cNvSpPr/>
          <p:nvPr/>
        </p:nvSpPr>
        <p:spPr>
          <a:xfrm>
            <a:off x="3111881" y="836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Antrag-steller-</a:t>
            </a:r>
          </a:p>
          <a:p>
            <a:pPr algn="ctr"/>
            <a:r>
              <a:rPr lang="de-DE" sz="2000" dirty="0" err="1" smtClean="0">
                <a:solidFill>
                  <a:schemeClr val="tx1"/>
                </a:solidFill>
                <a:latin typeface="MV Boli" panose="02000500030200090000" pitchFamily="2" charset="0"/>
                <a:cs typeface="MV Boli" panose="02000500030200090000" pitchFamily="2" charset="0"/>
              </a:rPr>
              <a:t>haftung</a:t>
            </a:r>
            <a:r>
              <a:rPr lang="de-DE" sz="2000" dirty="0" smtClean="0">
                <a:solidFill>
                  <a:schemeClr val="tx1"/>
                </a:solidFill>
                <a:latin typeface="MV Boli" panose="02000500030200090000" pitchFamily="2" charset="0"/>
                <a:cs typeface="MV Boli" panose="02000500030200090000" pitchFamily="2" charset="0"/>
              </a:rPr>
              <a:t>= </a:t>
            </a:r>
            <a:r>
              <a:rPr lang="de-DE" sz="2000" dirty="0" smtClean="0">
                <a:solidFill>
                  <a:schemeClr val="tx1"/>
                </a:solidFill>
                <a:latin typeface="MV Boli" panose="02000500030200090000" pitchFamily="2" charset="0"/>
                <a:cs typeface="MV Boli" panose="02000500030200090000" pitchFamily="2" charset="0"/>
              </a:rPr>
              <a:t>4160</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p:nvPr/>
        </p:nvCxnSpPr>
        <p:spPr>
          <a:xfrm flipH="1" flipV="1">
            <a:off x="5408000" y="3742897"/>
            <a:ext cx="688000" cy="110847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Gefaltete Ecke 37"/>
          <p:cNvSpPr/>
          <p:nvPr/>
        </p:nvSpPr>
        <p:spPr>
          <a:xfrm rot="21341327">
            <a:off x="5714121" y="4191495"/>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r</a:t>
            </a:r>
            <a:r>
              <a:rPr lang="de-DE" sz="2000" dirty="0" smtClean="0">
                <a:solidFill>
                  <a:schemeClr val="tx1"/>
                </a:solidFill>
                <a:latin typeface="MV Boli" panose="02000500030200090000" pitchFamily="2" charset="0"/>
                <a:cs typeface="MV Boli" panose="02000500030200090000" pitchFamily="2" charset="0"/>
              </a:rPr>
              <a:t>estliche</a:t>
            </a:r>
          </a:p>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 für =</a:t>
            </a:r>
          </a:p>
          <a:p>
            <a:pPr algn="ctr"/>
            <a:r>
              <a:rPr lang="de-DE" sz="2000" dirty="0" smtClean="0">
                <a:solidFill>
                  <a:schemeClr val="tx1"/>
                </a:solidFill>
                <a:latin typeface="MV Boli" panose="02000500030200090000" pitchFamily="2" charset="0"/>
                <a:cs typeface="MV Boli" panose="02000500030200090000" pitchFamily="2" charset="0"/>
              </a:rPr>
              <a:t>3120</a:t>
            </a:r>
            <a:r>
              <a:rPr lang="de-DE" sz="2000" dirty="0" smtClean="0">
                <a:solidFill>
                  <a:schemeClr val="tx1"/>
                </a:solidFill>
                <a:latin typeface="MV Boli" panose="02000500030200090000" pitchFamily="2" charset="0"/>
                <a:cs typeface="MV Boli" panose="02000500030200090000" pitchFamily="2" charset="0"/>
              </a:rPr>
              <a:t>,00</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
        <p:nvSpPr>
          <p:cNvPr id="3" name="Abgerundete rechteckige Legende 2"/>
          <p:cNvSpPr/>
          <p:nvPr/>
        </p:nvSpPr>
        <p:spPr>
          <a:xfrm>
            <a:off x="107629" y="53294"/>
            <a:ext cx="2505480" cy="963138"/>
          </a:xfrm>
          <a:prstGeom prst="wedgeRoundRectCallou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Angenommen der Zeuge ist durch den </a:t>
            </a:r>
            <a:r>
              <a:rPr lang="de-DE" b="1" dirty="0" err="1" smtClean="0">
                <a:solidFill>
                  <a:schemeClr val="tx1"/>
                </a:solidFill>
              </a:rPr>
              <a:t>Bfg.Bekl</a:t>
            </a:r>
            <a:r>
              <a:rPr lang="de-DE" b="1" dirty="0" smtClean="0">
                <a:solidFill>
                  <a:schemeClr val="tx1"/>
                </a:solidFill>
              </a:rPr>
              <a:t>. Benannt:</a:t>
            </a:r>
            <a:endParaRPr lang="de-DE" b="1" dirty="0">
              <a:solidFill>
                <a:schemeClr val="tx1"/>
              </a:solidFill>
            </a:endParaRPr>
          </a:p>
        </p:txBody>
      </p:sp>
      <p:grpSp>
        <p:nvGrpSpPr>
          <p:cNvPr id="37" name="Gruppieren 36"/>
          <p:cNvGrpSpPr/>
          <p:nvPr/>
        </p:nvGrpSpPr>
        <p:grpSpPr>
          <a:xfrm>
            <a:off x="6991097" y="3463109"/>
            <a:ext cx="4696360" cy="421672"/>
            <a:chOff x="1190005" y="6361812"/>
            <a:chExt cx="4696360" cy="421672"/>
          </a:xfrm>
        </p:grpSpPr>
        <p:sp>
          <p:nvSpPr>
            <p:cNvPr id="41" name="Rechteck 40"/>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42"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22,00 EUR</a:t>
              </a:r>
              <a:endParaRPr lang="de-DE" dirty="0"/>
            </a:p>
          </p:txBody>
        </p:sp>
      </p:grpSp>
      <p:sp>
        <p:nvSpPr>
          <p:cNvPr id="43" name="Rechteckige Legende 42"/>
          <p:cNvSpPr/>
          <p:nvPr/>
        </p:nvSpPr>
        <p:spPr>
          <a:xfrm>
            <a:off x="8916991" y="4109292"/>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
        <p:nvSpPr>
          <p:cNvPr id="44" name="Gefaltete Ecke 43"/>
          <p:cNvSpPr/>
          <p:nvPr/>
        </p:nvSpPr>
        <p:spPr>
          <a:xfrm>
            <a:off x="9692293" y="4946451"/>
            <a:ext cx="1658157" cy="1526303"/>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a</a:t>
            </a:r>
            <a:r>
              <a:rPr lang="de-DE" sz="2000" dirty="0" smtClean="0">
                <a:solidFill>
                  <a:schemeClr val="tx1"/>
                </a:solidFill>
                <a:latin typeface="MV Boli" panose="02000500030200090000" pitchFamily="2" charset="0"/>
                <a:cs typeface="MV Boli" panose="02000500030200090000" pitchFamily="2" charset="0"/>
              </a:rPr>
              <a:t>bsolute</a:t>
            </a:r>
          </a:p>
          <a:p>
            <a:pPr algn="ctr"/>
            <a:r>
              <a:rPr lang="de-DE" sz="2000" dirty="0" smtClean="0">
                <a:solidFill>
                  <a:schemeClr val="tx1"/>
                </a:solidFill>
                <a:latin typeface="MV Boli" panose="02000500030200090000" pitchFamily="2" charset="0"/>
                <a:cs typeface="MV Boli" panose="02000500030200090000" pitchFamily="2" charset="0"/>
              </a:rPr>
              <a:t>restliche</a:t>
            </a:r>
          </a:p>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 </a:t>
            </a:r>
            <a:r>
              <a:rPr lang="de-DE" sz="2000" dirty="0" smtClean="0">
                <a:solidFill>
                  <a:schemeClr val="tx1"/>
                </a:solidFill>
                <a:latin typeface="MV Boli" panose="02000500030200090000" pitchFamily="2" charset="0"/>
                <a:cs typeface="MV Boli" panose="02000500030200090000" pitchFamily="2" charset="0"/>
              </a:rPr>
              <a:t>172 </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7383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39"/>
                                        </p:tgtEl>
                                        <p:attrNameLst>
                                          <p:attrName>style.visibility</p:attrName>
                                        </p:attrNameLst>
                                      </p:cBhvr>
                                      <p:to>
                                        <p:strVal val="visible"/>
                                      </p:to>
                                    </p:set>
                                    <p:anim calcmode="lin" valueType="num">
                                      <p:cBhvr>
                                        <p:cTn id="62" dur="500" fill="hold"/>
                                        <p:tgtEl>
                                          <p:spTgt spid="39"/>
                                        </p:tgtEl>
                                        <p:attrNameLst>
                                          <p:attrName>ppt_w</p:attrName>
                                        </p:attrNameLst>
                                      </p:cBhvr>
                                      <p:tavLst>
                                        <p:tav tm="0">
                                          <p:val>
                                            <p:fltVal val="0"/>
                                          </p:val>
                                        </p:tav>
                                        <p:tav tm="100000">
                                          <p:val>
                                            <p:strVal val="#ppt_w"/>
                                          </p:val>
                                        </p:tav>
                                      </p:tavLst>
                                    </p:anim>
                                    <p:anim calcmode="lin" valueType="num">
                                      <p:cBhvr>
                                        <p:cTn id="63" dur="500" fill="hold"/>
                                        <p:tgtEl>
                                          <p:spTgt spid="39"/>
                                        </p:tgtEl>
                                        <p:attrNameLst>
                                          <p:attrName>ppt_h</p:attrName>
                                        </p:attrNameLst>
                                      </p:cBhvr>
                                      <p:tavLst>
                                        <p:tav tm="0">
                                          <p:val>
                                            <p:fltVal val="0"/>
                                          </p:val>
                                        </p:tav>
                                        <p:tav tm="100000">
                                          <p:val>
                                            <p:strVal val="#ppt_h"/>
                                          </p:val>
                                        </p:tav>
                                      </p:tavLst>
                                    </p:anim>
                                    <p:animEffect transition="in" filter="fade">
                                      <p:cBhvr>
                                        <p:cTn id="64" dur="500"/>
                                        <p:tgtEl>
                                          <p:spTgt spid="39"/>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nodeType="clickEffect">
                                  <p:stCondLst>
                                    <p:cond delay="0"/>
                                  </p:stCondLst>
                                  <p:childTnLst>
                                    <p:set>
                                      <p:cBhvr>
                                        <p:cTn id="75" dur="1" fill="hold">
                                          <p:stCondLst>
                                            <p:cond delay="0"/>
                                          </p:stCondLst>
                                        </p:cTn>
                                        <p:tgtEl>
                                          <p:spTgt spid="7"/>
                                        </p:tgtEl>
                                        <p:attrNameLst>
                                          <p:attrName>style.visibility</p:attrName>
                                        </p:attrNameLst>
                                      </p:cBhvr>
                                      <p:to>
                                        <p:strVal val="visible"/>
                                      </p:to>
                                    </p:set>
                                    <p:anim calcmode="lin" valueType="num">
                                      <p:cBhvr>
                                        <p:cTn id="76" dur="500" fill="hold"/>
                                        <p:tgtEl>
                                          <p:spTgt spid="7"/>
                                        </p:tgtEl>
                                        <p:attrNameLst>
                                          <p:attrName>ppt_w</p:attrName>
                                        </p:attrNameLst>
                                      </p:cBhvr>
                                      <p:tavLst>
                                        <p:tav tm="0">
                                          <p:val>
                                            <p:fltVal val="0"/>
                                          </p:val>
                                        </p:tav>
                                        <p:tav tm="100000">
                                          <p:val>
                                            <p:strVal val="#ppt_w"/>
                                          </p:val>
                                        </p:tav>
                                      </p:tavLst>
                                    </p:anim>
                                    <p:anim calcmode="lin" valueType="num">
                                      <p:cBhvr>
                                        <p:cTn id="77" dur="500" fill="hold"/>
                                        <p:tgtEl>
                                          <p:spTgt spid="7"/>
                                        </p:tgtEl>
                                        <p:attrNameLst>
                                          <p:attrName>ppt_h</p:attrName>
                                        </p:attrNameLst>
                                      </p:cBhvr>
                                      <p:tavLst>
                                        <p:tav tm="0">
                                          <p:val>
                                            <p:fltVal val="0"/>
                                          </p:val>
                                        </p:tav>
                                        <p:tav tm="100000">
                                          <p:val>
                                            <p:strVal val="#ppt_h"/>
                                          </p:val>
                                        </p:tav>
                                      </p:tavLst>
                                    </p:anim>
                                    <p:animEffect transition="in" filter="fade">
                                      <p:cBhvr>
                                        <p:cTn id="78" dur="500"/>
                                        <p:tgtEl>
                                          <p:spTgt spid="7"/>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500" fill="hold"/>
                                        <p:tgtEl>
                                          <p:spTgt spid="31"/>
                                        </p:tgtEl>
                                        <p:attrNameLst>
                                          <p:attrName>ppt_x</p:attrName>
                                        </p:attrNameLst>
                                      </p:cBhvr>
                                      <p:tavLst>
                                        <p:tav tm="0">
                                          <p:val>
                                            <p:strVal val="#ppt_x"/>
                                          </p:val>
                                        </p:tav>
                                        <p:tav tm="100000">
                                          <p:val>
                                            <p:strVal val="#ppt_x"/>
                                          </p:val>
                                        </p:tav>
                                      </p:tavLst>
                                    </p:anim>
                                    <p:anim calcmode="lin" valueType="num">
                                      <p:cBhvr additive="base">
                                        <p:cTn id="8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34"/>
                                        </p:tgtEl>
                                        <p:attrNameLst>
                                          <p:attrName>style.visibility</p:attrName>
                                        </p:attrNameLst>
                                      </p:cBhvr>
                                      <p:to>
                                        <p:strVal val="visible"/>
                                      </p:to>
                                    </p:set>
                                    <p:anim calcmode="lin" valueType="num">
                                      <p:cBhvr additive="base">
                                        <p:cTn id="89" dur="500" fill="hold"/>
                                        <p:tgtEl>
                                          <p:spTgt spid="34"/>
                                        </p:tgtEl>
                                        <p:attrNameLst>
                                          <p:attrName>ppt_x</p:attrName>
                                        </p:attrNameLst>
                                      </p:cBhvr>
                                      <p:tavLst>
                                        <p:tav tm="0">
                                          <p:val>
                                            <p:strVal val="#ppt_x"/>
                                          </p:val>
                                        </p:tav>
                                        <p:tav tm="100000">
                                          <p:val>
                                            <p:strVal val="#ppt_x"/>
                                          </p:val>
                                        </p:tav>
                                      </p:tavLst>
                                    </p:anim>
                                    <p:anim calcmode="lin" valueType="num">
                                      <p:cBhvr additive="base">
                                        <p:cTn id="9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37"/>
                                        </p:tgtEl>
                                        <p:attrNameLst>
                                          <p:attrName>style.visibility</p:attrName>
                                        </p:attrNameLst>
                                      </p:cBhvr>
                                      <p:to>
                                        <p:strVal val="visible"/>
                                      </p:to>
                                    </p:set>
                                    <p:anim calcmode="lin" valueType="num">
                                      <p:cBhvr additive="base">
                                        <p:cTn id="95" dur="500" fill="hold"/>
                                        <p:tgtEl>
                                          <p:spTgt spid="37"/>
                                        </p:tgtEl>
                                        <p:attrNameLst>
                                          <p:attrName>ppt_x</p:attrName>
                                        </p:attrNameLst>
                                      </p:cBhvr>
                                      <p:tavLst>
                                        <p:tav tm="0">
                                          <p:val>
                                            <p:strVal val="#ppt_x"/>
                                          </p:val>
                                        </p:tav>
                                        <p:tav tm="100000">
                                          <p:val>
                                            <p:strVal val="#ppt_x"/>
                                          </p:val>
                                        </p:tav>
                                      </p:tavLst>
                                    </p:anim>
                                    <p:anim calcmode="lin" valueType="num">
                                      <p:cBhvr additive="base">
                                        <p:cTn id="9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1" presetClass="entr" presetSubtype="1" fill="hold" grpId="0" nodeType="clickEffect">
                                  <p:stCondLst>
                                    <p:cond delay="0"/>
                                  </p:stCondLst>
                                  <p:childTnLst>
                                    <p:set>
                                      <p:cBhvr>
                                        <p:cTn id="100" dur="1" fill="hold">
                                          <p:stCondLst>
                                            <p:cond delay="0"/>
                                          </p:stCondLst>
                                        </p:cTn>
                                        <p:tgtEl>
                                          <p:spTgt spid="43"/>
                                        </p:tgtEl>
                                        <p:attrNameLst>
                                          <p:attrName>style.visibility</p:attrName>
                                        </p:attrNameLst>
                                      </p:cBhvr>
                                      <p:to>
                                        <p:strVal val="visible"/>
                                      </p:to>
                                    </p:set>
                                    <p:animEffect transition="in" filter="wheel(1)">
                                      <p:cBhvr>
                                        <p:cTn id="101" dur="2000"/>
                                        <p:tgtEl>
                                          <p:spTgt spid="43"/>
                                        </p:tgtEl>
                                      </p:cBhvr>
                                    </p:animEffect>
                                  </p:childTnLst>
                                </p:cTn>
                              </p:par>
                            </p:childTnLst>
                          </p:cTn>
                        </p:par>
                      </p:childTnLst>
                    </p:cTn>
                  </p:par>
                  <p:par>
                    <p:cTn id="102" fill="hold">
                      <p:stCondLst>
                        <p:cond delay="indefinite"/>
                      </p:stCondLst>
                      <p:childTnLst>
                        <p:par>
                          <p:cTn id="103" fill="hold">
                            <p:stCondLst>
                              <p:cond delay="0"/>
                            </p:stCondLst>
                            <p:childTnLst>
                              <p:par>
                                <p:cTn id="104" presetID="53" presetClass="entr" presetSubtype="16" fill="hold" grpId="0" nodeType="clickEffect">
                                  <p:stCondLst>
                                    <p:cond delay="0"/>
                                  </p:stCondLst>
                                  <p:childTnLst>
                                    <p:set>
                                      <p:cBhvr>
                                        <p:cTn id="105" dur="1" fill="hold">
                                          <p:stCondLst>
                                            <p:cond delay="0"/>
                                          </p:stCondLst>
                                        </p:cTn>
                                        <p:tgtEl>
                                          <p:spTgt spid="44"/>
                                        </p:tgtEl>
                                        <p:attrNameLst>
                                          <p:attrName>style.visibility</p:attrName>
                                        </p:attrNameLst>
                                      </p:cBhvr>
                                      <p:to>
                                        <p:strVal val="visible"/>
                                      </p:to>
                                    </p:set>
                                    <p:anim calcmode="lin" valueType="num">
                                      <p:cBhvr>
                                        <p:cTn id="106" dur="500" fill="hold"/>
                                        <p:tgtEl>
                                          <p:spTgt spid="44"/>
                                        </p:tgtEl>
                                        <p:attrNameLst>
                                          <p:attrName>ppt_w</p:attrName>
                                        </p:attrNameLst>
                                      </p:cBhvr>
                                      <p:tavLst>
                                        <p:tav tm="0">
                                          <p:val>
                                            <p:fltVal val="0"/>
                                          </p:val>
                                        </p:tav>
                                        <p:tav tm="100000">
                                          <p:val>
                                            <p:strVal val="#ppt_w"/>
                                          </p:val>
                                        </p:tav>
                                      </p:tavLst>
                                    </p:anim>
                                    <p:anim calcmode="lin" valueType="num">
                                      <p:cBhvr>
                                        <p:cTn id="107" dur="500" fill="hold"/>
                                        <p:tgtEl>
                                          <p:spTgt spid="44"/>
                                        </p:tgtEl>
                                        <p:attrNameLst>
                                          <p:attrName>ppt_h</p:attrName>
                                        </p:attrNameLst>
                                      </p:cBhvr>
                                      <p:tavLst>
                                        <p:tav tm="0">
                                          <p:val>
                                            <p:fltVal val="0"/>
                                          </p:val>
                                        </p:tav>
                                        <p:tav tm="100000">
                                          <p:val>
                                            <p:strVal val="#ppt_h"/>
                                          </p:val>
                                        </p:tav>
                                      </p:tavLst>
                                    </p:anim>
                                    <p:animEffect transition="in" filter="fade">
                                      <p:cBhvr>
                                        <p:cTn id="10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9" grpId="0" animBg="1"/>
      <p:bldP spid="40" grpId="0" animBg="1"/>
      <p:bldP spid="38" grpId="0" animBg="1"/>
      <p:bldP spid="43"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46972" y="1561984"/>
            <a:ext cx="10148340" cy="33148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a:t>Frau Obst, vertreten durch Rechtsanwalt Apfel, reicht Klage gegen Frau Pfirsich, wegen einer Forderung in Höhe von 9.555,00 EUR, nebst vorgerichtliche Mahnkosten in Höhe von 80,00 EUR, ein. Das erstinstanzliche Gericht erkennt der Klägerin 7.088,00 EUR zu und weist die Klage im Übrigen ab.</a:t>
            </a:r>
          </a:p>
          <a:p>
            <a:r>
              <a:rPr lang="de-DE"/>
              <a:t>Die Beklagte, nun vertreten durch Rechtsanwalt Peter Pflug, legt gegen das Urteil Berufung ein und beantragt, die Klage vollumfänglich abzuweisen. Rechtsanwalt Apfel legt ebenfalls Berufung für seine Mandantin ein und beantragt, Ihr die restlichen 2467,00 EUR nebst vorgerichtlicher Mahnkosten zuzuerkennen.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545141" y="1102823"/>
            <a:ext cx="6301090" cy="11060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smtClean="0"/>
              <a:t>Streitwert 1. Berufung: </a:t>
            </a:r>
            <a:endParaRPr lang="de-DE"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Abgerundetes Rechteck 7"/>
          <p:cNvSpPr/>
          <p:nvPr/>
        </p:nvSpPr>
        <p:spPr>
          <a:xfrm>
            <a:off x="1545141" y="1982812"/>
            <a:ext cx="6301090" cy="110602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smtClean="0"/>
              <a:t>Streitwert 2. Berufung: </a:t>
            </a:r>
            <a:endParaRPr lang="de-DE" dirty="0"/>
          </a:p>
        </p:txBody>
      </p:sp>
      <p:sp>
        <p:nvSpPr>
          <p:cNvPr id="2" name="Abgerundetes Rechteck 1"/>
          <p:cNvSpPr/>
          <p:nvPr/>
        </p:nvSpPr>
        <p:spPr>
          <a:xfrm>
            <a:off x="5283200" y="1235391"/>
            <a:ext cx="2055446" cy="5903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7.088,00 EUR</a:t>
            </a:r>
            <a:endParaRPr lang="de-DE" dirty="0"/>
          </a:p>
        </p:txBody>
      </p:sp>
      <p:sp>
        <p:nvSpPr>
          <p:cNvPr id="10" name="Abgerundetes Rechteck 9"/>
          <p:cNvSpPr/>
          <p:nvPr/>
        </p:nvSpPr>
        <p:spPr>
          <a:xfrm>
            <a:off x="5283200" y="2257976"/>
            <a:ext cx="2055446" cy="5903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2467,00 EUR</a:t>
            </a:r>
            <a:endParaRPr lang="de-DE" dirty="0"/>
          </a:p>
        </p:txBody>
      </p:sp>
      <p:sp>
        <p:nvSpPr>
          <p:cNvPr id="13" name="Abgerundetes Rechteck 12"/>
          <p:cNvSpPr/>
          <p:nvPr/>
        </p:nvSpPr>
        <p:spPr>
          <a:xfrm>
            <a:off x="1537325" y="2945853"/>
            <a:ext cx="6301090" cy="110602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smtClean="0"/>
              <a:t>Gesamtstreitwert: </a:t>
            </a:r>
            <a:endParaRPr lang="de-DE" dirty="0"/>
          </a:p>
        </p:txBody>
      </p:sp>
      <p:sp>
        <p:nvSpPr>
          <p:cNvPr id="12" name="Abgerundetes Rechteck 11"/>
          <p:cNvSpPr/>
          <p:nvPr/>
        </p:nvSpPr>
        <p:spPr>
          <a:xfrm>
            <a:off x="5293981" y="3203684"/>
            <a:ext cx="2055446" cy="5903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u="sng" dirty="0" smtClean="0">
                <a:effectLst>
                  <a:outerShdw blurRad="38100" dist="38100" dir="2700000" algn="tl">
                    <a:srgbClr val="000000">
                      <a:alpha val="43137"/>
                    </a:srgbClr>
                  </a:outerShdw>
                </a:effectLst>
              </a:rPr>
              <a:t>9.555,00 EUR</a:t>
            </a:r>
            <a:endParaRPr lang="de-DE" b="1" u="sng" dirty="0">
              <a:effectLst>
                <a:outerShdw blurRad="38100" dist="38100" dir="2700000" algn="tl">
                  <a:srgbClr val="000000">
                    <a:alpha val="43137"/>
                  </a:srgbClr>
                </a:outerShdw>
              </a:effectLst>
            </a:endParaRPr>
          </a:p>
        </p:txBody>
      </p:sp>
      <p:sp>
        <p:nvSpPr>
          <p:cNvPr id="14" name="Gefaltete Ecke 13"/>
          <p:cNvSpPr/>
          <p:nvPr/>
        </p:nvSpPr>
        <p:spPr>
          <a:xfrm rot="21341327">
            <a:off x="8352188" y="2762767"/>
            <a:ext cx="1658157"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Fällt Ihnen was auf ??</a:t>
            </a:r>
            <a:endParaRPr lang="de-DE" sz="2000" dirty="0">
              <a:solidFill>
                <a:schemeClr val="tx1"/>
              </a:solidFill>
              <a:latin typeface="MV Boli" panose="02000500030200090000" pitchFamily="2" charset="0"/>
              <a:cs typeface="MV Boli" panose="02000500030200090000" pitchFamily="2" charset="0"/>
            </a:endParaRPr>
          </a:p>
        </p:txBody>
      </p:sp>
      <p:sp>
        <p:nvSpPr>
          <p:cNvPr id="3" name="Rechteck 2"/>
          <p:cNvSpPr/>
          <p:nvPr/>
        </p:nvSpPr>
        <p:spPr>
          <a:xfrm>
            <a:off x="655550" y="4658146"/>
            <a:ext cx="9276862" cy="139895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 47 I S.1 und II, sowie 48 I S.1 GKG </a:t>
            </a:r>
            <a:r>
              <a:rPr lang="de-DE" sz="2400" dirty="0" err="1" smtClean="0"/>
              <a:t>i.V.m</a:t>
            </a:r>
            <a:r>
              <a:rPr lang="de-DE" sz="2400" dirty="0" smtClean="0"/>
              <a:t>. §§ 6 s.1, 4 I 2.HS ZPO </a:t>
            </a:r>
            <a:endParaRPr lang="de-DE" sz="2400" dirty="0"/>
          </a:p>
        </p:txBody>
      </p:sp>
      <p:sp>
        <p:nvSpPr>
          <p:cNvPr id="15" name="Gefaltete Ecke 14"/>
          <p:cNvSpPr/>
          <p:nvPr/>
        </p:nvSpPr>
        <p:spPr>
          <a:xfrm rot="21341327">
            <a:off x="10164079" y="3726001"/>
            <a:ext cx="1658157" cy="1526303"/>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latin typeface="MV Boli" panose="02000500030200090000" pitchFamily="2" charset="0"/>
                <a:cs typeface="MV Boli" panose="02000500030200090000" pitchFamily="2" charset="0"/>
              </a:rPr>
              <a:t>Summe darf Forderungs-summe der </a:t>
            </a:r>
            <a:r>
              <a:rPr lang="de-DE" sz="1600" dirty="0" err="1" smtClean="0">
                <a:solidFill>
                  <a:schemeClr val="tx1"/>
                </a:solidFill>
                <a:latin typeface="MV Boli" panose="02000500030200090000" pitchFamily="2" charset="0"/>
                <a:cs typeface="MV Boli" panose="02000500030200090000" pitchFamily="2" charset="0"/>
              </a:rPr>
              <a:t>I.Inst</a:t>
            </a:r>
            <a:r>
              <a:rPr lang="de-DE" sz="1600" dirty="0" smtClean="0">
                <a:solidFill>
                  <a:schemeClr val="tx1"/>
                </a:solidFill>
                <a:latin typeface="MV Boli" panose="02000500030200090000" pitchFamily="2" charset="0"/>
                <a:cs typeface="MV Boli" panose="02000500030200090000" pitchFamily="2" charset="0"/>
              </a:rPr>
              <a:t>. nicht überschreiten!</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882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additive="base">
                                        <p:cTn id="59" dur="500" fill="hold"/>
                                        <p:tgtEl>
                                          <p:spTgt spid="3"/>
                                        </p:tgtEl>
                                        <p:attrNameLst>
                                          <p:attrName>ppt_x</p:attrName>
                                        </p:attrNameLst>
                                      </p:cBhvr>
                                      <p:tavLst>
                                        <p:tav tm="0">
                                          <p:val>
                                            <p:strVal val="#ppt_x"/>
                                          </p:val>
                                        </p:tav>
                                        <p:tav tm="100000">
                                          <p:val>
                                            <p:strVal val="#ppt_x"/>
                                          </p:val>
                                        </p:tav>
                                      </p:tavLst>
                                    </p:anim>
                                    <p:anim calcmode="lin" valueType="num">
                                      <p:cBhvr additive="base">
                                        <p:cTn id="6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additive="base">
                                        <p:cTn id="65" dur="500" fill="hold"/>
                                        <p:tgtEl>
                                          <p:spTgt spid="14"/>
                                        </p:tgtEl>
                                        <p:attrNameLst>
                                          <p:attrName>ppt_x</p:attrName>
                                        </p:attrNameLst>
                                      </p:cBhvr>
                                      <p:tavLst>
                                        <p:tav tm="0">
                                          <p:val>
                                            <p:strVal val="#ppt_x"/>
                                          </p:val>
                                        </p:tav>
                                        <p:tav tm="100000">
                                          <p:val>
                                            <p:strVal val="#ppt_x"/>
                                          </p:val>
                                        </p:tav>
                                      </p:tavLst>
                                    </p:anim>
                                    <p:anim calcmode="lin" valueType="num">
                                      <p:cBhvr additive="base">
                                        <p:cTn id="6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8" grpId="0" animBg="1"/>
      <p:bldP spid="2" grpId="0" animBg="1"/>
      <p:bldP spid="10" grpId="0" animBg="1"/>
      <p:bldP spid="13" grpId="0" animBg="1"/>
      <p:bldP spid="12" grpId="0" animBg="1"/>
      <p:bldP spid="14" grpId="0" animBg="1"/>
      <p:bldP spid="3"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60454" y="1798528"/>
            <a:ext cx="10193311" cy="265428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Herr Sonne, vertreten durch Rechtsanwalt Nebel, reicht Klage, gegen Frau Wolke ein, wegen einer Forderung in Höhe von 6.566,00 EUR ein. </a:t>
            </a:r>
          </a:p>
          <a:p>
            <a:r>
              <a:rPr lang="de-DE" dirty="0"/>
              <a:t>Es ergeht ein Urteil des erstinstanzlichen Gerichts, in dem die Klage vollumfänglich abgewiesen wird.</a:t>
            </a:r>
          </a:p>
          <a:p>
            <a:r>
              <a:rPr lang="de-DE" dirty="0"/>
              <a:t>Herr Rechtsanwalt Nebel legt für seinen Mandanten Berufung ein und beantragt, dem ursprünglichen Klageantrag stattzugeben.</a:t>
            </a:r>
          </a:p>
          <a:p>
            <a:r>
              <a:rPr lang="de-DE" dirty="0"/>
              <a:t>Nachdem die Berufungsbegründung zugestellt wurde, nimmt Rechtsanwalt Nebel die Berufung zurück.</a:t>
            </a:r>
          </a:p>
          <a:p>
            <a:endParaRPr lang="de-DE"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 II. Instanz</a:t>
            </a:r>
            <a:endParaRPr lang="de-DE" sz="2000" b="1" dirty="0">
              <a:solidFill>
                <a:schemeClr val="tx1"/>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2336767962"/>
              </p:ext>
            </p:extLst>
          </p:nvPr>
        </p:nvGraphicFramePr>
        <p:xfrm>
          <a:off x="1467765" y="1380484"/>
          <a:ext cx="10150879" cy="4418667"/>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Kl./Berufungs-kl.</a:t>
                      </a: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t>
                      </a: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Berufungs-</a:t>
                      </a: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Rechteck 13"/>
          <p:cNvSpPr/>
          <p:nvPr/>
        </p:nvSpPr>
        <p:spPr>
          <a:xfrm>
            <a:off x="1467765" y="3110545"/>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1222</a:t>
            </a:r>
            <a:endParaRPr lang="de-DE" b="1" dirty="0">
              <a:solidFill>
                <a:schemeClr val="tx1"/>
              </a:solidFill>
            </a:endParaRPr>
          </a:p>
        </p:txBody>
      </p:sp>
      <p:sp>
        <p:nvSpPr>
          <p:cNvPr id="15" name="Rechteck 14"/>
          <p:cNvSpPr/>
          <p:nvPr/>
        </p:nvSpPr>
        <p:spPr>
          <a:xfrm>
            <a:off x="2475263" y="3049143"/>
            <a:ext cx="1961443" cy="14053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Berufungsverfahren</a:t>
            </a:r>
          </a:p>
          <a:p>
            <a:pPr algn="ctr"/>
            <a:r>
              <a:rPr lang="de-DE" sz="1400" b="1" dirty="0" smtClean="0">
                <a:solidFill>
                  <a:schemeClr val="tx1"/>
                </a:solidFill>
                <a:latin typeface="Calibri" panose="020F0502020204030204" pitchFamily="34" charset="0"/>
                <a:cs typeface="Times New Roman" panose="02020603050405020304" pitchFamily="18" charset="0"/>
              </a:rPr>
              <a:t>nach Rücknahme nach Berufungsbegründung</a:t>
            </a:r>
          </a:p>
          <a:p>
            <a:pPr algn="ctr"/>
            <a:r>
              <a:rPr lang="de-DE" sz="1400" b="1" dirty="0" smtClean="0">
                <a:solidFill>
                  <a:schemeClr val="tx1"/>
                </a:solidFill>
                <a:latin typeface="Calibri" panose="020F0502020204030204" pitchFamily="34" charset="0"/>
                <a:cs typeface="Times New Roman" panose="02020603050405020304" pitchFamily="18" charset="0"/>
              </a:rPr>
              <a:t>(</a:t>
            </a:r>
            <a:r>
              <a:rPr lang="de-DE" sz="1400" b="1" dirty="0">
                <a:solidFill>
                  <a:schemeClr val="tx1"/>
                </a:solidFill>
                <a:latin typeface="Calibri" panose="020F0502020204030204" pitchFamily="34" charset="0"/>
                <a:cs typeface="Times New Roman" panose="02020603050405020304" pitchFamily="18" charset="0"/>
              </a:rPr>
              <a:t>2</a:t>
            </a:r>
            <a:r>
              <a:rPr lang="de-DE" sz="1400" b="1" dirty="0" smtClean="0">
                <a:solidFill>
                  <a:schemeClr val="tx1"/>
                </a:solidFill>
                <a:latin typeface="Calibri" panose="020F0502020204030204" pitchFamily="34" charset="0"/>
                <a:cs typeface="Times New Roman" panose="02020603050405020304" pitchFamily="18" charset="0"/>
              </a:rPr>
              <a:t>-fache </a:t>
            </a:r>
            <a:r>
              <a:rPr lang="de-DE" sz="1400" b="1" dirty="0">
                <a:solidFill>
                  <a:schemeClr val="tx1"/>
                </a:solidFill>
                <a:latin typeface="Calibri" panose="020F0502020204030204" pitchFamily="34" charset="0"/>
                <a:cs typeface="Times New Roman" panose="02020603050405020304" pitchFamily="18" charset="0"/>
              </a:rPr>
              <a:t>Gebühr)</a:t>
            </a:r>
            <a:endParaRPr lang="de-DE" sz="1400" dirty="0">
              <a:solidFill>
                <a:schemeClr val="tx1"/>
              </a:solidFill>
            </a:endParaRPr>
          </a:p>
          <a:p>
            <a:pPr algn="ctr"/>
            <a:endParaRPr lang="de-DE" sz="1400" dirty="0">
              <a:solidFill>
                <a:schemeClr val="tx1"/>
              </a:solidFill>
            </a:endParaRPr>
          </a:p>
        </p:txBody>
      </p:sp>
      <p:sp>
        <p:nvSpPr>
          <p:cNvPr id="16" name="Rechteck 15"/>
          <p:cNvSpPr/>
          <p:nvPr/>
        </p:nvSpPr>
        <p:spPr>
          <a:xfrm>
            <a:off x="4805285" y="318378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6.566,00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71235" y="3131859"/>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406,00</a:t>
            </a:r>
            <a:endParaRPr lang="de-DE" b="1" dirty="0">
              <a:solidFill>
                <a:schemeClr val="tx1"/>
              </a:solidFill>
            </a:endParaRPr>
          </a:p>
        </p:txBody>
      </p:sp>
      <p:sp>
        <p:nvSpPr>
          <p:cNvPr id="23" name="Rechteck 22"/>
          <p:cNvSpPr/>
          <p:nvPr/>
        </p:nvSpPr>
        <p:spPr>
          <a:xfrm>
            <a:off x="8711093" y="313589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p:cNvSpPr/>
          <p:nvPr/>
        </p:nvSpPr>
        <p:spPr>
          <a:xfrm>
            <a:off x="10311161" y="314261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6" name="Rechteck 35"/>
          <p:cNvSpPr/>
          <p:nvPr/>
        </p:nvSpPr>
        <p:spPr>
          <a:xfrm>
            <a:off x="2493791" y="58163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Gesamtkosten des Verfahrens</a:t>
            </a:r>
            <a:endParaRPr lang="de-DE" sz="1400" dirty="0">
              <a:solidFill>
                <a:schemeClr val="tx1"/>
              </a:solidFill>
            </a:endParaRPr>
          </a:p>
        </p:txBody>
      </p:sp>
      <p:sp>
        <p:nvSpPr>
          <p:cNvPr id="37" name="Rechteck 36"/>
          <p:cNvSpPr/>
          <p:nvPr/>
        </p:nvSpPr>
        <p:spPr>
          <a:xfrm>
            <a:off x="6301683" y="5816389"/>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406,00</a:t>
            </a:r>
            <a:endParaRPr lang="de-DE" b="1" dirty="0">
              <a:solidFill>
                <a:schemeClr val="tx1"/>
              </a:solidFill>
            </a:endParaRPr>
          </a:p>
        </p:txBody>
      </p:sp>
      <p:sp>
        <p:nvSpPr>
          <p:cNvPr id="38" name="Abgerundetes Rechteck 3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011z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7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additive="base">
                                        <p:cTn id="55" dur="500" fill="hold"/>
                                        <p:tgtEl>
                                          <p:spTgt spid="36"/>
                                        </p:tgtEl>
                                        <p:attrNameLst>
                                          <p:attrName>ppt_x</p:attrName>
                                        </p:attrNameLst>
                                      </p:cBhvr>
                                      <p:tavLst>
                                        <p:tav tm="0">
                                          <p:val>
                                            <p:strVal val="#ppt_x"/>
                                          </p:val>
                                        </p:tav>
                                        <p:tav tm="100000">
                                          <p:val>
                                            <p:strVal val="#ppt_x"/>
                                          </p:val>
                                        </p:tav>
                                      </p:tavLst>
                                    </p:anim>
                                    <p:anim calcmode="lin" valueType="num">
                                      <p:cBhvr additive="base">
                                        <p:cTn id="56"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500" fill="hold"/>
                                        <p:tgtEl>
                                          <p:spTgt spid="37"/>
                                        </p:tgtEl>
                                        <p:attrNameLst>
                                          <p:attrName>ppt_x</p:attrName>
                                        </p:attrNameLst>
                                      </p:cBhvr>
                                      <p:tavLst>
                                        <p:tav tm="0">
                                          <p:val>
                                            <p:strVal val="#ppt_x"/>
                                          </p:val>
                                        </p:tav>
                                        <p:tav tm="100000">
                                          <p:val>
                                            <p:strVal val="#ppt_x"/>
                                          </p:val>
                                        </p:tav>
                                      </p:tavLst>
                                    </p:anim>
                                    <p:anim calcmode="lin" valueType="num">
                                      <p:cBhvr additive="base">
                                        <p:cTn id="6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3" grpId="0" animBg="1"/>
      <p:bldP spid="24" grpId="0" animBg="1"/>
      <p:bldP spid="36" grpId="0" animBg="1"/>
      <p:bldP spid="37" grpId="0" animBg="1"/>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1053</Words>
  <Application>Microsoft Office PowerPoint</Application>
  <PresentationFormat>Breitbild</PresentationFormat>
  <Paragraphs>215</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108</cp:revision>
  <cp:lastPrinted>2023-10-26T09:55:40Z</cp:lastPrinted>
  <dcterms:created xsi:type="dcterms:W3CDTF">2023-10-24T11:11:57Z</dcterms:created>
  <dcterms:modified xsi:type="dcterms:W3CDTF">2024-03-15T08:35:46Z</dcterms:modified>
</cp:coreProperties>
</file>