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59" r:id="rId5"/>
    <p:sldId id="261" r:id="rId6"/>
    <p:sldId id="260" r:id="rId7"/>
    <p:sldId id="263" r:id="rId8"/>
    <p:sldId id="262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BD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06.08.2024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4207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06.08.2024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9434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06.08.2024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8970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06.08.2024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2247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06.08.2024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9077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06.08.2024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1792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06.08.2024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180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06.08.2024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3597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06.08.2024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1203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06.08.2024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9091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06.08.2024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5564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EE64-A140-4CAC-8C08-656773EC9877}" type="datetimeFigureOut">
              <a:rPr lang="de-DE" smtClean="0"/>
              <a:t>06.08.2024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A2812-FA5A-4672-A013-D7A2D87BEA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4613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8" name="Wolkenförmige Legende 37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7" name="Ovale Legende 6"/>
          <p:cNvSpPr/>
          <p:nvPr/>
        </p:nvSpPr>
        <p:spPr>
          <a:xfrm>
            <a:off x="1365885" y="1157209"/>
            <a:ext cx="3729037" cy="2055686"/>
          </a:xfrm>
          <a:prstGeom prst="wedgeEllipseCallout">
            <a:avLst>
              <a:gd name="adj1" fmla="val 54263"/>
              <a:gd name="adj2" fmla="val 54855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…jetzt geht’s los…</a:t>
            </a:r>
            <a:endParaRPr lang="de-DE" sz="32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5916" y="2281707"/>
            <a:ext cx="2128564" cy="4270029"/>
          </a:xfrm>
          <a:prstGeom prst="rect">
            <a:avLst/>
          </a:prstGeom>
        </p:spPr>
      </p:pic>
      <p:sp>
        <p:nvSpPr>
          <p:cNvPr id="8" name="Abgerundetes Rechteck 7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-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32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-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Nennen Sie begriffliche Unterschiede zwischen dem Zivilverfahren und Verfahren in Familiensachen: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1.</a:t>
              </a:r>
              <a:endParaRPr lang="de-DE" sz="3600" dirty="0"/>
            </a:p>
          </p:txBody>
        </p:sp>
      </p:grpSp>
      <p:sp>
        <p:nvSpPr>
          <p:cNvPr id="19" name="Gefaltete Ecke 18"/>
          <p:cNvSpPr/>
          <p:nvPr/>
        </p:nvSpPr>
        <p:spPr>
          <a:xfrm rot="21260758">
            <a:off x="3052898" y="2035664"/>
            <a:ext cx="1483428" cy="1323481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Kläger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Gefaltete Ecke 4"/>
          <p:cNvSpPr/>
          <p:nvPr/>
        </p:nvSpPr>
        <p:spPr>
          <a:xfrm>
            <a:off x="4410786" y="2030559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Antrag-steller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0" name="Gefaltete Ecke 19"/>
          <p:cNvSpPr/>
          <p:nvPr/>
        </p:nvSpPr>
        <p:spPr>
          <a:xfrm rot="433269">
            <a:off x="6609005" y="2021844"/>
            <a:ext cx="1483428" cy="1323481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Beklagter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1" name="Gefaltete Ecke 20"/>
          <p:cNvSpPr/>
          <p:nvPr/>
        </p:nvSpPr>
        <p:spPr>
          <a:xfrm>
            <a:off x="7951183" y="2057764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Antrags-gegner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Gefaltete Ecke 21"/>
          <p:cNvSpPr/>
          <p:nvPr/>
        </p:nvSpPr>
        <p:spPr>
          <a:xfrm rot="21260758">
            <a:off x="239762" y="1691989"/>
            <a:ext cx="2105996" cy="1950603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Zivil-verfahren</a:t>
            </a:r>
            <a:endParaRPr lang="de-DE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3" name="Gefaltete Ecke 22"/>
          <p:cNvSpPr/>
          <p:nvPr/>
        </p:nvSpPr>
        <p:spPr>
          <a:xfrm rot="304637">
            <a:off x="9706308" y="1482892"/>
            <a:ext cx="2044300" cy="2001795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Familien-rechtliches</a:t>
            </a: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Verfahren</a:t>
            </a:r>
            <a:endParaRPr lang="de-DE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4" name="Gefaltete Ecke 23"/>
          <p:cNvSpPr/>
          <p:nvPr/>
        </p:nvSpPr>
        <p:spPr>
          <a:xfrm rot="21260758">
            <a:off x="264457" y="3883903"/>
            <a:ext cx="1483428" cy="1323481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Urteil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5" name="Gefaltete Ecke 24"/>
          <p:cNvSpPr/>
          <p:nvPr/>
        </p:nvSpPr>
        <p:spPr>
          <a:xfrm rot="21260758">
            <a:off x="3454839" y="3753326"/>
            <a:ext cx="1483428" cy="1323481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PKH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6" name="Gefaltete Ecke 25"/>
          <p:cNvSpPr/>
          <p:nvPr/>
        </p:nvSpPr>
        <p:spPr>
          <a:xfrm rot="21297222">
            <a:off x="6366336" y="3693677"/>
            <a:ext cx="1483428" cy="1323481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Klage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7" name="Gefaltete Ecke 26"/>
          <p:cNvSpPr/>
          <p:nvPr/>
        </p:nvSpPr>
        <p:spPr>
          <a:xfrm>
            <a:off x="9315083" y="3670476"/>
            <a:ext cx="1483428" cy="1323481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Prozess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8" name="Gefaltete Ecke 27"/>
          <p:cNvSpPr/>
          <p:nvPr/>
        </p:nvSpPr>
        <p:spPr>
          <a:xfrm>
            <a:off x="7626280" y="368005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Antrag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4677898" y="3727919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VKH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0" name="Gefaltete Ecke 29"/>
          <p:cNvSpPr/>
          <p:nvPr/>
        </p:nvSpPr>
        <p:spPr>
          <a:xfrm>
            <a:off x="1502622" y="382318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Beschluss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1" name="Gefaltete Ecke 30"/>
          <p:cNvSpPr/>
          <p:nvPr/>
        </p:nvSpPr>
        <p:spPr>
          <a:xfrm>
            <a:off x="10580989" y="3782186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Verfahren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2" name="Gefaltete Ecke 31"/>
          <p:cNvSpPr/>
          <p:nvPr/>
        </p:nvSpPr>
        <p:spPr>
          <a:xfrm>
            <a:off x="4335449" y="5332625"/>
            <a:ext cx="1483428" cy="1323481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Streitwert-</a:t>
            </a:r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abängig</a:t>
            </a:r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AG/LG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3" name="Gefaltete Ecke 32"/>
          <p:cNvSpPr/>
          <p:nvPr/>
        </p:nvSpPr>
        <p:spPr>
          <a:xfrm>
            <a:off x="5723425" y="5346010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i</a:t>
            </a:r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mmer AG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5" name="Gefaltete Ecke 34"/>
          <p:cNvSpPr/>
          <p:nvPr/>
        </p:nvSpPr>
        <p:spPr>
          <a:xfrm rot="463385">
            <a:off x="7851992" y="5249811"/>
            <a:ext cx="1483428" cy="1323481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öffentlich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4" name="Gefaltete Ecke 33"/>
          <p:cNvSpPr/>
          <p:nvPr/>
        </p:nvSpPr>
        <p:spPr>
          <a:xfrm>
            <a:off x="9253497" y="5277239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nicht öffentlich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6" name="Gefaltete Ecke 35"/>
          <p:cNvSpPr/>
          <p:nvPr/>
        </p:nvSpPr>
        <p:spPr>
          <a:xfrm>
            <a:off x="518124" y="5332624"/>
            <a:ext cx="1483428" cy="1323481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Prozess-</a:t>
            </a:r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bevoll</a:t>
            </a:r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-</a:t>
            </a:r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mächtigter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7" name="Gefaltete Ecke 36"/>
          <p:cNvSpPr/>
          <p:nvPr/>
        </p:nvSpPr>
        <p:spPr>
          <a:xfrm>
            <a:off x="1968417" y="5320126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Verfahrens-</a:t>
            </a:r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bevoll</a:t>
            </a:r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-</a:t>
            </a:r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mächtigter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8" name="Wolkenförmige Legende 37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638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5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5" grpId="0" animBg="1"/>
      <p:bldP spid="34" grpId="0" animBg="1"/>
      <p:bldP spid="36" grpId="0" animBg="1"/>
      <p:bldP spid="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-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Wer ist funktionell zuständig?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/>
                <a:t>2</a:t>
              </a:r>
              <a:r>
                <a:rPr lang="de-DE" sz="3600" dirty="0" smtClean="0"/>
                <a:t>.</a:t>
              </a:r>
              <a:endParaRPr lang="de-DE" sz="3600" dirty="0"/>
            </a:p>
          </p:txBody>
        </p:sp>
      </p:grpSp>
      <p:sp>
        <p:nvSpPr>
          <p:cNvPr id="19" name="Gefaltete Ecke 18"/>
          <p:cNvSpPr/>
          <p:nvPr/>
        </p:nvSpPr>
        <p:spPr>
          <a:xfrm rot="21260758">
            <a:off x="1445570" y="2035664"/>
            <a:ext cx="1483428" cy="1323481"/>
          </a:xfrm>
          <a:prstGeom prst="foldedCorner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Scheidung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Gefaltete Ecke 4"/>
          <p:cNvSpPr/>
          <p:nvPr/>
        </p:nvSpPr>
        <p:spPr>
          <a:xfrm>
            <a:off x="2988912" y="2050800"/>
            <a:ext cx="1483428" cy="1323481"/>
          </a:xfrm>
          <a:prstGeom prst="foldedCorner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Richter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0" name="Gefaltete Ecke 19"/>
          <p:cNvSpPr/>
          <p:nvPr/>
        </p:nvSpPr>
        <p:spPr>
          <a:xfrm>
            <a:off x="6609005" y="2021844"/>
            <a:ext cx="1483428" cy="1323481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Umgangs-regelung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1" name="Gefaltete Ecke 20"/>
          <p:cNvSpPr/>
          <p:nvPr/>
        </p:nvSpPr>
        <p:spPr>
          <a:xfrm rot="21206678">
            <a:off x="7975794" y="1968478"/>
            <a:ext cx="1483428" cy="1323481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Richter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4" name="Gefaltete Ecke 23"/>
          <p:cNvSpPr/>
          <p:nvPr/>
        </p:nvSpPr>
        <p:spPr>
          <a:xfrm rot="221036">
            <a:off x="240093" y="3624187"/>
            <a:ext cx="1483428" cy="1323481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Gewalt-schutz-sachen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5" name="Gefaltete Ecke 24"/>
          <p:cNvSpPr/>
          <p:nvPr/>
        </p:nvSpPr>
        <p:spPr>
          <a:xfrm rot="21260758">
            <a:off x="3724440" y="3709955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Durch-führung</a:t>
            </a:r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Vormund-</a:t>
            </a:r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schaft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6" name="Gefaltete Ecke 25"/>
          <p:cNvSpPr/>
          <p:nvPr/>
        </p:nvSpPr>
        <p:spPr>
          <a:xfrm rot="21297222">
            <a:off x="8515260" y="3585141"/>
            <a:ext cx="1483428" cy="1323481"/>
          </a:xfrm>
          <a:prstGeom prst="foldedCorner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Erteilung der Rechts-kraft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8" name="Gefaltete Ecke 27"/>
          <p:cNvSpPr/>
          <p:nvPr/>
        </p:nvSpPr>
        <p:spPr>
          <a:xfrm>
            <a:off x="10054020" y="3429001"/>
            <a:ext cx="1483428" cy="1323481"/>
          </a:xfrm>
          <a:prstGeom prst="foldedCorner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UdG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5175889" y="3647818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Rechts-pfleger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0" name="Gefaltete Ecke 29"/>
          <p:cNvSpPr/>
          <p:nvPr/>
        </p:nvSpPr>
        <p:spPr>
          <a:xfrm>
            <a:off x="1663467" y="3819373"/>
            <a:ext cx="1483428" cy="1323481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Richter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6" name="Gefaltete Ecke 35"/>
          <p:cNvSpPr/>
          <p:nvPr/>
        </p:nvSpPr>
        <p:spPr>
          <a:xfrm rot="281079">
            <a:off x="5969171" y="5201220"/>
            <a:ext cx="1483428" cy="1323481"/>
          </a:xfrm>
          <a:prstGeom prst="foldedCorner">
            <a:avLst/>
          </a:prstGeom>
          <a:solidFill>
            <a:srgbClr val="E6BDE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KfB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7" name="Gefaltete Ecke 36"/>
          <p:cNvSpPr/>
          <p:nvPr/>
        </p:nvSpPr>
        <p:spPr>
          <a:xfrm>
            <a:off x="7476561" y="5252626"/>
            <a:ext cx="1483428" cy="1323481"/>
          </a:xfrm>
          <a:prstGeom prst="foldedCorner">
            <a:avLst/>
          </a:prstGeom>
          <a:solidFill>
            <a:srgbClr val="E6BDE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Rechts-pfleger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8" name="Wolkenförmige Legende 37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843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5" grpId="0" animBg="1"/>
      <p:bldP spid="20" grpId="0" animBg="1"/>
      <p:bldP spid="21" grpId="0" animBg="1"/>
      <p:bldP spid="24" grpId="0" animBg="1"/>
      <p:bldP spid="25" grpId="0" animBg="1"/>
      <p:bldP spid="26" grpId="0" animBg="1"/>
      <p:bldP spid="28" grpId="0" animBg="1"/>
      <p:bldP spid="29" grpId="0" animBg="1"/>
      <p:bldP spid="30" grpId="0" animBg="1"/>
      <p:bldP spid="36" grpId="0" animBg="1"/>
      <p:bldP spid="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-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Besteht in folgenden Verfahren Anwaltszwang? Und nennen Sie die gesetzlichen Bestimmungen.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3.</a:t>
              </a:r>
              <a:endParaRPr lang="de-DE" sz="3600" dirty="0"/>
            </a:p>
          </p:txBody>
        </p:sp>
      </p:grpSp>
      <p:sp>
        <p:nvSpPr>
          <p:cNvPr id="20" name="Gefaltete Ecke 19"/>
          <p:cNvSpPr/>
          <p:nvPr/>
        </p:nvSpPr>
        <p:spPr>
          <a:xfrm>
            <a:off x="6558532" y="4237745"/>
            <a:ext cx="1483428" cy="1323481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ja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1" name="Gefaltete Ecke 20"/>
          <p:cNvSpPr/>
          <p:nvPr/>
        </p:nvSpPr>
        <p:spPr>
          <a:xfrm rot="21206678">
            <a:off x="8751101" y="4237746"/>
            <a:ext cx="1483428" cy="1323481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114 I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5" name="Gefaltete Ecke 24"/>
          <p:cNvSpPr/>
          <p:nvPr/>
        </p:nvSpPr>
        <p:spPr>
          <a:xfrm rot="339229">
            <a:off x="6549589" y="2144076"/>
            <a:ext cx="1501315" cy="142553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nein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8680404" y="2144077"/>
            <a:ext cx="1556283" cy="142553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114 I </a:t>
            </a:r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680591" y="2448135"/>
            <a:ext cx="4588865" cy="58139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a) Antrag auf Entzug der </a:t>
            </a:r>
            <a:r>
              <a:rPr lang="de-DE" sz="2400" dirty="0" err="1" smtClean="0"/>
              <a:t>eSo</a:t>
            </a:r>
            <a:endParaRPr lang="de-DE" sz="2400" dirty="0"/>
          </a:p>
        </p:txBody>
      </p:sp>
      <p:sp>
        <p:nvSpPr>
          <p:cNvPr id="22" name="Abgerundetes Rechteck 21"/>
          <p:cNvSpPr/>
          <p:nvPr/>
        </p:nvSpPr>
        <p:spPr>
          <a:xfrm>
            <a:off x="694479" y="4507722"/>
            <a:ext cx="4588865" cy="58139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b</a:t>
            </a:r>
            <a:r>
              <a:rPr lang="de-DE" sz="2400" dirty="0" smtClean="0"/>
              <a:t>) Antrag auf Scheidung</a:t>
            </a:r>
            <a:endParaRPr lang="de-DE" sz="2400" dirty="0"/>
          </a:p>
        </p:txBody>
      </p:sp>
      <p:sp>
        <p:nvSpPr>
          <p:cNvPr id="23" name="Wolkenförmige Legende 22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78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5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-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Wann wird der folgenden Beschluss wirksam? Nennen Sie die Notfrist.</a:t>
              </a:r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4.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399046">
            <a:off x="4840928" y="2343132"/>
            <a:ext cx="2258130" cy="217173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 Monat</a:t>
            </a:r>
            <a:endParaRPr lang="de-DE" sz="28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7494542" y="2329338"/>
            <a:ext cx="2120946" cy="2199323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 Bekanntgabe des Beschlusses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694479" y="2489339"/>
            <a:ext cx="3005584" cy="130745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 smtClean="0"/>
              <a:t>VKH</a:t>
            </a:r>
            <a:endParaRPr lang="de-DE" sz="3200" dirty="0"/>
          </a:p>
        </p:txBody>
      </p:sp>
      <p:sp>
        <p:nvSpPr>
          <p:cNvPr id="11" name="Wolkenförmige Legende 10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48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-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Wann werden folgende Beschlüsse wirksam? Nennen Sie die gesetzlichen Bestimmungen.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/>
                <a:t>5</a:t>
              </a:r>
              <a:r>
                <a:rPr lang="de-DE" sz="3600" dirty="0" smtClean="0"/>
                <a:t>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399046">
            <a:off x="4316512" y="1866703"/>
            <a:ext cx="1528592" cy="1458319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 Rechts-kraft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6113072" y="1917857"/>
            <a:ext cx="1533493" cy="1456086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116 II </a:t>
            </a:r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871538" y="2089289"/>
            <a:ext cx="3403680" cy="93966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a) Scheidungsbeschluss</a:t>
            </a:r>
            <a:endParaRPr lang="de-DE" sz="2400" dirty="0"/>
          </a:p>
        </p:txBody>
      </p:sp>
      <p:sp>
        <p:nvSpPr>
          <p:cNvPr id="14" name="Abgerundetes Rechteck 13"/>
          <p:cNvSpPr/>
          <p:nvPr/>
        </p:nvSpPr>
        <p:spPr>
          <a:xfrm>
            <a:off x="2830527" y="3659278"/>
            <a:ext cx="4500562" cy="93966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b) Beschluss in einem Verfahren bzgl. des Zugewinns.</a:t>
            </a:r>
            <a:endParaRPr lang="de-DE" sz="2400" dirty="0"/>
          </a:p>
        </p:txBody>
      </p:sp>
      <p:sp>
        <p:nvSpPr>
          <p:cNvPr id="16" name="Gefaltete Ecke 15"/>
          <p:cNvSpPr/>
          <p:nvPr/>
        </p:nvSpPr>
        <p:spPr>
          <a:xfrm rot="21399046">
            <a:off x="7892014" y="3251794"/>
            <a:ext cx="1528592" cy="14583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 Rechts-kraft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>
            <a:off x="9725206" y="3208387"/>
            <a:ext cx="1533493" cy="145608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116 III S.1 </a:t>
            </a:r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435769" y="4916964"/>
            <a:ext cx="5500739" cy="114882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c</a:t>
            </a:r>
            <a:r>
              <a:rPr lang="de-DE" sz="2400" smtClean="0"/>
              <a:t>) </a:t>
            </a:r>
            <a:r>
              <a:rPr lang="de-DE" sz="2400" dirty="0" smtClean="0"/>
              <a:t>Beschluss über die Verpflichtung zur</a:t>
            </a:r>
          </a:p>
          <a:p>
            <a:pPr algn="ctr"/>
            <a:r>
              <a:rPr lang="de-DE" sz="2400" dirty="0" smtClean="0"/>
              <a:t>    Zahlung von Unterhalt, für das mdj. Kind.</a:t>
            </a:r>
            <a:endParaRPr lang="de-DE" sz="2400" dirty="0"/>
          </a:p>
        </p:txBody>
      </p:sp>
      <p:sp>
        <p:nvSpPr>
          <p:cNvPr id="19" name="Gefaltete Ecke 18"/>
          <p:cNvSpPr/>
          <p:nvPr/>
        </p:nvSpPr>
        <p:spPr>
          <a:xfrm rot="21399046">
            <a:off x="6266699" y="4960370"/>
            <a:ext cx="1528592" cy="1458319"/>
          </a:xfrm>
          <a:prstGeom prst="foldedCorner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sofort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3" name="Gefaltete Ecke 22"/>
          <p:cNvSpPr/>
          <p:nvPr/>
        </p:nvSpPr>
        <p:spPr>
          <a:xfrm>
            <a:off x="7889563" y="5095650"/>
            <a:ext cx="1533493" cy="1456086"/>
          </a:xfrm>
          <a:prstGeom prst="foldedCorner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116 III S.3 </a:t>
            </a:r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4" name="Wolkenförmige Legende 23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82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16" grpId="0" animBg="1"/>
      <p:bldP spid="17" grpId="0" animBg="1"/>
      <p:bldP spid="19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-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435769" y="725084"/>
            <a:ext cx="10487025" cy="3051957"/>
            <a:chOff x="871538" y="1405759"/>
            <a:chExt cx="8853668" cy="3051957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285318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Melina und Jonas schließen am 05.05.2010 die Ehe im Standesamt in Berlin-Wedding. Nach der Hochzeit ziehen sie nach Berlin-Köpenick. Am 10.06.2011 ist der gemeinsame Sohn Felix geboren. Nachdem sich die Eheleute auseinander gelebt haben, zieht </a:t>
              </a:r>
              <a:r>
                <a:rPr lang="de-DE" sz="2400" b="1" smtClean="0"/>
                <a:t>Jonas am </a:t>
              </a:r>
              <a:r>
                <a:rPr lang="de-DE" sz="2400" b="1" dirty="0" smtClean="0"/>
                <a:t>23.1.2022 in eine eigene Wohnung in Berlin–Pankow.</a:t>
              </a:r>
            </a:p>
            <a:p>
              <a:r>
                <a:rPr lang="de-DE" sz="2400" b="1" dirty="0" smtClean="0"/>
                <a:t>Erläutern Sie die sachliche und örtliche Zuständigkeit unter Nennung der gesetzlichen Bestimmungen.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/>
                <a:t>6</a:t>
              </a:r>
              <a:r>
                <a:rPr lang="de-DE" sz="3600" dirty="0" smtClean="0"/>
                <a:t>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399046">
            <a:off x="5048633" y="3667523"/>
            <a:ext cx="1528592" cy="14583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6940433" y="3643161"/>
            <a:ext cx="1533493" cy="145608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§§ 23a I Nr.1, 23b GVG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728216" y="3795294"/>
            <a:ext cx="3403680" cy="93966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s</a:t>
            </a:r>
            <a:r>
              <a:rPr lang="de-DE" sz="2400" dirty="0" smtClean="0"/>
              <a:t>achliche Zuständigkeit</a:t>
            </a:r>
            <a:endParaRPr lang="de-DE" sz="2400" dirty="0"/>
          </a:p>
        </p:txBody>
      </p:sp>
      <p:sp>
        <p:nvSpPr>
          <p:cNvPr id="18" name="Abgerundetes Rechteck 17"/>
          <p:cNvSpPr/>
          <p:nvPr/>
        </p:nvSpPr>
        <p:spPr>
          <a:xfrm>
            <a:off x="3865237" y="5463018"/>
            <a:ext cx="3403680" cy="93966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ö</a:t>
            </a:r>
            <a:r>
              <a:rPr lang="de-DE" sz="2400" smtClean="0"/>
              <a:t>rtliche </a:t>
            </a:r>
            <a:r>
              <a:rPr lang="de-DE" sz="2400" dirty="0" smtClean="0"/>
              <a:t>Zuständigkeit</a:t>
            </a:r>
            <a:endParaRPr lang="de-DE" sz="2400" dirty="0"/>
          </a:p>
        </p:txBody>
      </p:sp>
      <p:sp>
        <p:nvSpPr>
          <p:cNvPr id="19" name="Gefaltete Ecke 18"/>
          <p:cNvSpPr/>
          <p:nvPr/>
        </p:nvSpPr>
        <p:spPr>
          <a:xfrm>
            <a:off x="7969277" y="5203690"/>
            <a:ext cx="1528592" cy="1458319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AG Köpenick</a:t>
            </a:r>
            <a:endParaRPr lang="de-DE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3" name="Gefaltete Ecke 22"/>
          <p:cNvSpPr/>
          <p:nvPr/>
        </p:nvSpPr>
        <p:spPr>
          <a:xfrm>
            <a:off x="9696040" y="5169249"/>
            <a:ext cx="1533493" cy="1456086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122 Nr.1 </a:t>
            </a:r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Wolkenförmige Legende 13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593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19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-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7" y="544561"/>
            <a:ext cx="10487025" cy="1298527"/>
            <a:chOff x="871538" y="1405759"/>
            <a:chExt cx="8853668" cy="1298527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9975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Wie könnte ein Aktenzeichen in einem Scheidungsverfahren lauten,</a:t>
              </a:r>
            </a:p>
            <a:p>
              <a:r>
                <a:rPr lang="de-DE" sz="2400" b="1" dirty="0" smtClean="0"/>
                <a:t>wenn Sie in der Abteilung 122 tätig sind?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smtClean="0"/>
                <a:t>7.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>
            <a:off x="990982" y="3005935"/>
            <a:ext cx="1528592" cy="1458319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32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122</a:t>
            </a:r>
            <a:endParaRPr lang="de-DE" sz="32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2838996" y="3046376"/>
            <a:ext cx="1533493" cy="1456086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</a:t>
            </a:r>
            <a:endParaRPr lang="de-DE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>
            <a:off x="4882381" y="3005935"/>
            <a:ext cx="1528592" cy="14583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2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32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467</a:t>
            </a:r>
            <a:endParaRPr lang="de-DE" sz="32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3" name="Gefaltete Ecke 22"/>
          <p:cNvSpPr/>
          <p:nvPr/>
        </p:nvSpPr>
        <p:spPr>
          <a:xfrm>
            <a:off x="6618518" y="3046376"/>
            <a:ext cx="1533493" cy="1456086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6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36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/</a:t>
            </a:r>
            <a:endParaRPr lang="de-DE" sz="36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0" name="Gefaltete Ecke 19"/>
          <p:cNvSpPr/>
          <p:nvPr/>
        </p:nvSpPr>
        <p:spPr>
          <a:xfrm>
            <a:off x="8387883" y="3046376"/>
            <a:ext cx="1533493" cy="145608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6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36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2023</a:t>
            </a:r>
            <a:endParaRPr lang="de-DE" sz="36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505BD1A2-9C25-F486-2BFA-6224C8C9D9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1988" y="2578944"/>
            <a:ext cx="2210012" cy="2390949"/>
          </a:xfrm>
          <a:prstGeom prst="rect">
            <a:avLst/>
          </a:prstGeom>
        </p:spPr>
      </p:pic>
      <p:sp>
        <p:nvSpPr>
          <p:cNvPr id="5" name="Ovale Legende 4"/>
          <p:cNvSpPr/>
          <p:nvPr/>
        </p:nvSpPr>
        <p:spPr>
          <a:xfrm>
            <a:off x="8915401" y="1658556"/>
            <a:ext cx="2443162" cy="1019892"/>
          </a:xfrm>
          <a:prstGeom prst="wedgeEllipseCallout">
            <a:avLst>
              <a:gd name="adj1" fmla="val 22320"/>
              <a:gd name="adj2" fmla="val 65302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 das lief doch gut…</a:t>
            </a:r>
            <a:endParaRPr lang="de-DE" sz="24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44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19" grpId="0" animBg="1"/>
      <p:bldP spid="23" grpId="0" animBg="1"/>
      <p:bldP spid="20" grpId="0" animBg="1"/>
      <p:bldP spid="5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369</Words>
  <Application>Microsoft Office PowerPoint</Application>
  <PresentationFormat>Breitbild</PresentationFormat>
  <Paragraphs>164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Bradley Hand ITC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20</cp:revision>
  <dcterms:created xsi:type="dcterms:W3CDTF">2023-07-04T15:45:21Z</dcterms:created>
  <dcterms:modified xsi:type="dcterms:W3CDTF">2024-08-06T13:44:32Z</dcterms:modified>
</cp:coreProperties>
</file>