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6" r:id="rId10"/>
    <p:sldId id="265" r:id="rId11"/>
    <p:sldId id="270" r:id="rId12"/>
    <p:sldId id="267" r:id="rId13"/>
    <p:sldId id="268" r:id="rId14"/>
    <p:sldId id="318" r:id="rId15"/>
    <p:sldId id="271" r:id="rId16"/>
    <p:sldId id="319"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320" r:id="rId40"/>
    <p:sldId id="295" r:id="rId41"/>
    <p:sldId id="296" r:id="rId42"/>
    <p:sldId id="294" r:id="rId43"/>
    <p:sldId id="297" r:id="rId44"/>
    <p:sldId id="298" r:id="rId45"/>
    <p:sldId id="299" r:id="rId46"/>
    <p:sldId id="300" r:id="rId47"/>
    <p:sldId id="301" r:id="rId48"/>
    <p:sldId id="302" r:id="rId49"/>
    <p:sldId id="303" r:id="rId50"/>
    <p:sldId id="304" r:id="rId51"/>
    <p:sldId id="317" r:id="rId52"/>
    <p:sldId id="307" r:id="rId53"/>
    <p:sldId id="308" r:id="rId54"/>
    <p:sldId id="309" r:id="rId55"/>
    <p:sldId id="310" r:id="rId56"/>
    <p:sldId id="311" r:id="rId57"/>
    <p:sldId id="305" r:id="rId58"/>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showGuides="1">
      <p:cViewPr varScale="1">
        <p:scale>
          <a:sx n="123" d="100"/>
          <a:sy n="123" d="100"/>
        </p:scale>
        <p:origin x="114" y="288"/>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A8C92AF7-7F85-4DFC-BE93-1EE43198EA4C}" type="datetimeFigureOut">
              <a:rPr lang="de-DE" smtClean="0"/>
              <a:t>15.02.2024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90D80AA-6A1F-4DD9-AA4B-54F6FB40A933}" type="slidenum">
              <a:rPr lang="de-DE" smtClean="0"/>
              <a:t>‹Nr.›</a:t>
            </a:fld>
            <a:endParaRPr lang="de-DE"/>
          </a:p>
        </p:txBody>
      </p:sp>
    </p:spTree>
    <p:extLst>
      <p:ext uri="{BB962C8B-B14F-4D97-AF65-F5344CB8AC3E}">
        <p14:creationId xmlns:p14="http://schemas.microsoft.com/office/powerpoint/2010/main" val="2238486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8C92AF7-7F85-4DFC-BE93-1EE43198EA4C}" type="datetimeFigureOut">
              <a:rPr lang="de-DE" smtClean="0"/>
              <a:t>15.02.2024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90D80AA-6A1F-4DD9-AA4B-54F6FB40A933}" type="slidenum">
              <a:rPr lang="de-DE" smtClean="0"/>
              <a:t>‹Nr.›</a:t>
            </a:fld>
            <a:endParaRPr lang="de-DE"/>
          </a:p>
        </p:txBody>
      </p:sp>
    </p:spTree>
    <p:extLst>
      <p:ext uri="{BB962C8B-B14F-4D97-AF65-F5344CB8AC3E}">
        <p14:creationId xmlns:p14="http://schemas.microsoft.com/office/powerpoint/2010/main" val="2695405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8C92AF7-7F85-4DFC-BE93-1EE43198EA4C}" type="datetimeFigureOut">
              <a:rPr lang="de-DE" smtClean="0"/>
              <a:t>15.02.2024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90D80AA-6A1F-4DD9-AA4B-54F6FB40A933}" type="slidenum">
              <a:rPr lang="de-DE" smtClean="0"/>
              <a:t>‹Nr.›</a:t>
            </a:fld>
            <a:endParaRPr lang="de-DE"/>
          </a:p>
        </p:txBody>
      </p:sp>
    </p:spTree>
    <p:extLst>
      <p:ext uri="{BB962C8B-B14F-4D97-AF65-F5344CB8AC3E}">
        <p14:creationId xmlns:p14="http://schemas.microsoft.com/office/powerpoint/2010/main" val="2732886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8C92AF7-7F85-4DFC-BE93-1EE43198EA4C}" type="datetimeFigureOut">
              <a:rPr lang="de-DE" smtClean="0"/>
              <a:t>15.02.2024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90D80AA-6A1F-4DD9-AA4B-54F6FB40A933}" type="slidenum">
              <a:rPr lang="de-DE" smtClean="0"/>
              <a:t>‹Nr.›</a:t>
            </a:fld>
            <a:endParaRPr lang="de-DE"/>
          </a:p>
        </p:txBody>
      </p:sp>
    </p:spTree>
    <p:extLst>
      <p:ext uri="{BB962C8B-B14F-4D97-AF65-F5344CB8AC3E}">
        <p14:creationId xmlns:p14="http://schemas.microsoft.com/office/powerpoint/2010/main" val="822833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A8C92AF7-7F85-4DFC-BE93-1EE43198EA4C}" type="datetimeFigureOut">
              <a:rPr lang="de-DE" smtClean="0"/>
              <a:t>15.02.2024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90D80AA-6A1F-4DD9-AA4B-54F6FB40A933}" type="slidenum">
              <a:rPr lang="de-DE" smtClean="0"/>
              <a:t>‹Nr.›</a:t>
            </a:fld>
            <a:endParaRPr lang="de-DE"/>
          </a:p>
        </p:txBody>
      </p:sp>
    </p:spTree>
    <p:extLst>
      <p:ext uri="{BB962C8B-B14F-4D97-AF65-F5344CB8AC3E}">
        <p14:creationId xmlns:p14="http://schemas.microsoft.com/office/powerpoint/2010/main" val="4168782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A8C92AF7-7F85-4DFC-BE93-1EE43198EA4C}" type="datetimeFigureOut">
              <a:rPr lang="de-DE" smtClean="0"/>
              <a:t>15.02.2024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90D80AA-6A1F-4DD9-AA4B-54F6FB40A933}" type="slidenum">
              <a:rPr lang="de-DE" smtClean="0"/>
              <a:t>‹Nr.›</a:t>
            </a:fld>
            <a:endParaRPr lang="de-DE"/>
          </a:p>
        </p:txBody>
      </p:sp>
    </p:spTree>
    <p:extLst>
      <p:ext uri="{BB962C8B-B14F-4D97-AF65-F5344CB8AC3E}">
        <p14:creationId xmlns:p14="http://schemas.microsoft.com/office/powerpoint/2010/main" val="3944613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A8C92AF7-7F85-4DFC-BE93-1EE43198EA4C}" type="datetimeFigureOut">
              <a:rPr lang="de-DE" smtClean="0"/>
              <a:t>15.02.2024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190D80AA-6A1F-4DD9-AA4B-54F6FB40A933}" type="slidenum">
              <a:rPr lang="de-DE" smtClean="0"/>
              <a:t>‹Nr.›</a:t>
            </a:fld>
            <a:endParaRPr lang="de-DE"/>
          </a:p>
        </p:txBody>
      </p:sp>
    </p:spTree>
    <p:extLst>
      <p:ext uri="{BB962C8B-B14F-4D97-AF65-F5344CB8AC3E}">
        <p14:creationId xmlns:p14="http://schemas.microsoft.com/office/powerpoint/2010/main" val="2673030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A8C92AF7-7F85-4DFC-BE93-1EE43198EA4C}" type="datetimeFigureOut">
              <a:rPr lang="de-DE" smtClean="0"/>
              <a:t>15.02.2024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190D80AA-6A1F-4DD9-AA4B-54F6FB40A933}" type="slidenum">
              <a:rPr lang="de-DE" smtClean="0"/>
              <a:t>‹Nr.›</a:t>
            </a:fld>
            <a:endParaRPr lang="de-DE"/>
          </a:p>
        </p:txBody>
      </p:sp>
    </p:spTree>
    <p:extLst>
      <p:ext uri="{BB962C8B-B14F-4D97-AF65-F5344CB8AC3E}">
        <p14:creationId xmlns:p14="http://schemas.microsoft.com/office/powerpoint/2010/main" val="1371717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A8C92AF7-7F85-4DFC-BE93-1EE43198EA4C}" type="datetimeFigureOut">
              <a:rPr lang="de-DE" smtClean="0"/>
              <a:t>15.02.2024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190D80AA-6A1F-4DD9-AA4B-54F6FB40A933}" type="slidenum">
              <a:rPr lang="de-DE" smtClean="0"/>
              <a:t>‹Nr.›</a:t>
            </a:fld>
            <a:endParaRPr lang="de-DE"/>
          </a:p>
        </p:txBody>
      </p:sp>
    </p:spTree>
    <p:extLst>
      <p:ext uri="{BB962C8B-B14F-4D97-AF65-F5344CB8AC3E}">
        <p14:creationId xmlns:p14="http://schemas.microsoft.com/office/powerpoint/2010/main" val="2889847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A8C92AF7-7F85-4DFC-BE93-1EE43198EA4C}" type="datetimeFigureOut">
              <a:rPr lang="de-DE" smtClean="0"/>
              <a:t>15.02.2024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90D80AA-6A1F-4DD9-AA4B-54F6FB40A933}" type="slidenum">
              <a:rPr lang="de-DE" smtClean="0"/>
              <a:t>‹Nr.›</a:t>
            </a:fld>
            <a:endParaRPr lang="de-DE"/>
          </a:p>
        </p:txBody>
      </p:sp>
    </p:spTree>
    <p:extLst>
      <p:ext uri="{BB962C8B-B14F-4D97-AF65-F5344CB8AC3E}">
        <p14:creationId xmlns:p14="http://schemas.microsoft.com/office/powerpoint/2010/main" val="3478685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A8C92AF7-7F85-4DFC-BE93-1EE43198EA4C}" type="datetimeFigureOut">
              <a:rPr lang="de-DE" smtClean="0"/>
              <a:t>15.02.2024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90D80AA-6A1F-4DD9-AA4B-54F6FB40A933}" type="slidenum">
              <a:rPr lang="de-DE" smtClean="0"/>
              <a:t>‹Nr.›</a:t>
            </a:fld>
            <a:endParaRPr lang="de-DE"/>
          </a:p>
        </p:txBody>
      </p:sp>
    </p:spTree>
    <p:extLst>
      <p:ext uri="{BB962C8B-B14F-4D97-AF65-F5344CB8AC3E}">
        <p14:creationId xmlns:p14="http://schemas.microsoft.com/office/powerpoint/2010/main" val="3906183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92AF7-7F85-4DFC-BE93-1EE43198EA4C}" type="datetimeFigureOut">
              <a:rPr lang="de-DE" smtClean="0"/>
              <a:t>15.02.2024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0D80AA-6A1F-4DD9-AA4B-54F6FB40A933}" type="slidenum">
              <a:rPr lang="de-DE" smtClean="0"/>
              <a:t>‹Nr.›</a:t>
            </a:fld>
            <a:endParaRPr lang="de-DE"/>
          </a:p>
        </p:txBody>
      </p:sp>
    </p:spTree>
    <p:extLst>
      <p:ext uri="{BB962C8B-B14F-4D97-AF65-F5344CB8AC3E}">
        <p14:creationId xmlns:p14="http://schemas.microsoft.com/office/powerpoint/2010/main" val="198916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14" name="Abgerundetes Rechteck 13"/>
          <p:cNvSpPr/>
          <p:nvPr/>
        </p:nvSpPr>
        <p:spPr>
          <a:xfrm>
            <a:off x="410393" y="4831196"/>
            <a:ext cx="11149541" cy="98160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wird in einer Familiensache ein Mahnverfahren durchgeführt, sind die Kosten dafür nach dem GKG zu erheben </a:t>
            </a:r>
            <a:endParaRPr lang="de-DE" dirty="0" smtClean="0"/>
          </a:p>
          <a:p>
            <a:r>
              <a:rPr lang="de-DE" dirty="0" smtClean="0"/>
              <a:t>(§ </a:t>
            </a:r>
            <a:r>
              <a:rPr lang="de-DE" dirty="0"/>
              <a:t>1 S. 3 </a:t>
            </a:r>
            <a:r>
              <a:rPr lang="de-DE" dirty="0" err="1"/>
              <a:t>FamGKG</a:t>
            </a:r>
            <a:r>
              <a:rPr lang="de-DE" dirty="0"/>
              <a:t>) – diese Kosten sind im streitigen Verfahren anzurechnen</a:t>
            </a:r>
            <a:endParaRPr lang="de-DE" dirty="0">
              <a:effectLst/>
            </a:endParaRPr>
          </a:p>
        </p:txBody>
      </p:sp>
      <p:sp>
        <p:nvSpPr>
          <p:cNvPr id="12" name="Abgerundetes Rechteck 11"/>
          <p:cNvSpPr/>
          <p:nvPr/>
        </p:nvSpPr>
        <p:spPr>
          <a:xfrm>
            <a:off x="467543" y="3590586"/>
            <a:ext cx="4788252" cy="58449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Kosten = Gebühren und Auslagen (§ 80 FamFG) </a:t>
            </a:r>
          </a:p>
        </p:txBody>
      </p:sp>
      <p:sp>
        <p:nvSpPr>
          <p:cNvPr id="9" name="Abgerundetes Rechteck 8"/>
          <p:cNvSpPr/>
          <p:nvPr/>
        </p:nvSpPr>
        <p:spPr>
          <a:xfrm>
            <a:off x="426686" y="2193983"/>
            <a:ext cx="11203340" cy="9813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gibt es also in einem anhängigen Verfahren keine Kostenvorschrift, werden keine Kosten gemäß § 1 </a:t>
            </a:r>
            <a:r>
              <a:rPr lang="de-DE" dirty="0" err="1"/>
              <a:t>FamGKG</a:t>
            </a:r>
            <a:r>
              <a:rPr lang="de-DE" dirty="0"/>
              <a:t> erhoben</a:t>
            </a:r>
          </a:p>
          <a:p>
            <a:pPr marL="285750" lvl="0" indent="-285750">
              <a:buFont typeface="Arial" panose="020B0604020202020204" pitchFamily="34" charset="0"/>
              <a:buChar char="•"/>
            </a:pPr>
            <a:r>
              <a:rPr lang="de-DE" dirty="0"/>
              <a:t>Kostenvermerk: „Keine Kosten gemäß § 1 </a:t>
            </a:r>
            <a:r>
              <a:rPr lang="de-DE" dirty="0" err="1"/>
              <a:t>FamGKG</a:t>
            </a:r>
            <a:r>
              <a:rPr lang="de-DE" dirty="0"/>
              <a:t>.“</a:t>
            </a:r>
          </a:p>
        </p:txBody>
      </p:sp>
      <p:sp>
        <p:nvSpPr>
          <p:cNvPr id="13" name="Abgerundetes Rechteck 12"/>
          <p:cNvSpPr/>
          <p:nvPr/>
        </p:nvSpPr>
        <p:spPr>
          <a:xfrm>
            <a:off x="426686" y="1378626"/>
            <a:ext cx="10677525" cy="5216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Gerichtskosten für alle Familiensachen sind </a:t>
            </a:r>
            <a:r>
              <a:rPr lang="de-DE" sz="2000" dirty="0" smtClean="0"/>
              <a:t>nach </a:t>
            </a:r>
            <a:r>
              <a:rPr lang="de-DE" sz="2000" dirty="0"/>
              <a:t>dem </a:t>
            </a:r>
            <a:r>
              <a:rPr lang="de-DE" sz="2000" dirty="0" err="1"/>
              <a:t>FamGKG</a:t>
            </a:r>
            <a:r>
              <a:rPr lang="de-DE" sz="2000" dirty="0"/>
              <a:t> zu erheben (§ 1 </a:t>
            </a:r>
            <a:r>
              <a:rPr lang="de-DE" sz="2000" dirty="0" err="1"/>
              <a:t>FamGKG</a:t>
            </a:r>
            <a:r>
              <a:rPr lang="de-DE" sz="2000" dirty="0"/>
              <a:t>) </a:t>
            </a:r>
            <a:endParaRPr lang="de-DE" sz="20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395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Gefaltete Ecke 9"/>
          <p:cNvSpPr/>
          <p:nvPr/>
        </p:nvSpPr>
        <p:spPr>
          <a:xfrm rot="21401923">
            <a:off x="10101031" y="83721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
        <p:nvSpPr>
          <p:cNvPr id="17" name="Gefaltete Ecke 16"/>
          <p:cNvSpPr/>
          <p:nvPr/>
        </p:nvSpPr>
        <p:spPr>
          <a:xfrm rot="652612">
            <a:off x="6711282" y="3368910"/>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80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185697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additive="base">
                                        <p:cTn id="20" dur="500" fill="hold"/>
                                        <p:tgtEl>
                                          <p:spTgt spid="9"/>
                                        </p:tgtEl>
                                        <p:attrNameLst>
                                          <p:attrName>ppt_x</p:attrName>
                                        </p:attrNameLst>
                                      </p:cBhvr>
                                      <p:tavLst>
                                        <p:tav tm="0">
                                          <p:val>
                                            <p:strVal val="#ppt_x"/>
                                          </p:val>
                                        </p:tav>
                                        <p:tav tm="100000">
                                          <p:val>
                                            <p:strVal val="#ppt_x"/>
                                          </p:val>
                                        </p:tav>
                                      </p:tavLst>
                                    </p:anim>
                                    <p:anim calcmode="lin" valueType="num">
                                      <p:cBhvr additive="base">
                                        <p:cTn id="2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ppt_x"/>
                                          </p:val>
                                        </p:tav>
                                        <p:tav tm="100000">
                                          <p:val>
                                            <p:strVal val="#ppt_x"/>
                                          </p:val>
                                        </p:tav>
                                      </p:tavLst>
                                    </p:anim>
                                    <p:anim calcmode="lin" valueType="num">
                                      <p:cBhvr additive="base">
                                        <p:cTn id="2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additive="base">
                                        <p:cTn id="32" dur="500" fill="hold"/>
                                        <p:tgtEl>
                                          <p:spTgt spid="14"/>
                                        </p:tgtEl>
                                        <p:attrNameLst>
                                          <p:attrName>ppt_x</p:attrName>
                                        </p:attrNameLst>
                                      </p:cBhvr>
                                      <p:tavLst>
                                        <p:tav tm="0">
                                          <p:val>
                                            <p:strVal val="#ppt_x"/>
                                          </p:val>
                                        </p:tav>
                                        <p:tav tm="100000">
                                          <p:val>
                                            <p:strVal val="#ppt_x"/>
                                          </p:val>
                                        </p:tav>
                                      </p:tavLst>
                                    </p:anim>
                                    <p:anim calcmode="lin" valueType="num">
                                      <p:cBhvr additive="base">
                                        <p:cTn id="3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 calcmode="lin" valueType="num">
                                      <p:cBhvr>
                                        <p:cTn id="38" dur="500" fill="hold"/>
                                        <p:tgtEl>
                                          <p:spTgt spid="17"/>
                                        </p:tgtEl>
                                        <p:attrNameLst>
                                          <p:attrName>ppt_w</p:attrName>
                                        </p:attrNameLst>
                                      </p:cBhvr>
                                      <p:tavLst>
                                        <p:tav tm="0">
                                          <p:val>
                                            <p:fltVal val="0"/>
                                          </p:val>
                                        </p:tav>
                                        <p:tav tm="100000">
                                          <p:val>
                                            <p:strVal val="#ppt_w"/>
                                          </p:val>
                                        </p:tav>
                                      </p:tavLst>
                                    </p:anim>
                                    <p:anim calcmode="lin" valueType="num">
                                      <p:cBhvr>
                                        <p:cTn id="39" dur="500" fill="hold"/>
                                        <p:tgtEl>
                                          <p:spTgt spid="17"/>
                                        </p:tgtEl>
                                        <p:attrNameLst>
                                          <p:attrName>ppt_h</p:attrName>
                                        </p:attrNameLst>
                                      </p:cBhvr>
                                      <p:tavLst>
                                        <p:tav tm="0">
                                          <p:val>
                                            <p:fltVal val="0"/>
                                          </p:val>
                                        </p:tav>
                                        <p:tav tm="100000">
                                          <p:val>
                                            <p:strVal val="#ppt_h"/>
                                          </p:val>
                                        </p:tav>
                                      </p:tavLst>
                                    </p:anim>
                                    <p:animEffect transition="in" filter="fade">
                                      <p:cBhvr>
                                        <p:cTn id="4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2" grpId="0" animBg="1"/>
      <p:bldP spid="9" grpId="0" animBg="1"/>
      <p:bldP spid="13" grpId="0" animBg="1"/>
      <p:bldP spid="10" grpId="0" animBg="1"/>
      <p:bldP spid="1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404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3" name="Gruppieren 2"/>
          <p:cNvGrpSpPr/>
          <p:nvPr/>
        </p:nvGrpSpPr>
        <p:grpSpPr>
          <a:xfrm>
            <a:off x="608757" y="1765912"/>
            <a:ext cx="9992690" cy="4013756"/>
            <a:chOff x="828675" y="3298439"/>
            <a:chExt cx="9992690" cy="4013756"/>
          </a:xfrm>
        </p:grpSpPr>
        <p:sp>
          <p:nvSpPr>
            <p:cNvPr id="12" name="Abgerundetes Rechteck 11"/>
            <p:cNvSpPr/>
            <p:nvPr/>
          </p:nvSpPr>
          <p:spPr>
            <a:xfrm>
              <a:off x="1169181" y="3576801"/>
              <a:ext cx="9652184" cy="373539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Hauptabschnitt 1: Ehesachen einschließlich Folgesachen</a:t>
              </a:r>
            </a:p>
            <a:p>
              <a:r>
                <a:rPr lang="de-DE" dirty="0"/>
                <a:t>Hauptabschnitt 2: selbständige Familienstreitsachen</a:t>
              </a:r>
            </a:p>
            <a:p>
              <a:r>
                <a:rPr lang="de-DE" dirty="0"/>
                <a:t>Hauptabschnitt 3: selbständige Familienstreitsachen der freiwilligen Gerichtsbarkeit</a:t>
              </a:r>
            </a:p>
            <a:p>
              <a:r>
                <a:rPr lang="de-DE" dirty="0"/>
                <a:t>Hauptabschnitt 4: einstweiliger Rechtsschutz</a:t>
              </a:r>
            </a:p>
            <a:p>
              <a:r>
                <a:rPr lang="de-DE" dirty="0"/>
                <a:t>Hauptabschnitt 5: besondere Gebühren</a:t>
              </a:r>
            </a:p>
            <a:p>
              <a:r>
                <a:rPr lang="de-DE" dirty="0"/>
                <a:t>Hauptabschnitt 6: Vollstreckung</a:t>
              </a:r>
            </a:p>
            <a:p>
              <a:r>
                <a:rPr lang="de-DE" dirty="0"/>
                <a:t>Hauptabschnitt 7: Verfahren mit Auslandsbezug</a:t>
              </a:r>
            </a:p>
            <a:p>
              <a:r>
                <a:rPr lang="de-DE" dirty="0"/>
                <a:t>Hauptabschnitt 8: Rüge wegen Verletzung rechtliches Gehör</a:t>
              </a:r>
            </a:p>
            <a:p>
              <a:r>
                <a:rPr lang="de-DE" dirty="0"/>
                <a:t>Hauptabschnitt 9: Rechtsmittel im </a:t>
              </a:r>
              <a:r>
                <a:rPr lang="de-DE" dirty="0" smtClean="0"/>
                <a:t>Übrigen</a:t>
              </a:r>
            </a:p>
            <a:p>
              <a:endParaRPr lang="de-DE" dirty="0"/>
            </a:p>
            <a:p>
              <a:r>
                <a:rPr lang="de-DE" dirty="0"/>
                <a:t>jeder Hauptabschnitte enthält die Gebührentatbestände für sämtliche Instanzen </a:t>
              </a:r>
            </a:p>
          </p:txBody>
        </p:sp>
        <p:sp>
          <p:nvSpPr>
            <p:cNvPr id="18" name="Abgerundetes Rechteck 17"/>
            <p:cNvSpPr/>
            <p:nvPr/>
          </p:nvSpPr>
          <p:spPr>
            <a:xfrm>
              <a:off x="828675" y="3298439"/>
              <a:ext cx="6076016"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Gebührentatbestände nach dem Kostenverzeichnis </a:t>
              </a:r>
              <a:endParaRPr lang="de-DE" sz="2000" dirty="0">
                <a:effectLst/>
              </a:endParaRPr>
            </a:p>
          </p:txBody>
        </p:sp>
      </p:grpSp>
    </p:spTree>
    <p:extLst>
      <p:ext uri="{BB962C8B-B14F-4D97-AF65-F5344CB8AC3E}">
        <p14:creationId xmlns:p14="http://schemas.microsoft.com/office/powerpoint/2010/main" val="2680548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405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3" name="Gruppieren 2"/>
          <p:cNvGrpSpPr/>
          <p:nvPr/>
        </p:nvGrpSpPr>
        <p:grpSpPr>
          <a:xfrm>
            <a:off x="608757" y="1765912"/>
            <a:ext cx="9992690" cy="4013756"/>
            <a:chOff x="828675" y="3298439"/>
            <a:chExt cx="9992690" cy="4013756"/>
          </a:xfrm>
        </p:grpSpPr>
        <p:sp>
          <p:nvSpPr>
            <p:cNvPr id="12" name="Abgerundetes Rechteck 11"/>
            <p:cNvSpPr/>
            <p:nvPr/>
          </p:nvSpPr>
          <p:spPr>
            <a:xfrm>
              <a:off x="1169181" y="3576801"/>
              <a:ext cx="9652184" cy="373539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solidFill>
                    <a:schemeClr val="accent4"/>
                  </a:solidFill>
                  <a:effectLst>
                    <a:outerShdw blurRad="38100" dist="38100" dir="2700000" algn="tl">
                      <a:srgbClr val="000000">
                        <a:alpha val="43137"/>
                      </a:srgbClr>
                    </a:outerShdw>
                  </a:effectLst>
                </a:rPr>
                <a:t>genau überlegen, welche „Art“ Familiensache zu bewerten ist </a:t>
              </a:r>
              <a:endParaRPr lang="de-DE" sz="2400" b="1" dirty="0" smtClean="0">
                <a:solidFill>
                  <a:schemeClr val="accent4"/>
                </a:solidFill>
                <a:effectLst>
                  <a:outerShdw blurRad="38100" dist="38100" dir="2700000" algn="tl">
                    <a:srgbClr val="000000">
                      <a:alpha val="43137"/>
                    </a:srgbClr>
                  </a:outerShdw>
                </a:effectLst>
              </a:endParaRPr>
            </a:p>
            <a:p>
              <a:r>
                <a:rPr lang="de-DE" dirty="0" smtClean="0"/>
                <a:t> </a:t>
              </a:r>
              <a:r>
                <a:rPr lang="de-DE" b="1" dirty="0">
                  <a:effectLst>
                    <a:outerShdw blurRad="38100" dist="38100" dir="2700000" algn="tl">
                      <a:srgbClr val="000000">
                        <a:alpha val="43137"/>
                      </a:srgbClr>
                    </a:outerShdw>
                  </a:effectLst>
                </a:rPr>
                <a:t>Beispiele: </a:t>
              </a:r>
            </a:p>
            <a:p>
              <a:pPr marL="285750" indent="-285750">
                <a:buFont typeface="Arial" panose="020B0604020202020204" pitchFamily="34" charset="0"/>
                <a:buChar char="•"/>
              </a:pPr>
              <a:r>
                <a:rPr lang="de-DE" dirty="0" smtClean="0"/>
                <a:t>Scheidung </a:t>
              </a:r>
              <a:r>
                <a:rPr lang="de-DE" dirty="0"/>
                <a:t>– Hauptabschnitt 1 </a:t>
              </a:r>
            </a:p>
            <a:p>
              <a:pPr marL="285750" indent="-285750">
                <a:buFont typeface="Arial" panose="020B0604020202020204" pitchFamily="34" charset="0"/>
                <a:buChar char="•"/>
              </a:pPr>
              <a:r>
                <a:rPr lang="de-DE" dirty="0" smtClean="0"/>
                <a:t>Kindesunterhalt </a:t>
              </a:r>
              <a:r>
                <a:rPr lang="de-DE" dirty="0"/>
                <a:t>= selbständige Familienstreitsache –Hauptabschnitt 2</a:t>
              </a:r>
            </a:p>
            <a:p>
              <a:pPr marL="285750" indent="-285750">
                <a:buFont typeface="Arial" panose="020B0604020202020204" pitchFamily="34" charset="0"/>
                <a:buChar char="•"/>
              </a:pPr>
              <a:r>
                <a:rPr lang="de-DE" dirty="0" smtClean="0"/>
                <a:t>Kindesunterhalt </a:t>
              </a:r>
              <a:r>
                <a:rPr lang="de-DE" dirty="0"/>
                <a:t>als Folgesache einer Scheidung – Hauptschnitt 1</a:t>
              </a:r>
            </a:p>
            <a:p>
              <a:pPr marL="285750" indent="-285750">
                <a:buFont typeface="Arial" panose="020B0604020202020204" pitchFamily="34" charset="0"/>
                <a:buChar char="•"/>
              </a:pPr>
              <a:r>
                <a:rPr lang="de-DE" dirty="0" smtClean="0"/>
                <a:t>Übertragung </a:t>
              </a:r>
              <a:r>
                <a:rPr lang="de-DE" dirty="0"/>
                <a:t>der </a:t>
              </a:r>
              <a:r>
                <a:rPr lang="de-DE" dirty="0" err="1"/>
                <a:t>eSo</a:t>
              </a:r>
              <a:r>
                <a:rPr lang="de-DE" dirty="0"/>
                <a:t> = </a:t>
              </a:r>
              <a:r>
                <a:rPr lang="de-DE" dirty="0" err="1"/>
                <a:t>Kindschaftssache</a:t>
              </a:r>
              <a:r>
                <a:rPr lang="de-DE" dirty="0"/>
                <a:t> – Hauptabschnitt 3</a:t>
              </a:r>
            </a:p>
            <a:p>
              <a:pPr marL="285750" indent="-285750">
                <a:buFont typeface="Arial" panose="020B0604020202020204" pitchFamily="34" charset="0"/>
                <a:buChar char="•"/>
              </a:pPr>
              <a:r>
                <a:rPr lang="de-DE" dirty="0" smtClean="0"/>
                <a:t>Übertragung </a:t>
              </a:r>
              <a:r>
                <a:rPr lang="de-DE" dirty="0"/>
                <a:t>der </a:t>
              </a:r>
              <a:r>
                <a:rPr lang="de-DE" dirty="0" err="1"/>
                <a:t>eSo</a:t>
              </a:r>
              <a:r>
                <a:rPr lang="de-DE" dirty="0"/>
                <a:t> im Wege der einstweiligen Anordnung – Hauptabschnitt 4</a:t>
              </a:r>
            </a:p>
          </p:txBody>
        </p:sp>
        <p:sp>
          <p:nvSpPr>
            <p:cNvPr id="18" name="Abgerundetes Rechteck 17"/>
            <p:cNvSpPr/>
            <p:nvPr/>
          </p:nvSpPr>
          <p:spPr>
            <a:xfrm>
              <a:off x="828675" y="3298439"/>
              <a:ext cx="6076016"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Gebührentatbestände nach dem Kostenverzeichnis </a:t>
              </a:r>
              <a:endParaRPr lang="de-DE" sz="2000" dirty="0">
                <a:effectLst/>
              </a:endParaRPr>
            </a:p>
          </p:txBody>
        </p:sp>
      </p:grpSp>
    </p:spTree>
    <p:extLst>
      <p:ext uri="{BB962C8B-B14F-4D97-AF65-F5344CB8AC3E}">
        <p14:creationId xmlns:p14="http://schemas.microsoft.com/office/powerpoint/2010/main" val="396044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1575401" y="2616994"/>
            <a:ext cx="9811737" cy="251067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KV 1111 </a:t>
            </a:r>
            <a:r>
              <a:rPr lang="de-DE" dirty="0"/>
              <a:t>= Ermäßigungstatbestände – 0,5 Gebühr </a:t>
            </a:r>
          </a:p>
          <a:p>
            <a:pPr marL="285750" lvl="0" indent="-285750">
              <a:buFont typeface="Arial" panose="020B0604020202020204" pitchFamily="34" charset="0"/>
              <a:buChar char="•"/>
            </a:pPr>
            <a:r>
              <a:rPr lang="de-DE" dirty="0"/>
              <a:t>Rücknahme des Antrags</a:t>
            </a:r>
          </a:p>
          <a:p>
            <a:pPr marL="285750" lvl="0" indent="-285750">
              <a:buFont typeface="Arial" panose="020B0604020202020204" pitchFamily="34" charset="0"/>
              <a:buChar char="•"/>
            </a:pPr>
            <a:r>
              <a:rPr lang="de-DE" dirty="0"/>
              <a:t>Anerkenntnisentscheidung oder Verzichtsentscheidung oder Endentscheidung ohne Gründe oder nur deshalb eine Begründung, da Geltendmachung im Ausland </a:t>
            </a:r>
            <a:br>
              <a:rPr lang="de-DE" dirty="0"/>
            </a:br>
            <a:r>
              <a:rPr lang="de-DE" dirty="0"/>
              <a:t>eine Scheidung nebst VA kann hier niemals ermäßigt werden!!</a:t>
            </a:r>
          </a:p>
          <a:p>
            <a:pPr marL="285750" lvl="0" indent="-285750">
              <a:buFont typeface="Arial" panose="020B0604020202020204" pitchFamily="34" charset="0"/>
              <a:buChar char="•"/>
            </a:pPr>
            <a:r>
              <a:rPr lang="de-DE" dirty="0"/>
              <a:t>gerichtlicher Vergleich </a:t>
            </a:r>
          </a:p>
          <a:p>
            <a:pPr marL="285750" lvl="0" indent="-285750">
              <a:buFont typeface="Arial" panose="020B0604020202020204" pitchFamily="34" charset="0"/>
              <a:buChar char="•"/>
            </a:pPr>
            <a:r>
              <a:rPr lang="de-DE" dirty="0"/>
              <a:t>Hauptsachenerledigung ohne bzw. unstreitiger Kostenentscheidung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406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4" name="Gruppieren 3"/>
          <p:cNvGrpSpPr/>
          <p:nvPr/>
        </p:nvGrpSpPr>
        <p:grpSpPr>
          <a:xfrm>
            <a:off x="700087" y="1137622"/>
            <a:ext cx="6057901" cy="1536845"/>
            <a:chOff x="700087" y="1137622"/>
            <a:chExt cx="6057901" cy="1536845"/>
          </a:xfrm>
        </p:grpSpPr>
        <p:sp>
          <p:nvSpPr>
            <p:cNvPr id="10" name="Abgerundetes Rechteck 9"/>
            <p:cNvSpPr/>
            <p:nvPr/>
          </p:nvSpPr>
          <p:spPr>
            <a:xfrm>
              <a:off x="1575401" y="1518867"/>
              <a:ext cx="3634775"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Abschnitt 1 – erster Rechtszug </a:t>
              </a:r>
              <a:endParaRPr lang="de-DE" sz="2000" dirty="0">
                <a:effectLst/>
              </a:endParaRPr>
            </a:p>
          </p:txBody>
        </p:sp>
        <p:grpSp>
          <p:nvGrpSpPr>
            <p:cNvPr id="3" name="Gruppieren 2"/>
            <p:cNvGrpSpPr/>
            <p:nvPr/>
          </p:nvGrpSpPr>
          <p:grpSpPr>
            <a:xfrm>
              <a:off x="700087" y="1137622"/>
              <a:ext cx="6057901" cy="1536845"/>
              <a:chOff x="971406" y="3141637"/>
              <a:chExt cx="6057901" cy="1536845"/>
            </a:xfrm>
          </p:grpSpPr>
          <p:sp>
            <p:nvSpPr>
              <p:cNvPr id="12" name="Abgerundetes Rechteck 11"/>
              <p:cNvSpPr/>
              <p:nvPr/>
            </p:nvSpPr>
            <p:spPr>
              <a:xfrm>
                <a:off x="1846720" y="4000099"/>
                <a:ext cx="5182587" cy="67838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KV 1110 </a:t>
                </a:r>
                <a:r>
                  <a:rPr lang="de-DE" dirty="0"/>
                  <a:t>= Verfahren im Allgemeinen = 2,0 Gebühr </a:t>
                </a:r>
              </a:p>
            </p:txBody>
          </p:sp>
          <p:sp>
            <p:nvSpPr>
              <p:cNvPr id="18" name="Abgerundetes Rechteck 17"/>
              <p:cNvSpPr/>
              <p:nvPr/>
            </p:nvSpPr>
            <p:spPr>
              <a:xfrm>
                <a:off x="971406" y="3141637"/>
                <a:ext cx="3634775"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Hauptabschnitt 1</a:t>
                </a:r>
                <a:endParaRPr lang="de-DE" sz="2000" dirty="0">
                  <a:effectLst/>
                </a:endParaRPr>
              </a:p>
            </p:txBody>
          </p:sp>
        </p:grpSp>
      </p:grpSp>
      <p:sp>
        <p:nvSpPr>
          <p:cNvPr id="13" name="Abgerundetes Rechteck 12"/>
          <p:cNvSpPr/>
          <p:nvPr/>
        </p:nvSpPr>
        <p:spPr>
          <a:xfrm>
            <a:off x="1575401" y="5127669"/>
            <a:ext cx="9811737" cy="77570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Voraussetzung für alle Ermäßigungstatbestände: es dürfen keine anderen als die in Nr. 2 genannten Endentscheidungen vorausgegangen sein </a:t>
            </a:r>
            <a:endParaRPr lang="de-DE">
              <a:effectLst/>
            </a:endParaRPr>
          </a:p>
        </p:txBody>
      </p:sp>
      <p:sp>
        <p:nvSpPr>
          <p:cNvPr id="14" name="Abgerundetes Rechteck 13"/>
          <p:cNvSpPr/>
          <p:nvPr/>
        </p:nvSpPr>
        <p:spPr>
          <a:xfrm>
            <a:off x="1575401" y="5903377"/>
            <a:ext cx="9811737" cy="77570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Scheidungssache und Folgesachen gelten als ein Verfahren – die jeweiligen Verfahrenswerte sind zu addieren (§ 44 I FamGKG) </a:t>
            </a:r>
            <a:endParaRPr lang="de-DE">
              <a:effectLst/>
            </a:endParaRPr>
          </a:p>
        </p:txBody>
      </p:sp>
      <p:sp>
        <p:nvSpPr>
          <p:cNvPr id="15" name="Gefaltete Ecke 14"/>
          <p:cNvSpPr/>
          <p:nvPr/>
        </p:nvSpPr>
        <p:spPr>
          <a:xfrm rot="21214063">
            <a:off x="294668" y="5282431"/>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 44 I</a:t>
            </a:r>
            <a:endParaRPr lang="de-DE" sz="2000" dirty="0">
              <a:solidFill>
                <a:schemeClr val="tx1"/>
              </a:solidFill>
              <a:latin typeface="MV Boli" panose="02000500030200090000" pitchFamily="2" charset="0"/>
              <a:cs typeface="MV Boli" panose="02000500030200090000" pitchFamily="2" charset="0"/>
            </a:endParaRPr>
          </a:p>
          <a:p>
            <a:pPr algn="ct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564765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575399" y="3605480"/>
            <a:ext cx="9811737" cy="264318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ist eine Folgesache nur teilweise von Ermäßigungstatbeständen erfasst verbleibt es bei der KV 1110</a:t>
            </a:r>
          </a:p>
          <a:p>
            <a:r>
              <a:rPr lang="de-DE" dirty="0"/>
              <a:t>Vorgehensweise: </a:t>
            </a:r>
          </a:p>
          <a:p>
            <a:pPr marL="285750" lvl="0" indent="-285750">
              <a:buFont typeface="Arial" panose="020B0604020202020204" pitchFamily="34" charset="0"/>
              <a:buChar char="•"/>
            </a:pPr>
            <a:r>
              <a:rPr lang="de-DE" dirty="0"/>
              <a:t>Gebühren jeweils für KV 1110 und KV 1111 gesondert </a:t>
            </a:r>
            <a:r>
              <a:rPr lang="de-DE" dirty="0" smtClean="0"/>
              <a:t>berechnen</a:t>
            </a:r>
          </a:p>
          <a:p>
            <a:pPr lvl="0"/>
            <a:r>
              <a:rPr lang="de-DE" dirty="0"/>
              <a:t>	</a:t>
            </a:r>
            <a:r>
              <a:rPr lang="de-DE" dirty="0" smtClean="0"/>
              <a:t>(§ </a:t>
            </a:r>
            <a:r>
              <a:rPr lang="de-DE" dirty="0"/>
              <a:t>30 III </a:t>
            </a:r>
            <a:r>
              <a:rPr lang="de-DE" dirty="0" smtClean="0"/>
              <a:t>HS </a:t>
            </a:r>
            <a:r>
              <a:rPr lang="de-DE" dirty="0"/>
              <a:t>1 </a:t>
            </a:r>
            <a:r>
              <a:rPr lang="de-DE" dirty="0" err="1"/>
              <a:t>FamGKG</a:t>
            </a:r>
            <a:r>
              <a:rPr lang="de-DE" dirty="0"/>
              <a:t>) und jeweils die Einzelgebühren addieren </a:t>
            </a:r>
          </a:p>
          <a:p>
            <a:pPr marL="285750" lvl="0" indent="-285750">
              <a:buFont typeface="Arial" panose="020B0604020202020204" pitchFamily="34" charset="0"/>
              <a:buChar char="•"/>
            </a:pPr>
            <a:r>
              <a:rPr lang="de-DE" dirty="0"/>
              <a:t>Gebühr nach dem höchsten Gebührensatz (2,0) aus dem Gesamtwert beider Gruppen berechnen (§ 30 III HS 2 </a:t>
            </a:r>
            <a:r>
              <a:rPr lang="de-DE" dirty="0" err="1"/>
              <a:t>FamGKG</a:t>
            </a:r>
            <a:r>
              <a:rPr lang="de-DE" dirty="0"/>
              <a:t>) </a:t>
            </a:r>
          </a:p>
          <a:p>
            <a:pPr marL="285750" lvl="0" indent="-285750">
              <a:buFont typeface="Arial" panose="020B0604020202020204" pitchFamily="34" charset="0"/>
              <a:buChar char="•"/>
            </a:pPr>
            <a:r>
              <a:rPr lang="de-DE" dirty="0"/>
              <a:t>Vergleich der Einzelgebühren gegenüber der Gesamtgebühr – nur der niedrigere Betrag darf erhoben werden </a:t>
            </a:r>
          </a:p>
        </p:txBody>
      </p:sp>
      <p:sp>
        <p:nvSpPr>
          <p:cNvPr id="5" name="Abgerundetes Rechteck 4"/>
          <p:cNvSpPr/>
          <p:nvPr/>
        </p:nvSpPr>
        <p:spPr>
          <a:xfrm>
            <a:off x="1575400" y="1954032"/>
            <a:ext cx="9811737" cy="180204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dabei können für einzelne Teile des Verfahrens ein Ermäßigungstatbestand greifen</a:t>
            </a:r>
          </a:p>
          <a:p>
            <a:pPr marL="285750" lvl="0" indent="-285750">
              <a:buFont typeface="Arial" panose="020B0604020202020204" pitchFamily="34" charset="0"/>
              <a:buChar char="•"/>
            </a:pPr>
            <a:r>
              <a:rPr lang="de-DE" dirty="0"/>
              <a:t>sofern die Ehesache bzw. eine/mehrere Folgesachen komplett vom Ermäßigungstatbestand erfasst wird, kann die Gebühr ermäßigt werden, für die übrigen Teile bleibt es bei der 2,0 Gebühr </a:t>
            </a:r>
          </a:p>
          <a:p>
            <a:pPr marL="285750" lvl="0" indent="-285750">
              <a:buFont typeface="Arial" panose="020B0604020202020204" pitchFamily="34" charset="0"/>
              <a:buChar char="•"/>
            </a:pPr>
            <a:r>
              <a:rPr lang="de-DE" dirty="0"/>
              <a:t>es müssen nicht immer die gleichen Ermäßigungstatbestände vorliegen – für eine Folgesache kann auch zwei Ermäßigungstatbestände zusammentreffen (z. B. Rücknahme und Vergleich)</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407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4" name="Gruppieren 3"/>
          <p:cNvGrpSpPr/>
          <p:nvPr/>
        </p:nvGrpSpPr>
        <p:grpSpPr>
          <a:xfrm>
            <a:off x="700087" y="1137622"/>
            <a:ext cx="4510089" cy="816409"/>
            <a:chOff x="700087" y="1137622"/>
            <a:chExt cx="4510089" cy="816409"/>
          </a:xfrm>
        </p:grpSpPr>
        <p:sp>
          <p:nvSpPr>
            <p:cNvPr id="10" name="Abgerundetes Rechteck 9"/>
            <p:cNvSpPr/>
            <p:nvPr/>
          </p:nvSpPr>
          <p:spPr>
            <a:xfrm>
              <a:off x="1575401" y="1518867"/>
              <a:ext cx="3634775"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Abschnitt 1 – erster Rechtszug </a:t>
              </a:r>
              <a:endParaRPr lang="de-DE" sz="2000" dirty="0">
                <a:effectLst/>
              </a:endParaRPr>
            </a:p>
          </p:txBody>
        </p:sp>
        <p:sp>
          <p:nvSpPr>
            <p:cNvPr id="18" name="Abgerundetes Rechteck 17"/>
            <p:cNvSpPr/>
            <p:nvPr/>
          </p:nvSpPr>
          <p:spPr>
            <a:xfrm>
              <a:off x="700087" y="1137622"/>
              <a:ext cx="3634775"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Hauptabschnitt 1</a:t>
              </a:r>
              <a:endParaRPr lang="de-DE" sz="2000" dirty="0">
                <a:effectLst/>
              </a:endParaRPr>
            </a:p>
          </p:txBody>
        </p:sp>
      </p:grpSp>
      <p:sp>
        <p:nvSpPr>
          <p:cNvPr id="15" name="Gefaltete Ecke 14"/>
          <p:cNvSpPr/>
          <p:nvPr/>
        </p:nvSpPr>
        <p:spPr>
          <a:xfrm rot="21214063">
            <a:off x="294668" y="5282431"/>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 30</a:t>
            </a:r>
            <a:endParaRPr lang="de-DE" sz="2000" dirty="0">
              <a:solidFill>
                <a:schemeClr val="tx1"/>
              </a:solidFill>
              <a:latin typeface="MV Boli" panose="02000500030200090000" pitchFamily="2" charset="0"/>
              <a:cs typeface="MV Boli" panose="02000500030200090000" pitchFamily="2" charset="0"/>
            </a:endParaRPr>
          </a:p>
          <a:p>
            <a:pPr algn="ct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959312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Gefaltete Ecke 16"/>
          <p:cNvSpPr/>
          <p:nvPr/>
        </p:nvSpPr>
        <p:spPr>
          <a:xfrm>
            <a:off x="6668418" y="2035941"/>
            <a:ext cx="2132682" cy="201453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3200" dirty="0" smtClean="0">
              <a:solidFill>
                <a:schemeClr val="tx1"/>
              </a:solidFill>
              <a:latin typeface="MV Boli" panose="02000500030200090000" pitchFamily="2" charset="0"/>
              <a:cs typeface="MV Boli" panose="02000500030200090000" pitchFamily="2" charset="0"/>
            </a:endParaRPr>
          </a:p>
          <a:p>
            <a:pPr algn="ctr"/>
            <a:r>
              <a:rPr lang="de-DE" sz="3200" dirty="0" smtClean="0">
                <a:solidFill>
                  <a:schemeClr val="tx1"/>
                </a:solidFill>
                <a:latin typeface="MV Boli" panose="02000500030200090000" pitchFamily="2" charset="0"/>
                <a:cs typeface="MV Boli" panose="02000500030200090000" pitchFamily="2" charset="0"/>
              </a:rPr>
              <a:t>Es folgt eine Übung…</a:t>
            </a:r>
            <a:endParaRPr lang="de-DE" sz="3200" dirty="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rot="21143541">
            <a:off x="9413482" y="2739131"/>
            <a:ext cx="2028321" cy="200661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3200" dirty="0" smtClean="0">
                <a:solidFill>
                  <a:schemeClr val="tx1"/>
                </a:solidFill>
                <a:latin typeface="MV Boli" panose="02000500030200090000" pitchFamily="2" charset="0"/>
                <a:cs typeface="MV Boli" panose="02000500030200090000" pitchFamily="2" charset="0"/>
              </a:rPr>
              <a:t>Ü 040a</a:t>
            </a:r>
            <a:endParaRPr lang="de-DE" sz="2000" dirty="0">
              <a:solidFill>
                <a:schemeClr val="tx1"/>
              </a:solidFill>
              <a:latin typeface="MV Boli" panose="02000500030200090000" pitchFamily="2" charset="0"/>
              <a:cs typeface="MV Boli" panose="02000500030200090000" pitchFamily="2" charset="0"/>
            </a:endParaRPr>
          </a:p>
        </p:txBody>
      </p:sp>
      <p:sp>
        <p:nvSpPr>
          <p:cNvPr id="2" name="Ovale Legende 1"/>
          <p:cNvSpPr/>
          <p:nvPr/>
        </p:nvSpPr>
        <p:spPr>
          <a:xfrm>
            <a:off x="314323" y="439546"/>
            <a:ext cx="3657601" cy="2188469"/>
          </a:xfrm>
          <a:prstGeom prst="wedgeEllipseCallout">
            <a:avLst>
              <a:gd name="adj1" fmla="val 22731"/>
              <a:gd name="adj2" fmla="val 98054"/>
            </a:avLst>
          </a:prstGeom>
          <a:solidFill>
            <a:schemeClr val="bg2"/>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dirty="0" smtClean="0">
                <a:solidFill>
                  <a:schemeClr val="tx1"/>
                </a:solidFill>
                <a:latin typeface="MV Boli" panose="02000500030200090000" pitchFamily="2" charset="0"/>
                <a:cs typeface="MV Boli" panose="02000500030200090000" pitchFamily="2" charset="0"/>
              </a:rPr>
              <a:t>Gut zugehört?</a:t>
            </a:r>
          </a:p>
          <a:p>
            <a:pPr algn="ctr"/>
            <a:r>
              <a:rPr lang="de-DE" sz="2800" dirty="0" smtClean="0">
                <a:solidFill>
                  <a:schemeClr val="tx1"/>
                </a:solidFill>
                <a:latin typeface="MV Boli" panose="02000500030200090000" pitchFamily="2" charset="0"/>
                <a:cs typeface="MV Boli" panose="02000500030200090000" pitchFamily="2" charset="0"/>
              </a:rPr>
              <a:t>Wir wenden das mal an…</a:t>
            </a:r>
            <a:endParaRPr lang="de-DE" sz="2800" dirty="0">
              <a:solidFill>
                <a:schemeClr val="tx1"/>
              </a:solidFill>
              <a:latin typeface="MV Boli" panose="02000500030200090000" pitchFamily="2" charset="0"/>
              <a:cs typeface="MV Boli" panose="02000500030200090000" pitchFamily="2" charset="0"/>
            </a:endParaRPr>
          </a:p>
        </p:txBody>
      </p:sp>
      <p:pic>
        <p:nvPicPr>
          <p:cNvPr id="13" name="Grafik 12"/>
          <p:cNvPicPr>
            <a:picLocks noChangeAspect="1"/>
          </p:cNvPicPr>
          <p:nvPr/>
        </p:nvPicPr>
        <p:blipFill>
          <a:blip r:embed="rId2"/>
          <a:stretch>
            <a:fillRect/>
          </a:stretch>
        </p:blipFill>
        <p:spPr>
          <a:xfrm>
            <a:off x="2805844" y="2345083"/>
            <a:ext cx="2128564" cy="4270029"/>
          </a:xfrm>
          <a:prstGeom prst="rect">
            <a:avLst/>
          </a:prstGeom>
        </p:spPr>
      </p:pic>
    </p:spTree>
    <p:extLst>
      <p:ext uri="{BB962C8B-B14F-4D97-AF65-F5344CB8AC3E}">
        <p14:creationId xmlns:p14="http://schemas.microsoft.com/office/powerpoint/2010/main" val="2991776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randombar(horizont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p:cTn id="19" dur="500" fill="hold"/>
                                        <p:tgtEl>
                                          <p:spTgt spid="17"/>
                                        </p:tgtEl>
                                        <p:attrNameLst>
                                          <p:attrName>ppt_w</p:attrName>
                                        </p:attrNameLst>
                                      </p:cBhvr>
                                      <p:tavLst>
                                        <p:tav tm="0">
                                          <p:val>
                                            <p:fltVal val="0"/>
                                          </p:val>
                                        </p:tav>
                                        <p:tav tm="100000">
                                          <p:val>
                                            <p:strVal val="#ppt_w"/>
                                          </p:val>
                                        </p:tav>
                                      </p:tavLst>
                                    </p:anim>
                                    <p:anim calcmode="lin" valueType="num">
                                      <p:cBhvr>
                                        <p:cTn id="20" dur="500" fill="hold"/>
                                        <p:tgtEl>
                                          <p:spTgt spid="17"/>
                                        </p:tgtEl>
                                        <p:attrNameLst>
                                          <p:attrName>ppt_h</p:attrName>
                                        </p:attrNameLst>
                                      </p:cBhvr>
                                      <p:tavLst>
                                        <p:tav tm="0">
                                          <p:val>
                                            <p:fltVal val="0"/>
                                          </p:val>
                                        </p:tav>
                                        <p:tav tm="100000">
                                          <p:val>
                                            <p:strVal val="#ppt_h"/>
                                          </p:val>
                                        </p:tav>
                                      </p:tavLst>
                                    </p:anim>
                                    <p:animEffect transition="in" filter="fade">
                                      <p:cBhvr>
                                        <p:cTn id="21" dur="500"/>
                                        <p:tgtEl>
                                          <p:spTgt spid="17"/>
                                        </p:tgtEl>
                                      </p:cBhvr>
                                    </p:animEffect>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wipe(down)">
                                      <p:cBhvr>
                                        <p:cTn id="26" dur="580">
                                          <p:stCondLst>
                                            <p:cond delay="0"/>
                                          </p:stCondLst>
                                        </p:cTn>
                                        <p:tgtEl>
                                          <p:spTgt spid="16"/>
                                        </p:tgtEl>
                                      </p:cBhvr>
                                    </p:animEffect>
                                    <p:anim calcmode="lin" valueType="num">
                                      <p:cBhvr>
                                        <p:cTn id="27"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32" dur="26">
                                          <p:stCondLst>
                                            <p:cond delay="650"/>
                                          </p:stCondLst>
                                        </p:cTn>
                                        <p:tgtEl>
                                          <p:spTgt spid="16"/>
                                        </p:tgtEl>
                                      </p:cBhvr>
                                      <p:to x="100000" y="60000"/>
                                    </p:animScale>
                                    <p:animScale>
                                      <p:cBhvr>
                                        <p:cTn id="33" dur="166" decel="50000">
                                          <p:stCondLst>
                                            <p:cond delay="676"/>
                                          </p:stCondLst>
                                        </p:cTn>
                                        <p:tgtEl>
                                          <p:spTgt spid="16"/>
                                        </p:tgtEl>
                                      </p:cBhvr>
                                      <p:to x="100000" y="100000"/>
                                    </p:animScale>
                                    <p:animScale>
                                      <p:cBhvr>
                                        <p:cTn id="34" dur="26">
                                          <p:stCondLst>
                                            <p:cond delay="1312"/>
                                          </p:stCondLst>
                                        </p:cTn>
                                        <p:tgtEl>
                                          <p:spTgt spid="16"/>
                                        </p:tgtEl>
                                      </p:cBhvr>
                                      <p:to x="100000" y="80000"/>
                                    </p:animScale>
                                    <p:animScale>
                                      <p:cBhvr>
                                        <p:cTn id="35" dur="166" decel="50000">
                                          <p:stCondLst>
                                            <p:cond delay="1338"/>
                                          </p:stCondLst>
                                        </p:cTn>
                                        <p:tgtEl>
                                          <p:spTgt spid="16"/>
                                        </p:tgtEl>
                                      </p:cBhvr>
                                      <p:to x="100000" y="100000"/>
                                    </p:animScale>
                                    <p:animScale>
                                      <p:cBhvr>
                                        <p:cTn id="36" dur="26">
                                          <p:stCondLst>
                                            <p:cond delay="1642"/>
                                          </p:stCondLst>
                                        </p:cTn>
                                        <p:tgtEl>
                                          <p:spTgt spid="16"/>
                                        </p:tgtEl>
                                      </p:cBhvr>
                                      <p:to x="100000" y="90000"/>
                                    </p:animScale>
                                    <p:animScale>
                                      <p:cBhvr>
                                        <p:cTn id="37" dur="166" decel="50000">
                                          <p:stCondLst>
                                            <p:cond delay="1668"/>
                                          </p:stCondLst>
                                        </p:cTn>
                                        <p:tgtEl>
                                          <p:spTgt spid="16"/>
                                        </p:tgtEl>
                                      </p:cBhvr>
                                      <p:to x="100000" y="100000"/>
                                    </p:animScale>
                                    <p:animScale>
                                      <p:cBhvr>
                                        <p:cTn id="38" dur="26">
                                          <p:stCondLst>
                                            <p:cond delay="1808"/>
                                          </p:stCondLst>
                                        </p:cTn>
                                        <p:tgtEl>
                                          <p:spTgt spid="16"/>
                                        </p:tgtEl>
                                      </p:cBhvr>
                                      <p:to x="100000" y="95000"/>
                                    </p:animScale>
                                    <p:animScale>
                                      <p:cBhvr>
                                        <p:cTn id="39"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6" grpId="0" animBg="1"/>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1570143" y="1611135"/>
            <a:ext cx="9811737" cy="362043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Der Ehemann beantragt die Scheidung der Ehe und die Durchführung des Versorgungsausgleichs. Es ergeht am Ende der mündlichen Verhandlung ein verkündeter Beschluss. Die Kosten werden gegeneinander aufgehoben. Verfahrenswerte: Scheidung (8.100,00 €), VA (1.000,00 €)</a:t>
            </a:r>
          </a:p>
          <a:p>
            <a:endParaRPr lang="de-DE" b="1" dirty="0"/>
          </a:p>
          <a:p>
            <a:r>
              <a:rPr lang="de-DE" b="1" dirty="0">
                <a:effectLst>
                  <a:outerShdw blurRad="38100" dist="38100" dir="2700000" algn="tl">
                    <a:srgbClr val="000000">
                      <a:alpha val="43137"/>
                    </a:srgbClr>
                  </a:outerShdw>
                </a:effectLst>
              </a:rPr>
              <a:t>Fragen:</a:t>
            </a:r>
            <a:r>
              <a:rPr lang="de-DE" dirty="0"/>
              <a:t>	</a:t>
            </a:r>
            <a:endParaRPr lang="de-DE" dirty="0" smtClean="0"/>
          </a:p>
          <a:p>
            <a:r>
              <a:rPr lang="de-DE" dirty="0" smtClean="0"/>
              <a:t>1</a:t>
            </a:r>
            <a:r>
              <a:rPr lang="de-DE" dirty="0"/>
              <a:t>.	Ist ein Vorschuss zu erheben? Wenn ja, in welcher Höhe und von wem?</a:t>
            </a:r>
          </a:p>
          <a:p>
            <a:r>
              <a:rPr lang="de-DE" dirty="0"/>
              <a:t>2.	Welche Gebühren fallen an?</a:t>
            </a:r>
          </a:p>
          <a:p>
            <a:r>
              <a:rPr lang="de-DE" dirty="0"/>
              <a:t>3.	Wann sind die Gebühren fällig?</a:t>
            </a:r>
          </a:p>
          <a:p>
            <a:r>
              <a:rPr lang="de-DE" dirty="0"/>
              <a:t>4.	Wer ist Kostenschuldner?</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408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4" name="Gruppieren 3"/>
          <p:cNvGrpSpPr/>
          <p:nvPr/>
        </p:nvGrpSpPr>
        <p:grpSpPr>
          <a:xfrm>
            <a:off x="694830" y="794727"/>
            <a:ext cx="5786437" cy="816409"/>
            <a:chOff x="700088" y="1137622"/>
            <a:chExt cx="5786437" cy="816409"/>
          </a:xfrm>
        </p:grpSpPr>
        <p:sp>
          <p:nvSpPr>
            <p:cNvPr id="10" name="Abgerundetes Rechteck 9"/>
            <p:cNvSpPr/>
            <p:nvPr/>
          </p:nvSpPr>
          <p:spPr>
            <a:xfrm>
              <a:off x="1575401" y="1518867"/>
              <a:ext cx="4911124"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Scheidungsverfahren mit Folgesachen</a:t>
              </a:r>
              <a:endParaRPr lang="de-DE" sz="2000" dirty="0">
                <a:effectLst/>
              </a:endParaRPr>
            </a:p>
          </p:txBody>
        </p:sp>
        <p:sp>
          <p:nvSpPr>
            <p:cNvPr id="18" name="Abgerundetes Rechteck 17"/>
            <p:cNvSpPr/>
            <p:nvPr/>
          </p:nvSpPr>
          <p:spPr>
            <a:xfrm>
              <a:off x="700088" y="1137622"/>
              <a:ext cx="1385888"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Fall 1</a:t>
              </a:r>
              <a:endParaRPr lang="de-DE" sz="2000" dirty="0">
                <a:effectLst/>
              </a:endParaRPr>
            </a:p>
          </p:txBody>
        </p:sp>
      </p:grpSp>
    </p:spTree>
    <p:extLst>
      <p:ext uri="{BB962C8B-B14F-4D97-AF65-F5344CB8AC3E}">
        <p14:creationId xmlns:p14="http://schemas.microsoft.com/office/powerpoint/2010/main" val="25642318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409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4" name="Gruppieren 3"/>
          <p:cNvGrpSpPr/>
          <p:nvPr/>
        </p:nvGrpSpPr>
        <p:grpSpPr>
          <a:xfrm>
            <a:off x="694830" y="794727"/>
            <a:ext cx="5786437" cy="816409"/>
            <a:chOff x="700088" y="1137622"/>
            <a:chExt cx="5786437" cy="816409"/>
          </a:xfrm>
        </p:grpSpPr>
        <p:sp>
          <p:nvSpPr>
            <p:cNvPr id="10" name="Abgerundetes Rechteck 9"/>
            <p:cNvSpPr/>
            <p:nvPr/>
          </p:nvSpPr>
          <p:spPr>
            <a:xfrm>
              <a:off x="1575401" y="1518867"/>
              <a:ext cx="4911124"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Scheidungsverfahren mit Folgesachen</a:t>
              </a:r>
              <a:endParaRPr lang="de-DE" sz="2000" dirty="0">
                <a:effectLst/>
              </a:endParaRPr>
            </a:p>
          </p:txBody>
        </p:sp>
        <p:sp>
          <p:nvSpPr>
            <p:cNvPr id="18" name="Abgerundetes Rechteck 17"/>
            <p:cNvSpPr/>
            <p:nvPr/>
          </p:nvSpPr>
          <p:spPr>
            <a:xfrm>
              <a:off x="700088" y="1137622"/>
              <a:ext cx="1385888"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Fall 1</a:t>
              </a:r>
              <a:endParaRPr lang="de-DE" sz="2000" dirty="0">
                <a:effectLst/>
              </a:endParaRPr>
            </a:p>
          </p:txBody>
        </p:sp>
      </p:grpSp>
      <p:sp>
        <p:nvSpPr>
          <p:cNvPr id="14" name="Ellipse 13"/>
          <p:cNvSpPr/>
          <p:nvPr/>
        </p:nvSpPr>
        <p:spPr>
          <a:xfrm>
            <a:off x="6301006" y="1045145"/>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graphicFrame>
        <p:nvGraphicFramePr>
          <p:cNvPr id="9" name="Tabelle 8"/>
          <p:cNvGraphicFramePr>
            <a:graphicFrameLocks noGrp="1"/>
          </p:cNvGraphicFramePr>
          <p:nvPr/>
        </p:nvGraphicFramePr>
        <p:xfrm>
          <a:off x="838200" y="1825625"/>
          <a:ext cx="9453214" cy="284142"/>
        </p:xfrm>
        <a:graphic>
          <a:graphicData uri="http://schemas.openxmlformats.org/drawingml/2006/table">
            <a:tbl>
              <a:tblPr firstRow="1" firstCol="1" bandRow="1">
                <a:tableStyleId>{5C22544A-7EE6-4342-B048-85BDC9FD1C3A}</a:tableStyleId>
              </a:tblPr>
              <a:tblGrid>
                <a:gridCol w="480364">
                  <a:extLst>
                    <a:ext uri="{9D8B030D-6E8A-4147-A177-3AD203B41FA5}">
                      <a16:colId xmlns:a16="http://schemas.microsoft.com/office/drawing/2014/main" val="2867021652"/>
                    </a:ext>
                  </a:extLst>
                </a:gridCol>
                <a:gridCol w="8972850">
                  <a:extLst>
                    <a:ext uri="{9D8B030D-6E8A-4147-A177-3AD203B41FA5}">
                      <a16:colId xmlns:a16="http://schemas.microsoft.com/office/drawing/2014/main" val="1350491148"/>
                    </a:ext>
                  </a:extLst>
                </a:gridCol>
              </a:tblGrid>
              <a:tr h="284142">
                <a:tc>
                  <a:txBody>
                    <a:bodyPr/>
                    <a:lstStyle/>
                    <a:p>
                      <a:r>
                        <a:rPr lang="de-DE" sz="1800" dirty="0">
                          <a:effectLst/>
                        </a:rPr>
                        <a:t>1.</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effectLst/>
                        </a:rPr>
                        <a:t>Vorschusspflicht für Ehescheidung (§ 14 I S. 1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712077447"/>
                  </a:ext>
                </a:extLst>
              </a:tr>
            </a:tbl>
          </a:graphicData>
        </a:graphic>
      </p:graphicFrame>
      <p:graphicFrame>
        <p:nvGraphicFramePr>
          <p:cNvPr id="25" name="Tabelle 24"/>
          <p:cNvGraphicFramePr>
            <a:graphicFrameLocks noGrp="1"/>
          </p:cNvGraphicFramePr>
          <p:nvPr>
            <p:extLst>
              <p:ext uri="{D42A27DB-BD31-4B8C-83A1-F6EECF244321}">
                <p14:modId xmlns:p14="http://schemas.microsoft.com/office/powerpoint/2010/main" val="1567278026"/>
              </p:ext>
            </p:extLst>
          </p:nvPr>
        </p:nvGraphicFramePr>
        <p:xfrm>
          <a:off x="828675" y="2839500"/>
          <a:ext cx="9453214" cy="289573"/>
        </p:xfrm>
        <a:graphic>
          <a:graphicData uri="http://schemas.openxmlformats.org/drawingml/2006/table">
            <a:tbl>
              <a:tblPr firstRow="1" firstCol="1" bandRow="1">
                <a:tableStyleId>{5C22544A-7EE6-4342-B048-85BDC9FD1C3A}</a:tableStyleId>
              </a:tblPr>
              <a:tblGrid>
                <a:gridCol w="480364">
                  <a:extLst>
                    <a:ext uri="{9D8B030D-6E8A-4147-A177-3AD203B41FA5}">
                      <a16:colId xmlns:a16="http://schemas.microsoft.com/office/drawing/2014/main" val="3098154250"/>
                    </a:ext>
                  </a:extLst>
                </a:gridCol>
                <a:gridCol w="8972850">
                  <a:extLst>
                    <a:ext uri="{9D8B030D-6E8A-4147-A177-3AD203B41FA5}">
                      <a16:colId xmlns:a16="http://schemas.microsoft.com/office/drawing/2014/main" val="699900314"/>
                    </a:ext>
                  </a:extLst>
                </a:gridCol>
              </a:tblGrid>
              <a:tr h="289573">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Kostenschuldner: Antragsteller (§ 21 I S. 1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119319140"/>
                  </a:ext>
                </a:extLst>
              </a:tr>
            </a:tbl>
          </a:graphicData>
        </a:graphic>
      </p:graphicFrame>
      <p:graphicFrame>
        <p:nvGraphicFramePr>
          <p:cNvPr id="26" name="Tabelle 25"/>
          <p:cNvGraphicFramePr>
            <a:graphicFrameLocks noGrp="1"/>
          </p:cNvGraphicFramePr>
          <p:nvPr>
            <p:extLst>
              <p:ext uri="{D42A27DB-BD31-4B8C-83A1-F6EECF244321}">
                <p14:modId xmlns:p14="http://schemas.microsoft.com/office/powerpoint/2010/main" val="3335635100"/>
              </p:ext>
            </p:extLst>
          </p:nvPr>
        </p:nvGraphicFramePr>
        <p:xfrm>
          <a:off x="838200" y="2153386"/>
          <a:ext cx="9453214" cy="284142"/>
        </p:xfrm>
        <a:graphic>
          <a:graphicData uri="http://schemas.openxmlformats.org/drawingml/2006/table">
            <a:tbl>
              <a:tblPr firstRow="1" firstCol="1" bandRow="1">
                <a:tableStyleId>{5C22544A-7EE6-4342-B048-85BDC9FD1C3A}</a:tableStyleId>
              </a:tblPr>
              <a:tblGrid>
                <a:gridCol w="480364">
                  <a:extLst>
                    <a:ext uri="{9D8B030D-6E8A-4147-A177-3AD203B41FA5}">
                      <a16:colId xmlns:a16="http://schemas.microsoft.com/office/drawing/2014/main" val="2393459812"/>
                    </a:ext>
                  </a:extLst>
                </a:gridCol>
                <a:gridCol w="8972850">
                  <a:extLst>
                    <a:ext uri="{9D8B030D-6E8A-4147-A177-3AD203B41FA5}">
                      <a16:colId xmlns:a16="http://schemas.microsoft.com/office/drawing/2014/main" val="485753579"/>
                    </a:ext>
                  </a:extLst>
                </a:gridCol>
              </a:tblGrid>
              <a:tr h="284142">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nicht für Folgesachen (§ 16 III </a:t>
                      </a:r>
                      <a:r>
                        <a:rPr lang="de-DE" sz="1800" dirty="0" err="1">
                          <a:solidFill>
                            <a:schemeClr val="bg1"/>
                          </a:solidFill>
                          <a:effectLst/>
                        </a:rPr>
                        <a:t>KostVfg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723469343"/>
                  </a:ext>
                </a:extLst>
              </a:tr>
            </a:tbl>
          </a:graphicData>
        </a:graphic>
      </p:graphicFrame>
      <p:graphicFrame>
        <p:nvGraphicFramePr>
          <p:cNvPr id="27" name="Tabelle 26"/>
          <p:cNvGraphicFramePr>
            <a:graphicFrameLocks noGrp="1"/>
          </p:cNvGraphicFramePr>
          <p:nvPr>
            <p:extLst>
              <p:ext uri="{D42A27DB-BD31-4B8C-83A1-F6EECF244321}">
                <p14:modId xmlns:p14="http://schemas.microsoft.com/office/powerpoint/2010/main" val="3975781356"/>
              </p:ext>
            </p:extLst>
          </p:nvPr>
        </p:nvGraphicFramePr>
        <p:xfrm>
          <a:off x="828675" y="2496443"/>
          <a:ext cx="9453214" cy="284142"/>
        </p:xfrm>
        <a:graphic>
          <a:graphicData uri="http://schemas.openxmlformats.org/drawingml/2006/table">
            <a:tbl>
              <a:tblPr firstRow="1" firstCol="1" bandRow="1">
                <a:tableStyleId>{5C22544A-7EE6-4342-B048-85BDC9FD1C3A}</a:tableStyleId>
              </a:tblPr>
              <a:tblGrid>
                <a:gridCol w="480364">
                  <a:extLst>
                    <a:ext uri="{9D8B030D-6E8A-4147-A177-3AD203B41FA5}">
                      <a16:colId xmlns:a16="http://schemas.microsoft.com/office/drawing/2014/main" val="4024039373"/>
                    </a:ext>
                  </a:extLst>
                </a:gridCol>
                <a:gridCol w="8972850">
                  <a:extLst>
                    <a:ext uri="{9D8B030D-6E8A-4147-A177-3AD203B41FA5}">
                      <a16:colId xmlns:a16="http://schemas.microsoft.com/office/drawing/2014/main" val="721821428"/>
                    </a:ext>
                  </a:extLst>
                </a:gridCol>
              </a:tblGrid>
              <a:tr h="284142">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KV 1110 – 2,0 Gebühr aus 8.100,00 € = 490,00 € (§§ 3 II, 28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508368527"/>
                  </a:ext>
                </a:extLst>
              </a:tr>
            </a:tbl>
          </a:graphicData>
        </a:graphic>
      </p:graphicFrame>
      <p:graphicFrame>
        <p:nvGraphicFramePr>
          <p:cNvPr id="28" name="Tabelle 27"/>
          <p:cNvGraphicFramePr>
            <a:graphicFrameLocks noGrp="1"/>
          </p:cNvGraphicFramePr>
          <p:nvPr>
            <p:extLst>
              <p:ext uri="{D42A27DB-BD31-4B8C-83A1-F6EECF244321}">
                <p14:modId xmlns:p14="http://schemas.microsoft.com/office/powerpoint/2010/main" val="4144171240"/>
              </p:ext>
            </p:extLst>
          </p:nvPr>
        </p:nvGraphicFramePr>
        <p:xfrm>
          <a:off x="828675" y="3200840"/>
          <a:ext cx="9453214" cy="568284"/>
        </p:xfrm>
        <a:graphic>
          <a:graphicData uri="http://schemas.openxmlformats.org/drawingml/2006/table">
            <a:tbl>
              <a:tblPr firstRow="1" firstCol="1" bandRow="1">
                <a:tableStyleId>{5C22544A-7EE6-4342-B048-85BDC9FD1C3A}</a:tableStyleId>
              </a:tblPr>
              <a:tblGrid>
                <a:gridCol w="480364">
                  <a:extLst>
                    <a:ext uri="{9D8B030D-6E8A-4147-A177-3AD203B41FA5}">
                      <a16:colId xmlns:a16="http://schemas.microsoft.com/office/drawing/2014/main" val="1955690312"/>
                    </a:ext>
                  </a:extLst>
                </a:gridCol>
                <a:gridCol w="8972850">
                  <a:extLst>
                    <a:ext uri="{9D8B030D-6E8A-4147-A177-3AD203B41FA5}">
                      <a16:colId xmlns:a16="http://schemas.microsoft.com/office/drawing/2014/main" val="3802558196"/>
                    </a:ext>
                  </a:extLst>
                </a:gridCol>
              </a:tblGrid>
              <a:tr h="568284">
                <a:tc>
                  <a:txBody>
                    <a:bodyPr/>
                    <a:lstStyle/>
                    <a:p>
                      <a:r>
                        <a:rPr lang="de-DE" sz="1800" dirty="0">
                          <a:effectLst/>
                        </a:rPr>
                        <a:t>2.</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KV 1110 – Verfahren im Allgemeinen – 2,0 Gebühr aus 9.100,00 € = 532,00 € (§ 44 I </a:t>
                      </a:r>
                      <a:r>
                        <a:rPr lang="de-DE" sz="1800" dirty="0" err="1">
                          <a:solidFill>
                            <a:schemeClr val="bg1"/>
                          </a:solidFill>
                          <a:effectLst/>
                        </a:rPr>
                        <a:t>FamGKG</a:t>
                      </a:r>
                      <a:r>
                        <a:rPr lang="de-DE" sz="1800" dirty="0">
                          <a:solidFill>
                            <a:schemeClr val="bg1"/>
                          </a:solidFill>
                          <a:effectLst/>
                        </a:rPr>
                        <a:t>: Addition der Werte; §§ 3 II, 28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692404260"/>
                  </a:ext>
                </a:extLst>
              </a:tr>
            </a:tbl>
          </a:graphicData>
        </a:graphic>
      </p:graphicFrame>
      <p:graphicFrame>
        <p:nvGraphicFramePr>
          <p:cNvPr id="29" name="Tabelle 28"/>
          <p:cNvGraphicFramePr>
            <a:graphicFrameLocks noGrp="1"/>
          </p:cNvGraphicFramePr>
          <p:nvPr>
            <p:extLst>
              <p:ext uri="{D42A27DB-BD31-4B8C-83A1-F6EECF244321}">
                <p14:modId xmlns:p14="http://schemas.microsoft.com/office/powerpoint/2010/main" val="1548862660"/>
              </p:ext>
            </p:extLst>
          </p:nvPr>
        </p:nvGraphicFramePr>
        <p:xfrm>
          <a:off x="828675" y="3904539"/>
          <a:ext cx="9453214" cy="284142"/>
        </p:xfrm>
        <a:graphic>
          <a:graphicData uri="http://schemas.openxmlformats.org/drawingml/2006/table">
            <a:tbl>
              <a:tblPr firstRow="1" firstCol="1" bandRow="1">
                <a:tableStyleId>{5C22544A-7EE6-4342-B048-85BDC9FD1C3A}</a:tableStyleId>
              </a:tblPr>
              <a:tblGrid>
                <a:gridCol w="480364">
                  <a:extLst>
                    <a:ext uri="{9D8B030D-6E8A-4147-A177-3AD203B41FA5}">
                      <a16:colId xmlns:a16="http://schemas.microsoft.com/office/drawing/2014/main" val="579653177"/>
                    </a:ext>
                  </a:extLst>
                </a:gridCol>
                <a:gridCol w="8972850">
                  <a:extLst>
                    <a:ext uri="{9D8B030D-6E8A-4147-A177-3AD203B41FA5}">
                      <a16:colId xmlns:a16="http://schemas.microsoft.com/office/drawing/2014/main" val="812432925"/>
                    </a:ext>
                  </a:extLst>
                </a:gridCol>
              </a:tblGrid>
              <a:tr h="284142">
                <a:tc>
                  <a:txBody>
                    <a:bodyPr/>
                    <a:lstStyle/>
                    <a:p>
                      <a:r>
                        <a:rPr lang="de-DE" sz="1800">
                          <a:effectLst/>
                        </a:rPr>
                        <a:t>3.</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Scheidung: mit Einreichung des Antrags (§ 9 I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4273577248"/>
                  </a:ext>
                </a:extLst>
              </a:tr>
            </a:tbl>
          </a:graphicData>
        </a:graphic>
      </p:graphicFrame>
      <p:graphicFrame>
        <p:nvGraphicFramePr>
          <p:cNvPr id="30" name="Tabelle 29"/>
          <p:cNvGraphicFramePr>
            <a:graphicFrameLocks noGrp="1"/>
          </p:cNvGraphicFramePr>
          <p:nvPr>
            <p:extLst>
              <p:ext uri="{D42A27DB-BD31-4B8C-83A1-F6EECF244321}">
                <p14:modId xmlns:p14="http://schemas.microsoft.com/office/powerpoint/2010/main" val="2683001325"/>
              </p:ext>
            </p:extLst>
          </p:nvPr>
        </p:nvGraphicFramePr>
        <p:xfrm>
          <a:off x="838200" y="4251677"/>
          <a:ext cx="9453214" cy="284142"/>
        </p:xfrm>
        <a:graphic>
          <a:graphicData uri="http://schemas.openxmlformats.org/drawingml/2006/table">
            <a:tbl>
              <a:tblPr firstRow="1" firstCol="1" bandRow="1">
                <a:tableStyleId>{5C22544A-7EE6-4342-B048-85BDC9FD1C3A}</a:tableStyleId>
              </a:tblPr>
              <a:tblGrid>
                <a:gridCol w="480364">
                  <a:extLst>
                    <a:ext uri="{9D8B030D-6E8A-4147-A177-3AD203B41FA5}">
                      <a16:colId xmlns:a16="http://schemas.microsoft.com/office/drawing/2014/main" val="2376360654"/>
                    </a:ext>
                  </a:extLst>
                </a:gridCol>
                <a:gridCol w="8972850">
                  <a:extLst>
                    <a:ext uri="{9D8B030D-6E8A-4147-A177-3AD203B41FA5}">
                      <a16:colId xmlns:a16="http://schemas.microsoft.com/office/drawing/2014/main" val="2671767300"/>
                    </a:ext>
                  </a:extLst>
                </a:gridCol>
              </a:tblGrid>
              <a:tr h="284142">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Folgesache: mit unbedingter Kostenentscheidung (§ 11 I Nr. 1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325442998"/>
                  </a:ext>
                </a:extLst>
              </a:tr>
            </a:tbl>
          </a:graphicData>
        </a:graphic>
      </p:graphicFrame>
      <p:graphicFrame>
        <p:nvGraphicFramePr>
          <p:cNvPr id="31" name="Tabelle 30"/>
          <p:cNvGraphicFramePr>
            <a:graphicFrameLocks noGrp="1"/>
          </p:cNvGraphicFramePr>
          <p:nvPr>
            <p:extLst>
              <p:ext uri="{D42A27DB-BD31-4B8C-83A1-F6EECF244321}">
                <p14:modId xmlns:p14="http://schemas.microsoft.com/office/powerpoint/2010/main" val="717429056"/>
              </p:ext>
            </p:extLst>
          </p:nvPr>
        </p:nvGraphicFramePr>
        <p:xfrm>
          <a:off x="828675" y="4638205"/>
          <a:ext cx="9453214" cy="675661"/>
        </p:xfrm>
        <a:graphic>
          <a:graphicData uri="http://schemas.openxmlformats.org/drawingml/2006/table">
            <a:tbl>
              <a:tblPr firstRow="1" firstCol="1" bandRow="1">
                <a:tableStyleId>{5C22544A-7EE6-4342-B048-85BDC9FD1C3A}</a:tableStyleId>
              </a:tblPr>
              <a:tblGrid>
                <a:gridCol w="480364">
                  <a:extLst>
                    <a:ext uri="{9D8B030D-6E8A-4147-A177-3AD203B41FA5}">
                      <a16:colId xmlns:a16="http://schemas.microsoft.com/office/drawing/2014/main" val="2900685416"/>
                    </a:ext>
                  </a:extLst>
                </a:gridCol>
                <a:gridCol w="8972850">
                  <a:extLst>
                    <a:ext uri="{9D8B030D-6E8A-4147-A177-3AD203B41FA5}">
                      <a16:colId xmlns:a16="http://schemas.microsoft.com/office/drawing/2014/main" val="452014991"/>
                    </a:ext>
                  </a:extLst>
                </a:gridCol>
              </a:tblGrid>
              <a:tr h="200670">
                <a:tc>
                  <a:txBody>
                    <a:bodyPr/>
                    <a:lstStyle/>
                    <a:p>
                      <a:r>
                        <a:rPr lang="de-DE" sz="1800">
                          <a:effectLst/>
                        </a:rPr>
                        <a:t>4.</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beide Ehegatten als Entscheidungsschuldner je zur Hälfte (§ 24 Nr. 1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063897225"/>
                  </a:ext>
                </a:extLst>
              </a:tr>
              <a:tr h="401341">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Antragsteller als Antragstellerschuldner für die gesamten Gebühren (§ 21 I S. 1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461273843"/>
                  </a:ext>
                </a:extLst>
              </a:tr>
            </a:tbl>
          </a:graphicData>
        </a:graphic>
      </p:graphicFrame>
      <p:sp>
        <p:nvSpPr>
          <p:cNvPr id="32" name="Pfeil nach rechts 31"/>
          <p:cNvSpPr/>
          <p:nvPr/>
        </p:nvSpPr>
        <p:spPr>
          <a:xfrm>
            <a:off x="231968" y="4788083"/>
            <a:ext cx="1155806" cy="628169"/>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smtClean="0"/>
              <a:t>Mithaft</a:t>
            </a:r>
            <a:endParaRPr lang="de-DE" dirty="0"/>
          </a:p>
        </p:txBody>
      </p:sp>
      <p:graphicFrame>
        <p:nvGraphicFramePr>
          <p:cNvPr id="33" name="Tabelle 32"/>
          <p:cNvGraphicFramePr>
            <a:graphicFrameLocks noGrp="1"/>
          </p:cNvGraphicFramePr>
          <p:nvPr>
            <p:extLst>
              <p:ext uri="{D42A27DB-BD31-4B8C-83A1-F6EECF244321}">
                <p14:modId xmlns:p14="http://schemas.microsoft.com/office/powerpoint/2010/main" val="3820132377"/>
              </p:ext>
            </p:extLst>
          </p:nvPr>
        </p:nvGraphicFramePr>
        <p:xfrm>
          <a:off x="838200" y="5447370"/>
          <a:ext cx="9453214" cy="568284"/>
        </p:xfrm>
        <a:graphic>
          <a:graphicData uri="http://schemas.openxmlformats.org/drawingml/2006/table">
            <a:tbl>
              <a:tblPr firstRow="1" firstCol="1" bandRow="1">
                <a:tableStyleId>{5C22544A-7EE6-4342-B048-85BDC9FD1C3A}</a:tableStyleId>
              </a:tblPr>
              <a:tblGrid>
                <a:gridCol w="480364">
                  <a:extLst>
                    <a:ext uri="{9D8B030D-6E8A-4147-A177-3AD203B41FA5}">
                      <a16:colId xmlns:a16="http://schemas.microsoft.com/office/drawing/2014/main" val="2306670987"/>
                    </a:ext>
                  </a:extLst>
                </a:gridCol>
                <a:gridCol w="8972850">
                  <a:extLst>
                    <a:ext uri="{9D8B030D-6E8A-4147-A177-3AD203B41FA5}">
                      <a16:colId xmlns:a16="http://schemas.microsoft.com/office/drawing/2014/main" val="3453637415"/>
                    </a:ext>
                  </a:extLst>
                </a:gridCol>
              </a:tblGrid>
              <a:tr h="568284">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beide Ehegatten als Gesamtschuldner für eine Hälfte der Kosten (§ 26 I </a:t>
                      </a:r>
                      <a:r>
                        <a:rPr lang="de-DE" sz="1800" dirty="0" err="1">
                          <a:solidFill>
                            <a:schemeClr val="bg1"/>
                          </a:solidFill>
                          <a:effectLst/>
                        </a:rPr>
                        <a:t>FamGKG</a:t>
                      </a:r>
                      <a:r>
                        <a:rPr lang="de-DE" sz="1800" dirty="0">
                          <a:solidFill>
                            <a:schemeClr val="bg1"/>
                          </a:solidFill>
                          <a:effectLst/>
                        </a:rPr>
                        <a:t>)</a:t>
                      </a:r>
                    </a:p>
                    <a:p>
                      <a:r>
                        <a:rPr lang="de-DE" sz="1800" dirty="0">
                          <a:solidFill>
                            <a:schemeClr val="bg1"/>
                          </a:solidFill>
                          <a:effectLst/>
                        </a:rPr>
                        <a:t>(es sind mehrere Kostenschuldner für dieselbe Kostenschuld vorhanden)</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006548839"/>
                  </a:ext>
                </a:extLst>
              </a:tr>
            </a:tbl>
          </a:graphicData>
        </a:graphic>
      </p:graphicFrame>
    </p:spTree>
    <p:extLst>
      <p:ext uri="{BB962C8B-B14F-4D97-AF65-F5344CB8AC3E}">
        <p14:creationId xmlns:p14="http://schemas.microsoft.com/office/powerpoint/2010/main" val="1808298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
                                        </p:tgtEl>
                                        <p:attrNameLst>
                                          <p:attrName>style.visibility</p:attrName>
                                        </p:attrNameLst>
                                      </p:cBhvr>
                                      <p:to>
                                        <p:strVal val="visible"/>
                                      </p:to>
                                    </p:set>
                                    <p:anim calcmode="lin" valueType="num">
                                      <p:cBhvr additive="base">
                                        <p:cTn id="13" dur="500" fill="hold"/>
                                        <p:tgtEl>
                                          <p:spTgt spid="26"/>
                                        </p:tgtEl>
                                        <p:attrNameLst>
                                          <p:attrName>ppt_x</p:attrName>
                                        </p:attrNameLst>
                                      </p:cBhvr>
                                      <p:tavLst>
                                        <p:tav tm="0">
                                          <p:val>
                                            <p:strVal val="#ppt_x"/>
                                          </p:val>
                                        </p:tav>
                                        <p:tav tm="100000">
                                          <p:val>
                                            <p:strVal val="#ppt_x"/>
                                          </p:val>
                                        </p:tav>
                                      </p:tavLst>
                                    </p:anim>
                                    <p:anim calcmode="lin" valueType="num">
                                      <p:cBhvr additive="base">
                                        <p:cTn id="1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5"/>
                                        </p:tgtEl>
                                        <p:attrNameLst>
                                          <p:attrName>style.visibility</p:attrName>
                                        </p:attrNameLst>
                                      </p:cBhvr>
                                      <p:to>
                                        <p:strVal val="visible"/>
                                      </p:to>
                                    </p:set>
                                    <p:anim calcmode="lin" valueType="num">
                                      <p:cBhvr additive="base">
                                        <p:cTn id="25" dur="500" fill="hold"/>
                                        <p:tgtEl>
                                          <p:spTgt spid="25"/>
                                        </p:tgtEl>
                                        <p:attrNameLst>
                                          <p:attrName>ppt_x</p:attrName>
                                        </p:attrNameLst>
                                      </p:cBhvr>
                                      <p:tavLst>
                                        <p:tav tm="0">
                                          <p:val>
                                            <p:strVal val="#ppt_x"/>
                                          </p:val>
                                        </p:tav>
                                        <p:tav tm="100000">
                                          <p:val>
                                            <p:strVal val="#ppt_x"/>
                                          </p:val>
                                        </p:tav>
                                      </p:tavLst>
                                    </p:anim>
                                    <p:anim calcmode="lin" valueType="num">
                                      <p:cBhvr additive="base">
                                        <p:cTn id="2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8"/>
                                        </p:tgtEl>
                                        <p:attrNameLst>
                                          <p:attrName>style.visibility</p:attrName>
                                        </p:attrNameLst>
                                      </p:cBhvr>
                                      <p:to>
                                        <p:strVal val="visible"/>
                                      </p:to>
                                    </p:set>
                                    <p:anim calcmode="lin" valueType="num">
                                      <p:cBhvr additive="base">
                                        <p:cTn id="31" dur="500" fill="hold"/>
                                        <p:tgtEl>
                                          <p:spTgt spid="28"/>
                                        </p:tgtEl>
                                        <p:attrNameLst>
                                          <p:attrName>ppt_x</p:attrName>
                                        </p:attrNameLst>
                                      </p:cBhvr>
                                      <p:tavLst>
                                        <p:tav tm="0">
                                          <p:val>
                                            <p:strVal val="#ppt_x"/>
                                          </p:val>
                                        </p:tav>
                                        <p:tav tm="100000">
                                          <p:val>
                                            <p:strVal val="#ppt_x"/>
                                          </p:val>
                                        </p:tav>
                                      </p:tavLst>
                                    </p:anim>
                                    <p:anim calcmode="lin" valueType="num">
                                      <p:cBhvr additive="base">
                                        <p:cTn id="3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9"/>
                                        </p:tgtEl>
                                        <p:attrNameLst>
                                          <p:attrName>style.visibility</p:attrName>
                                        </p:attrNameLst>
                                      </p:cBhvr>
                                      <p:to>
                                        <p:strVal val="visible"/>
                                      </p:to>
                                    </p:set>
                                    <p:anim calcmode="lin" valueType="num">
                                      <p:cBhvr additive="base">
                                        <p:cTn id="37" dur="500" fill="hold"/>
                                        <p:tgtEl>
                                          <p:spTgt spid="29"/>
                                        </p:tgtEl>
                                        <p:attrNameLst>
                                          <p:attrName>ppt_x</p:attrName>
                                        </p:attrNameLst>
                                      </p:cBhvr>
                                      <p:tavLst>
                                        <p:tav tm="0">
                                          <p:val>
                                            <p:strVal val="#ppt_x"/>
                                          </p:val>
                                        </p:tav>
                                        <p:tav tm="100000">
                                          <p:val>
                                            <p:strVal val="#ppt_x"/>
                                          </p:val>
                                        </p:tav>
                                      </p:tavLst>
                                    </p:anim>
                                    <p:anim calcmode="lin" valueType="num">
                                      <p:cBhvr additive="base">
                                        <p:cTn id="3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0"/>
                                        </p:tgtEl>
                                        <p:attrNameLst>
                                          <p:attrName>style.visibility</p:attrName>
                                        </p:attrNameLst>
                                      </p:cBhvr>
                                      <p:to>
                                        <p:strVal val="visible"/>
                                      </p:to>
                                    </p:set>
                                    <p:anim calcmode="lin" valueType="num">
                                      <p:cBhvr additive="base">
                                        <p:cTn id="43" dur="500" fill="hold"/>
                                        <p:tgtEl>
                                          <p:spTgt spid="30"/>
                                        </p:tgtEl>
                                        <p:attrNameLst>
                                          <p:attrName>ppt_x</p:attrName>
                                        </p:attrNameLst>
                                      </p:cBhvr>
                                      <p:tavLst>
                                        <p:tav tm="0">
                                          <p:val>
                                            <p:strVal val="#ppt_x"/>
                                          </p:val>
                                        </p:tav>
                                        <p:tav tm="100000">
                                          <p:val>
                                            <p:strVal val="#ppt_x"/>
                                          </p:val>
                                        </p:tav>
                                      </p:tavLst>
                                    </p:anim>
                                    <p:anim calcmode="lin" valueType="num">
                                      <p:cBhvr additive="base">
                                        <p:cTn id="4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1"/>
                                        </p:tgtEl>
                                        <p:attrNameLst>
                                          <p:attrName>style.visibility</p:attrName>
                                        </p:attrNameLst>
                                      </p:cBhvr>
                                      <p:to>
                                        <p:strVal val="visible"/>
                                      </p:to>
                                    </p:set>
                                    <p:anim calcmode="lin" valueType="num">
                                      <p:cBhvr additive="base">
                                        <p:cTn id="49" dur="500" fill="hold"/>
                                        <p:tgtEl>
                                          <p:spTgt spid="31"/>
                                        </p:tgtEl>
                                        <p:attrNameLst>
                                          <p:attrName>ppt_x</p:attrName>
                                        </p:attrNameLst>
                                      </p:cBhvr>
                                      <p:tavLst>
                                        <p:tav tm="0">
                                          <p:val>
                                            <p:strVal val="#ppt_x"/>
                                          </p:val>
                                        </p:tav>
                                        <p:tav tm="100000">
                                          <p:val>
                                            <p:strVal val="#ppt_x"/>
                                          </p:val>
                                        </p:tav>
                                      </p:tavLst>
                                    </p:anim>
                                    <p:anim calcmode="lin" valueType="num">
                                      <p:cBhvr additive="base">
                                        <p:cTn id="50"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32"/>
                                        </p:tgtEl>
                                        <p:attrNameLst>
                                          <p:attrName>style.visibility</p:attrName>
                                        </p:attrNameLst>
                                      </p:cBhvr>
                                      <p:to>
                                        <p:strVal val="visible"/>
                                      </p:to>
                                    </p:set>
                                    <p:anim calcmode="lin" valueType="num">
                                      <p:cBhvr>
                                        <p:cTn id="55" dur="500" fill="hold"/>
                                        <p:tgtEl>
                                          <p:spTgt spid="32"/>
                                        </p:tgtEl>
                                        <p:attrNameLst>
                                          <p:attrName>ppt_w</p:attrName>
                                        </p:attrNameLst>
                                      </p:cBhvr>
                                      <p:tavLst>
                                        <p:tav tm="0">
                                          <p:val>
                                            <p:fltVal val="0"/>
                                          </p:val>
                                        </p:tav>
                                        <p:tav tm="100000">
                                          <p:val>
                                            <p:strVal val="#ppt_w"/>
                                          </p:val>
                                        </p:tav>
                                      </p:tavLst>
                                    </p:anim>
                                    <p:anim calcmode="lin" valueType="num">
                                      <p:cBhvr>
                                        <p:cTn id="56" dur="500" fill="hold"/>
                                        <p:tgtEl>
                                          <p:spTgt spid="32"/>
                                        </p:tgtEl>
                                        <p:attrNameLst>
                                          <p:attrName>ppt_h</p:attrName>
                                        </p:attrNameLst>
                                      </p:cBhvr>
                                      <p:tavLst>
                                        <p:tav tm="0">
                                          <p:val>
                                            <p:fltVal val="0"/>
                                          </p:val>
                                        </p:tav>
                                        <p:tav tm="100000">
                                          <p:val>
                                            <p:strVal val="#ppt_h"/>
                                          </p:val>
                                        </p:tav>
                                      </p:tavLst>
                                    </p:anim>
                                    <p:animEffect transition="in" filter="fade">
                                      <p:cBhvr>
                                        <p:cTn id="57" dur="500"/>
                                        <p:tgtEl>
                                          <p:spTgt spid="32"/>
                                        </p:tgtEl>
                                      </p:cBhvr>
                                    </p:animEffect>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nodeType="clickEffect">
                                  <p:stCondLst>
                                    <p:cond delay="0"/>
                                  </p:stCondLst>
                                  <p:childTnLst>
                                    <p:set>
                                      <p:cBhvr>
                                        <p:cTn id="61" dur="1" fill="hold">
                                          <p:stCondLst>
                                            <p:cond delay="0"/>
                                          </p:stCondLst>
                                        </p:cTn>
                                        <p:tgtEl>
                                          <p:spTgt spid="33"/>
                                        </p:tgtEl>
                                        <p:attrNameLst>
                                          <p:attrName>style.visibility</p:attrName>
                                        </p:attrNameLst>
                                      </p:cBhvr>
                                      <p:to>
                                        <p:strVal val="visible"/>
                                      </p:to>
                                    </p:set>
                                    <p:anim calcmode="lin" valueType="num">
                                      <p:cBhvr additive="base">
                                        <p:cTn id="62" dur="500" fill="hold"/>
                                        <p:tgtEl>
                                          <p:spTgt spid="33"/>
                                        </p:tgtEl>
                                        <p:attrNameLst>
                                          <p:attrName>ppt_x</p:attrName>
                                        </p:attrNameLst>
                                      </p:cBhvr>
                                      <p:tavLst>
                                        <p:tav tm="0">
                                          <p:val>
                                            <p:strVal val="#ppt_x"/>
                                          </p:val>
                                        </p:tav>
                                        <p:tav tm="100000">
                                          <p:val>
                                            <p:strVal val="#ppt_x"/>
                                          </p:val>
                                        </p:tav>
                                      </p:tavLst>
                                    </p:anim>
                                    <p:anim calcmode="lin" valueType="num">
                                      <p:cBhvr additive="base">
                                        <p:cTn id="63"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1570143" y="1611135"/>
            <a:ext cx="9811737" cy="362043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Die Ehefrau beantragt beim Familiengericht die Scheidung, die Durchführung des Versorgungsausgleichs, die Übertragung der </a:t>
            </a:r>
            <a:r>
              <a:rPr lang="de-DE" b="1" dirty="0" err="1"/>
              <a:t>eSo</a:t>
            </a:r>
            <a:r>
              <a:rPr lang="de-DE" b="1" dirty="0"/>
              <a:t> für das </a:t>
            </a:r>
            <a:r>
              <a:rPr lang="de-DE" b="1" dirty="0" smtClean="0"/>
              <a:t>gemeinsame </a:t>
            </a:r>
            <a:r>
              <a:rPr lang="de-DE" b="1" dirty="0"/>
              <a:t>minderjährige Kind auf sich </a:t>
            </a:r>
            <a:r>
              <a:rPr lang="de-DE" b="1" dirty="0" smtClean="0"/>
              <a:t>allein, </a:t>
            </a:r>
            <a:r>
              <a:rPr lang="de-DE" b="1" dirty="0"/>
              <a:t>sowie Unterhalt für das Kind. Das Gericht entscheidet über alle Anträge durch Beschluss. Verfahrenswerte: Scheidung (8.000,00 €), </a:t>
            </a:r>
            <a:r>
              <a:rPr lang="de-DE" b="1" dirty="0" err="1"/>
              <a:t>eSo</a:t>
            </a:r>
            <a:r>
              <a:rPr lang="de-DE" b="1" dirty="0"/>
              <a:t> (3.000,00 €), </a:t>
            </a:r>
          </a:p>
          <a:p>
            <a:r>
              <a:rPr lang="de-DE" b="1" dirty="0"/>
              <a:t>VA (2.000,00 €), Unterhalt (5.000,00 €)</a:t>
            </a:r>
          </a:p>
          <a:p>
            <a:endParaRPr lang="de-DE" b="1" dirty="0"/>
          </a:p>
          <a:p>
            <a:r>
              <a:rPr lang="de-DE" b="1" dirty="0">
                <a:effectLst>
                  <a:outerShdw blurRad="38100" dist="38100" dir="2700000" algn="tl">
                    <a:srgbClr val="000000">
                      <a:alpha val="43137"/>
                    </a:srgbClr>
                  </a:outerShdw>
                </a:effectLst>
              </a:rPr>
              <a:t>Fragen:</a:t>
            </a:r>
            <a:r>
              <a:rPr lang="de-DE" dirty="0"/>
              <a:t>	</a:t>
            </a:r>
            <a:endParaRPr lang="de-DE" dirty="0" smtClean="0"/>
          </a:p>
          <a:p>
            <a:r>
              <a:rPr lang="de-DE" dirty="0" smtClean="0"/>
              <a:t>1</a:t>
            </a:r>
            <a:r>
              <a:rPr lang="de-DE" dirty="0"/>
              <a:t>.	Ist ein Vorschuss zu erheben? Wenn ja, in welcher Höhe und von wem?</a:t>
            </a:r>
          </a:p>
          <a:p>
            <a:r>
              <a:rPr lang="de-DE" dirty="0"/>
              <a:t>2.	Welche Gebühren fallen an?</a:t>
            </a:r>
          </a:p>
          <a:p>
            <a:r>
              <a:rPr lang="de-DE" dirty="0"/>
              <a:t>3.	Wann sind die Gebühren fällig?</a:t>
            </a:r>
          </a:p>
          <a:p>
            <a:r>
              <a:rPr lang="de-DE" dirty="0"/>
              <a:t>4.	Wer ist Kostenschuldner?</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410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4" name="Gruppieren 3"/>
          <p:cNvGrpSpPr/>
          <p:nvPr/>
        </p:nvGrpSpPr>
        <p:grpSpPr>
          <a:xfrm>
            <a:off x="694830" y="794727"/>
            <a:ext cx="5786437" cy="816409"/>
            <a:chOff x="700088" y="1137622"/>
            <a:chExt cx="5786437" cy="816409"/>
          </a:xfrm>
        </p:grpSpPr>
        <p:sp>
          <p:nvSpPr>
            <p:cNvPr id="10" name="Abgerundetes Rechteck 9"/>
            <p:cNvSpPr/>
            <p:nvPr/>
          </p:nvSpPr>
          <p:spPr>
            <a:xfrm>
              <a:off x="1575401" y="1518867"/>
              <a:ext cx="4911124"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Scheidungsverfahren mit Folgesachen</a:t>
              </a:r>
              <a:endParaRPr lang="de-DE" sz="2000" dirty="0">
                <a:effectLst/>
              </a:endParaRPr>
            </a:p>
          </p:txBody>
        </p:sp>
        <p:sp>
          <p:nvSpPr>
            <p:cNvPr id="18" name="Abgerundetes Rechteck 17"/>
            <p:cNvSpPr/>
            <p:nvPr/>
          </p:nvSpPr>
          <p:spPr>
            <a:xfrm>
              <a:off x="700088" y="1137622"/>
              <a:ext cx="1385888"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Fall 2</a:t>
              </a:r>
              <a:endParaRPr lang="de-DE" sz="2000" dirty="0">
                <a:effectLst/>
              </a:endParaRPr>
            </a:p>
          </p:txBody>
        </p:sp>
      </p:grpSp>
    </p:spTree>
    <p:extLst>
      <p:ext uri="{BB962C8B-B14F-4D97-AF65-F5344CB8AC3E}">
        <p14:creationId xmlns:p14="http://schemas.microsoft.com/office/powerpoint/2010/main" val="20090314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411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4" name="Gruppieren 3"/>
          <p:cNvGrpSpPr/>
          <p:nvPr/>
        </p:nvGrpSpPr>
        <p:grpSpPr>
          <a:xfrm>
            <a:off x="694830" y="794727"/>
            <a:ext cx="5786437" cy="816409"/>
            <a:chOff x="700088" y="1137622"/>
            <a:chExt cx="5786437" cy="816409"/>
          </a:xfrm>
        </p:grpSpPr>
        <p:sp>
          <p:nvSpPr>
            <p:cNvPr id="10" name="Abgerundetes Rechteck 9"/>
            <p:cNvSpPr/>
            <p:nvPr/>
          </p:nvSpPr>
          <p:spPr>
            <a:xfrm>
              <a:off x="1575401" y="1518867"/>
              <a:ext cx="4911124"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Scheidungsverfahren mit Folgesachen</a:t>
              </a:r>
              <a:endParaRPr lang="de-DE" sz="2000" dirty="0">
                <a:effectLst/>
              </a:endParaRPr>
            </a:p>
          </p:txBody>
        </p:sp>
        <p:sp>
          <p:nvSpPr>
            <p:cNvPr id="18" name="Abgerundetes Rechteck 17"/>
            <p:cNvSpPr/>
            <p:nvPr/>
          </p:nvSpPr>
          <p:spPr>
            <a:xfrm>
              <a:off x="700088" y="1137622"/>
              <a:ext cx="1385888"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Fall 2</a:t>
              </a:r>
              <a:endParaRPr lang="de-DE" sz="2000" dirty="0">
                <a:effectLst/>
              </a:endParaRPr>
            </a:p>
          </p:txBody>
        </p:sp>
      </p:grpSp>
      <p:sp>
        <p:nvSpPr>
          <p:cNvPr id="14" name="Ellipse 13"/>
          <p:cNvSpPr/>
          <p:nvPr/>
        </p:nvSpPr>
        <p:spPr>
          <a:xfrm>
            <a:off x="6301006" y="1045145"/>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graphicFrame>
        <p:nvGraphicFramePr>
          <p:cNvPr id="5" name="Tabelle 4"/>
          <p:cNvGraphicFramePr>
            <a:graphicFrameLocks noGrp="1"/>
          </p:cNvGraphicFramePr>
          <p:nvPr>
            <p:extLst>
              <p:ext uri="{D42A27DB-BD31-4B8C-83A1-F6EECF244321}">
                <p14:modId xmlns:p14="http://schemas.microsoft.com/office/powerpoint/2010/main" val="355818933"/>
              </p:ext>
            </p:extLst>
          </p:nvPr>
        </p:nvGraphicFramePr>
        <p:xfrm>
          <a:off x="1120314" y="1872790"/>
          <a:ext cx="9749918" cy="4595551"/>
        </p:xfrm>
        <a:graphic>
          <a:graphicData uri="http://schemas.openxmlformats.org/drawingml/2006/table">
            <a:tbl>
              <a:tblPr firstRow="1" firstCol="1" bandRow="1">
                <a:tableStyleId>{5C22544A-7EE6-4342-B048-85BDC9FD1C3A}</a:tableStyleId>
              </a:tblPr>
              <a:tblGrid>
                <a:gridCol w="495441">
                  <a:extLst>
                    <a:ext uri="{9D8B030D-6E8A-4147-A177-3AD203B41FA5}">
                      <a16:colId xmlns:a16="http://schemas.microsoft.com/office/drawing/2014/main" val="1178477743"/>
                    </a:ext>
                  </a:extLst>
                </a:gridCol>
                <a:gridCol w="9254477">
                  <a:extLst>
                    <a:ext uri="{9D8B030D-6E8A-4147-A177-3AD203B41FA5}">
                      <a16:colId xmlns:a16="http://schemas.microsoft.com/office/drawing/2014/main" val="652066167"/>
                    </a:ext>
                  </a:extLst>
                </a:gridCol>
              </a:tblGrid>
              <a:tr h="303605">
                <a:tc>
                  <a:txBody>
                    <a:bodyPr/>
                    <a:lstStyle/>
                    <a:p>
                      <a:r>
                        <a:rPr lang="de-DE" sz="1800" dirty="0">
                          <a:effectLst/>
                        </a:rPr>
                        <a:t>1.</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Vorschusspflicht für Ehescheidung (§ 14 I S. 1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329906276"/>
                  </a:ext>
                </a:extLst>
              </a:tr>
              <a:tr h="303605">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nicht für Folgesachen (§ 16 III </a:t>
                      </a:r>
                      <a:r>
                        <a:rPr lang="de-DE" sz="1800" dirty="0" err="1">
                          <a:solidFill>
                            <a:schemeClr val="bg1"/>
                          </a:solidFill>
                          <a:effectLst/>
                        </a:rPr>
                        <a:t>KostVfg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770795933"/>
                  </a:ext>
                </a:extLst>
              </a:tr>
              <a:tr h="303605">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KV 1110 – 2,0 Gebühr aus 8.000,00 € = 448,00 € (§§ 3 II, 28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932787988"/>
                  </a:ext>
                </a:extLst>
              </a:tr>
              <a:tr h="303605">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Kostenschuldner: Antragsteller (§ 21 I S. 1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907363133"/>
                  </a:ext>
                </a:extLst>
              </a:tr>
              <a:tr h="345081">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 </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411921345"/>
                  </a:ext>
                </a:extLst>
              </a:tr>
              <a:tr h="607210">
                <a:tc>
                  <a:txBody>
                    <a:bodyPr/>
                    <a:lstStyle/>
                    <a:p>
                      <a:r>
                        <a:rPr lang="de-DE" sz="1800" dirty="0">
                          <a:effectLst/>
                        </a:rPr>
                        <a:t>2.</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KV 1110 – Verfahren im Allgemeinen – 2,0 Gebühr aus 18.000,00 € = 706,00 € (§ 44 I </a:t>
                      </a:r>
                      <a:r>
                        <a:rPr lang="de-DE" sz="1800" dirty="0" err="1">
                          <a:solidFill>
                            <a:schemeClr val="bg1"/>
                          </a:solidFill>
                          <a:effectLst/>
                        </a:rPr>
                        <a:t>FamGKG</a:t>
                      </a:r>
                      <a:r>
                        <a:rPr lang="de-DE" sz="1800" dirty="0">
                          <a:solidFill>
                            <a:schemeClr val="bg1"/>
                          </a:solidFill>
                          <a:effectLst/>
                        </a:rPr>
                        <a:t>: Addition der Werte; §§ 3 II, 28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218232510"/>
                  </a:ext>
                </a:extLst>
              </a:tr>
              <a:tr h="303605">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 </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798594185"/>
                  </a:ext>
                </a:extLst>
              </a:tr>
              <a:tr h="303605">
                <a:tc>
                  <a:txBody>
                    <a:bodyPr/>
                    <a:lstStyle/>
                    <a:p>
                      <a:r>
                        <a:rPr lang="de-DE" sz="1800" dirty="0">
                          <a:effectLst/>
                        </a:rPr>
                        <a:t>3.</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Scheidung: mit Einreichung des Antrags (§ 9 I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43288520"/>
                  </a:ext>
                </a:extLst>
              </a:tr>
              <a:tr h="303605">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Folgesache: mit unbedingter Kostenentscheidung (§ 11 I Nr. 1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576658240"/>
                  </a:ext>
                </a:extLst>
              </a:tr>
              <a:tr h="303605">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 </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586428451"/>
                  </a:ext>
                </a:extLst>
              </a:tr>
              <a:tr h="303605">
                <a:tc>
                  <a:txBody>
                    <a:bodyPr/>
                    <a:lstStyle/>
                    <a:p>
                      <a:r>
                        <a:rPr lang="de-DE" sz="1800" dirty="0">
                          <a:effectLst/>
                        </a:rPr>
                        <a:t>4.</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beide Ehegatten als Entscheidungsschuldner je zur Hälfte (§ 24 Nr. 1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4128515626"/>
                  </a:ext>
                </a:extLst>
              </a:tr>
              <a:tr h="303605">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Antragsteller als Antragstellerschuldner für die gesamten Gebühren (§ 21 I S. 1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391672230"/>
                  </a:ext>
                </a:extLst>
              </a:tr>
              <a:tr h="607210">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50000"/>
                      </a:schemeClr>
                    </a:solidFill>
                  </a:tcPr>
                </a:tc>
                <a:tc>
                  <a:txBody>
                    <a:bodyPr/>
                    <a:lstStyle/>
                    <a:p>
                      <a:r>
                        <a:rPr lang="de-DE" sz="1800" dirty="0">
                          <a:solidFill>
                            <a:schemeClr val="bg1"/>
                          </a:solidFill>
                          <a:effectLst/>
                        </a:rPr>
                        <a:t>beide Ehegatten als Gesamtschuldner für eine Hälfte der Kosten (§ 26 I </a:t>
                      </a:r>
                      <a:r>
                        <a:rPr lang="de-DE" sz="1800" dirty="0" err="1">
                          <a:solidFill>
                            <a:schemeClr val="bg1"/>
                          </a:solidFill>
                          <a:effectLst/>
                        </a:rPr>
                        <a:t>FamGKG</a:t>
                      </a:r>
                      <a:r>
                        <a:rPr lang="de-DE" sz="1800" dirty="0">
                          <a:solidFill>
                            <a:schemeClr val="bg1"/>
                          </a:solidFill>
                          <a:effectLst/>
                        </a:rPr>
                        <a:t>)</a:t>
                      </a:r>
                    </a:p>
                    <a:p>
                      <a:r>
                        <a:rPr lang="de-DE" sz="1800" dirty="0">
                          <a:solidFill>
                            <a:schemeClr val="bg1"/>
                          </a:solidFill>
                          <a:effectLst/>
                        </a:rPr>
                        <a:t>(es sind mehrere Kostenschuldner für dieselbe Kostenschuld vorhanden)</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279014477"/>
                  </a:ext>
                </a:extLst>
              </a:tr>
            </a:tbl>
          </a:graphicData>
        </a:graphic>
      </p:graphicFrame>
      <p:sp>
        <p:nvSpPr>
          <p:cNvPr id="12" name="Rectangle 2"/>
          <p:cNvSpPr>
            <a:spLocks noChangeArrowheads="1"/>
          </p:cNvSpPr>
          <p:nvPr/>
        </p:nvSpPr>
        <p:spPr bwMode="auto">
          <a:xfrm>
            <a:off x="2590508" y="2912790"/>
            <a:ext cx="3000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sng"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endParaRPr kumimoji="0" lang="de-DE" altLang="de-DE" sz="1600" b="0" i="0" u="none" strike="noStrike" cap="none" normalizeH="0" baseline="0" dirty="0" smtClean="0">
              <a:ln>
                <a:noFill/>
              </a:ln>
              <a:solidFill>
                <a:schemeClr val="tx1"/>
              </a:solidFill>
              <a:effectLst/>
              <a:latin typeface="Arial" panose="020B0604020202020204" pitchFamily="34" charset="0"/>
            </a:endParaRPr>
          </a:p>
        </p:txBody>
      </p:sp>
      <p:sp>
        <p:nvSpPr>
          <p:cNvPr id="13" name="Pfeil nach rechts 12"/>
          <p:cNvSpPr/>
          <p:nvPr/>
        </p:nvSpPr>
        <p:spPr>
          <a:xfrm>
            <a:off x="116927" y="5392517"/>
            <a:ext cx="1155806" cy="628169"/>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smtClean="0"/>
              <a:t>Mithaft</a:t>
            </a:r>
            <a:endParaRPr lang="de-DE" dirty="0"/>
          </a:p>
        </p:txBody>
      </p:sp>
    </p:spTree>
    <p:extLst>
      <p:ext uri="{BB962C8B-B14F-4D97-AF65-F5344CB8AC3E}">
        <p14:creationId xmlns:p14="http://schemas.microsoft.com/office/powerpoint/2010/main" val="2219007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500" fill="hold"/>
                                        <p:tgtEl>
                                          <p:spTgt spid="13"/>
                                        </p:tgtEl>
                                        <p:attrNameLst>
                                          <p:attrName>ppt_w</p:attrName>
                                        </p:attrNameLst>
                                      </p:cBhvr>
                                      <p:tavLst>
                                        <p:tav tm="0">
                                          <p:val>
                                            <p:fltVal val="0"/>
                                          </p:val>
                                        </p:tav>
                                        <p:tav tm="100000">
                                          <p:val>
                                            <p:strVal val="#ppt_w"/>
                                          </p:val>
                                        </p:tav>
                                      </p:tavLst>
                                    </p:anim>
                                    <p:anim calcmode="lin" valueType="num">
                                      <p:cBhvr>
                                        <p:cTn id="14" dur="500" fill="hold"/>
                                        <p:tgtEl>
                                          <p:spTgt spid="13"/>
                                        </p:tgtEl>
                                        <p:attrNameLst>
                                          <p:attrName>ppt_h</p:attrName>
                                        </p:attrNameLst>
                                      </p:cBhvr>
                                      <p:tavLst>
                                        <p:tav tm="0">
                                          <p:val>
                                            <p:fltVal val="0"/>
                                          </p:val>
                                        </p:tav>
                                        <p:tav tm="100000">
                                          <p:val>
                                            <p:strVal val="#ppt_h"/>
                                          </p:val>
                                        </p:tav>
                                      </p:tavLst>
                                    </p:anim>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412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4" name="Gruppieren 13"/>
          <p:cNvGrpSpPr/>
          <p:nvPr/>
        </p:nvGrpSpPr>
        <p:grpSpPr>
          <a:xfrm>
            <a:off x="752474" y="1823427"/>
            <a:ext cx="10687051" cy="2634273"/>
            <a:chOff x="752474" y="1823427"/>
            <a:chExt cx="10687051" cy="2634273"/>
          </a:xfrm>
        </p:grpSpPr>
        <p:grpSp>
          <p:nvGrpSpPr>
            <p:cNvPr id="13" name="Gruppieren 12"/>
            <p:cNvGrpSpPr/>
            <p:nvPr/>
          </p:nvGrpSpPr>
          <p:grpSpPr>
            <a:xfrm>
              <a:off x="752474" y="1823427"/>
              <a:ext cx="10687051" cy="2634273"/>
              <a:chOff x="694829" y="794727"/>
              <a:chExt cx="10687051" cy="2634273"/>
            </a:xfrm>
          </p:grpSpPr>
          <p:sp>
            <p:nvSpPr>
              <p:cNvPr id="5" name="Abgerundetes Rechteck 4"/>
              <p:cNvSpPr/>
              <p:nvPr/>
            </p:nvSpPr>
            <p:spPr>
              <a:xfrm>
                <a:off x="1570143" y="1611136"/>
                <a:ext cx="9811737" cy="181786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Der Antrag auf Übertragung der </a:t>
                </a:r>
                <a:r>
                  <a:rPr lang="de-DE" b="1" dirty="0" err="1"/>
                  <a:t>eSo</a:t>
                </a:r>
                <a:r>
                  <a:rPr lang="de-DE" b="1" dirty="0"/>
                  <a:t> wird vor der mündlichen Verhandlung zurückgenommen, über den Rest wird per Beschluss entscheiden</a:t>
                </a:r>
                <a:r>
                  <a:rPr lang="de-DE" b="1" dirty="0" smtClean="0"/>
                  <a:t>.</a:t>
                </a:r>
              </a:p>
              <a:p>
                <a:endParaRPr lang="de-DE" b="1" dirty="0">
                  <a:effectLst>
                    <a:outerShdw blurRad="38100" dist="38100" dir="2700000" algn="tl">
                      <a:srgbClr val="000000">
                        <a:alpha val="43137"/>
                      </a:srgbClr>
                    </a:outerShdw>
                  </a:effectLst>
                </a:endParaRPr>
              </a:p>
              <a:p>
                <a:r>
                  <a:rPr lang="de-DE" b="1" dirty="0" smtClean="0">
                    <a:effectLst>
                      <a:outerShdw blurRad="38100" dist="38100" dir="2700000" algn="tl">
                        <a:srgbClr val="000000">
                          <a:alpha val="43137"/>
                        </a:srgbClr>
                      </a:outerShdw>
                    </a:effectLst>
                  </a:rPr>
                  <a:t>Frage:</a:t>
                </a:r>
              </a:p>
              <a:p>
                <a:r>
                  <a:rPr lang="de-DE" dirty="0" smtClean="0"/>
                  <a:t>Welche </a:t>
                </a:r>
                <a:r>
                  <a:rPr lang="de-DE" dirty="0"/>
                  <a:t>Gebühren fallen an?</a:t>
                </a:r>
              </a:p>
            </p:txBody>
          </p:sp>
          <p:sp>
            <p:nvSpPr>
              <p:cNvPr id="10" name="Abgerundetes Rechteck 9"/>
              <p:cNvSpPr/>
              <p:nvPr/>
            </p:nvSpPr>
            <p:spPr>
              <a:xfrm>
                <a:off x="1570143" y="1175972"/>
                <a:ext cx="4911124"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Scheidungsverfahren mit Folgesachen</a:t>
                </a:r>
                <a:endParaRPr lang="de-DE" sz="2000" dirty="0">
                  <a:effectLst/>
                </a:endParaRPr>
              </a:p>
            </p:txBody>
          </p:sp>
          <p:sp>
            <p:nvSpPr>
              <p:cNvPr id="18" name="Abgerundetes Rechteck 17"/>
              <p:cNvSpPr/>
              <p:nvPr/>
            </p:nvSpPr>
            <p:spPr>
              <a:xfrm>
                <a:off x="694829" y="794727"/>
                <a:ext cx="3234233"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effectLst/>
                </a:endParaRPr>
              </a:p>
            </p:txBody>
          </p:sp>
        </p:grpSp>
        <p:sp>
          <p:nvSpPr>
            <p:cNvPr id="12" name="Rechteck 11"/>
            <p:cNvSpPr/>
            <p:nvPr/>
          </p:nvSpPr>
          <p:spPr>
            <a:xfrm>
              <a:off x="1001266" y="1868256"/>
              <a:ext cx="2736647" cy="369332"/>
            </a:xfrm>
            <a:prstGeom prst="rect">
              <a:avLst/>
            </a:prstGeom>
          </p:spPr>
          <p:txBody>
            <a:bodyPr wrap="none">
              <a:spAutoFit/>
            </a:bodyPr>
            <a:lstStyle/>
            <a:p>
              <a:r>
                <a:rPr lang="de-DE" b="1" dirty="0">
                  <a:solidFill>
                    <a:schemeClr val="bg1"/>
                  </a:solidFill>
                  <a:latin typeface="Arial" panose="020B0604020202020204" pitchFamily="34" charset="0"/>
                  <a:ea typeface="Calibri" panose="020F0502020204030204" pitchFamily="34" charset="0"/>
                </a:rPr>
                <a:t>Abwandlung 1 zu Fall 2</a:t>
              </a:r>
              <a:endParaRPr lang="de-DE" dirty="0">
                <a:solidFill>
                  <a:schemeClr val="bg1"/>
                </a:solidFill>
              </a:endParaRPr>
            </a:p>
          </p:txBody>
        </p:sp>
      </p:grpSp>
    </p:spTree>
    <p:extLst>
      <p:ext uri="{BB962C8B-B14F-4D97-AF65-F5344CB8AC3E}">
        <p14:creationId xmlns:p14="http://schemas.microsoft.com/office/powerpoint/2010/main" val="3576255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9" name="Abgerundetes Rechteck 8"/>
          <p:cNvSpPr/>
          <p:nvPr/>
        </p:nvSpPr>
        <p:spPr>
          <a:xfrm>
            <a:off x="426686" y="3055288"/>
            <a:ext cx="11203340" cy="1903769"/>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Umgang mit befreiten Kostenschuldnern</a:t>
            </a:r>
            <a:r>
              <a:rPr lang="de-DE" dirty="0"/>
              <a:t>: </a:t>
            </a:r>
          </a:p>
          <a:p>
            <a:pPr marL="285750" lvl="0" indent="-285750">
              <a:buFont typeface="Arial" panose="020B0604020202020204" pitchFamily="34" charset="0"/>
              <a:buChar char="•"/>
            </a:pPr>
            <a:r>
              <a:rPr lang="de-DE" dirty="0"/>
              <a:t>Kosten, die einem befreiten Schuldner auferlegt wurden (als Entscheidungsschuldner bzw. als Übernahmeschuldner (§ 24 Nr. 1 + 2 </a:t>
            </a:r>
            <a:r>
              <a:rPr lang="de-DE" dirty="0" err="1"/>
              <a:t>FamGKG</a:t>
            </a:r>
            <a:r>
              <a:rPr lang="de-DE" dirty="0"/>
              <a:t>)), werden nicht erhoben</a:t>
            </a:r>
          </a:p>
          <a:p>
            <a:pPr marL="285750" lvl="0" indent="-285750">
              <a:buFont typeface="Arial" panose="020B0604020202020204" pitchFamily="34" charset="0"/>
              <a:buChar char="•"/>
            </a:pPr>
            <a:r>
              <a:rPr lang="de-DE" dirty="0"/>
              <a:t>ist für den Kostenschuldner des befreiten Schuldners ein Zweitschuldner vorhanden (z. B. Antragsschuldner </a:t>
            </a:r>
            <a:endParaRPr lang="de-DE" dirty="0" smtClean="0"/>
          </a:p>
          <a:p>
            <a:pPr lvl="0"/>
            <a:r>
              <a:rPr lang="de-DE" dirty="0"/>
              <a:t>	</a:t>
            </a:r>
            <a:r>
              <a:rPr lang="de-DE" dirty="0" smtClean="0"/>
              <a:t>(§ </a:t>
            </a:r>
            <a:r>
              <a:rPr lang="de-DE" dirty="0"/>
              <a:t>21 I </a:t>
            </a:r>
            <a:r>
              <a:rPr lang="de-DE" dirty="0" err="1"/>
              <a:t>FamGKG</a:t>
            </a:r>
            <a:r>
              <a:rPr lang="de-DE" dirty="0"/>
              <a:t>)), wird diese Zweitschuldnerhaftung nicht geltend gemacht </a:t>
            </a:r>
          </a:p>
        </p:txBody>
      </p:sp>
      <p:sp>
        <p:nvSpPr>
          <p:cNvPr id="13" name="Abgerundetes Rechteck 12"/>
          <p:cNvSpPr/>
          <p:nvPr/>
        </p:nvSpPr>
        <p:spPr>
          <a:xfrm>
            <a:off x="414337" y="1124425"/>
            <a:ext cx="8031514" cy="5216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Gebührenfreiheit = Befreiung von Gebühren, Auslagen werden erhoben </a:t>
            </a:r>
            <a:endParaRPr lang="de-DE" sz="200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396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Gefaltete Ecke 16"/>
          <p:cNvSpPr/>
          <p:nvPr/>
        </p:nvSpPr>
        <p:spPr>
          <a:xfrm rot="301216">
            <a:off x="9218104" y="4610190"/>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21, 24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
        <p:nvSpPr>
          <p:cNvPr id="16" name="Abgerundetes Rechteck 15"/>
          <p:cNvSpPr/>
          <p:nvPr/>
        </p:nvSpPr>
        <p:spPr>
          <a:xfrm>
            <a:off x="420502" y="1697144"/>
            <a:ext cx="11149541" cy="126970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Kosten- bzw. Gebührenfreiheit</a:t>
            </a:r>
          </a:p>
          <a:p>
            <a:r>
              <a:rPr lang="de-DE" dirty="0"/>
              <a:t>Kostenfreiheit = vom Schuldner werden weder Gebühren noch Auslagen erhoben</a:t>
            </a:r>
          </a:p>
          <a:p>
            <a:pPr marL="285750" lvl="0" indent="-285750">
              <a:buFont typeface="Arial" panose="020B0604020202020204" pitchFamily="34" charset="0"/>
              <a:buChar char="•"/>
            </a:pPr>
            <a:r>
              <a:rPr lang="de-DE" dirty="0"/>
              <a:t>Kostenbefreiung für Bund und Länder sowie die nach deren Haushaltsplänen verwalteten </a:t>
            </a:r>
            <a:r>
              <a:rPr lang="de-DE" dirty="0" smtClean="0"/>
              <a:t>öffentlichen</a:t>
            </a:r>
          </a:p>
          <a:p>
            <a:pPr lvl="0"/>
            <a:r>
              <a:rPr lang="de-DE" dirty="0"/>
              <a:t>	</a:t>
            </a:r>
            <a:r>
              <a:rPr lang="de-DE" dirty="0" smtClean="0"/>
              <a:t> </a:t>
            </a:r>
            <a:r>
              <a:rPr lang="de-DE" dirty="0"/>
              <a:t>Kassen Anstalten (§ 2 I </a:t>
            </a:r>
            <a:r>
              <a:rPr lang="de-DE" dirty="0" err="1"/>
              <a:t>FamGKG</a:t>
            </a:r>
            <a:r>
              <a:rPr lang="de-DE" dirty="0"/>
              <a:t>) </a:t>
            </a:r>
          </a:p>
        </p:txBody>
      </p:sp>
      <p:sp>
        <p:nvSpPr>
          <p:cNvPr id="10" name="Gefaltete Ecke 9"/>
          <p:cNvSpPr/>
          <p:nvPr/>
        </p:nvSpPr>
        <p:spPr>
          <a:xfrm rot="21401923">
            <a:off x="10423118" y="1511278"/>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174306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ppt_x"/>
                                          </p:val>
                                        </p:tav>
                                        <p:tav tm="100000">
                                          <p:val>
                                            <p:strVal val="#ppt_x"/>
                                          </p:val>
                                        </p:tav>
                                      </p:tavLst>
                                    </p:anim>
                                    <p:anim calcmode="lin" valueType="num">
                                      <p:cBhvr additive="base">
                                        <p:cTn id="2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 calcmode="lin" valueType="num">
                                      <p:cBhvr>
                                        <p:cTn id="32" dur="1000" fill="hold"/>
                                        <p:tgtEl>
                                          <p:spTgt spid="17"/>
                                        </p:tgtEl>
                                        <p:attrNameLst>
                                          <p:attrName>ppt_w</p:attrName>
                                        </p:attrNameLst>
                                      </p:cBhvr>
                                      <p:tavLst>
                                        <p:tav tm="0">
                                          <p:val>
                                            <p:fltVal val="0"/>
                                          </p:val>
                                        </p:tav>
                                        <p:tav tm="100000">
                                          <p:val>
                                            <p:strVal val="#ppt_w"/>
                                          </p:val>
                                        </p:tav>
                                      </p:tavLst>
                                    </p:anim>
                                    <p:anim calcmode="lin" valueType="num">
                                      <p:cBhvr>
                                        <p:cTn id="33" dur="1000" fill="hold"/>
                                        <p:tgtEl>
                                          <p:spTgt spid="17"/>
                                        </p:tgtEl>
                                        <p:attrNameLst>
                                          <p:attrName>ppt_h</p:attrName>
                                        </p:attrNameLst>
                                      </p:cBhvr>
                                      <p:tavLst>
                                        <p:tav tm="0">
                                          <p:val>
                                            <p:fltVal val="0"/>
                                          </p:val>
                                        </p:tav>
                                        <p:tav tm="100000">
                                          <p:val>
                                            <p:strVal val="#ppt_h"/>
                                          </p:val>
                                        </p:tav>
                                      </p:tavLst>
                                    </p:anim>
                                    <p:anim calcmode="lin" valueType="num">
                                      <p:cBhvr>
                                        <p:cTn id="34" dur="1000" fill="hold"/>
                                        <p:tgtEl>
                                          <p:spTgt spid="17"/>
                                        </p:tgtEl>
                                        <p:attrNameLst>
                                          <p:attrName>style.rotation</p:attrName>
                                        </p:attrNameLst>
                                      </p:cBhvr>
                                      <p:tavLst>
                                        <p:tav tm="0">
                                          <p:val>
                                            <p:fltVal val="90"/>
                                          </p:val>
                                        </p:tav>
                                        <p:tav tm="100000">
                                          <p:val>
                                            <p:fltVal val="0"/>
                                          </p:val>
                                        </p:tav>
                                      </p:tavLst>
                                    </p:anim>
                                    <p:animEffect transition="in" filter="fade">
                                      <p:cBhvr>
                                        <p:cTn id="35"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animBg="1"/>
      <p:bldP spid="17" grpId="0" animBg="1"/>
      <p:bldP spid="16"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413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4" name="Gruppieren 3"/>
          <p:cNvGrpSpPr/>
          <p:nvPr/>
        </p:nvGrpSpPr>
        <p:grpSpPr>
          <a:xfrm>
            <a:off x="514568" y="1254778"/>
            <a:ext cx="5786438" cy="816409"/>
            <a:chOff x="700087" y="1137622"/>
            <a:chExt cx="5786438" cy="816409"/>
          </a:xfrm>
        </p:grpSpPr>
        <p:sp>
          <p:nvSpPr>
            <p:cNvPr id="10" name="Abgerundetes Rechteck 9"/>
            <p:cNvSpPr/>
            <p:nvPr/>
          </p:nvSpPr>
          <p:spPr>
            <a:xfrm>
              <a:off x="1575401" y="1518867"/>
              <a:ext cx="4911124"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Scheidungsverfahren mit Folgesachen</a:t>
              </a:r>
              <a:endParaRPr lang="de-DE" sz="2000" dirty="0">
                <a:effectLst/>
              </a:endParaRPr>
            </a:p>
          </p:txBody>
        </p:sp>
        <p:sp>
          <p:nvSpPr>
            <p:cNvPr id="18" name="Abgerundetes Rechteck 17"/>
            <p:cNvSpPr/>
            <p:nvPr/>
          </p:nvSpPr>
          <p:spPr>
            <a:xfrm>
              <a:off x="700087" y="1137622"/>
              <a:ext cx="3548559"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Abwandlung 1 zu Fall 2</a:t>
              </a:r>
              <a:endParaRPr lang="de-DE" sz="2000" dirty="0">
                <a:effectLst/>
              </a:endParaRPr>
            </a:p>
          </p:txBody>
        </p:sp>
      </p:grpSp>
      <p:sp>
        <p:nvSpPr>
          <p:cNvPr id="14" name="Ellipse 13"/>
          <p:cNvSpPr/>
          <p:nvPr/>
        </p:nvSpPr>
        <p:spPr>
          <a:xfrm>
            <a:off x="6120746" y="1472360"/>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graphicFrame>
        <p:nvGraphicFramePr>
          <p:cNvPr id="2" name="Tabelle 1"/>
          <p:cNvGraphicFramePr>
            <a:graphicFrameLocks noGrp="1"/>
          </p:cNvGraphicFramePr>
          <p:nvPr>
            <p:extLst>
              <p:ext uri="{D42A27DB-BD31-4B8C-83A1-F6EECF244321}">
                <p14:modId xmlns:p14="http://schemas.microsoft.com/office/powerpoint/2010/main" val="133589591"/>
              </p:ext>
            </p:extLst>
          </p:nvPr>
        </p:nvGraphicFramePr>
        <p:xfrm>
          <a:off x="1381125" y="2289478"/>
          <a:ext cx="9429750" cy="4091857"/>
        </p:xfrm>
        <a:graphic>
          <a:graphicData uri="http://schemas.openxmlformats.org/drawingml/2006/table">
            <a:tbl>
              <a:tblPr firstRow="1" firstCol="1" bandRow="1">
                <a:tableStyleId>{5C22544A-7EE6-4342-B048-85BDC9FD1C3A}</a:tableStyleId>
              </a:tblPr>
              <a:tblGrid>
                <a:gridCol w="9429750">
                  <a:extLst>
                    <a:ext uri="{9D8B030D-6E8A-4147-A177-3AD203B41FA5}">
                      <a16:colId xmlns:a16="http://schemas.microsoft.com/office/drawing/2014/main" val="2893753332"/>
                    </a:ext>
                  </a:extLst>
                </a:gridCol>
              </a:tblGrid>
              <a:tr h="743974">
                <a:tc>
                  <a:txBody>
                    <a:bodyPr/>
                    <a:lstStyle/>
                    <a:p>
                      <a:r>
                        <a:rPr lang="de-DE" sz="1800" dirty="0">
                          <a:effectLst/>
                        </a:rPr>
                        <a:t>KV 1110 – 2,0 Gebühr aus 15.000,00 € = 	648,00 € (§§ 44 I, 3 II, 28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420212574"/>
                  </a:ext>
                </a:extLst>
              </a:tr>
              <a:tr h="743974">
                <a:tc>
                  <a:txBody>
                    <a:bodyPr/>
                    <a:lstStyle/>
                    <a:p>
                      <a:r>
                        <a:rPr lang="de-DE" sz="1800" dirty="0">
                          <a:effectLst/>
                        </a:rPr>
                        <a:t>KV 1111 – 0,5 Gebühr aus 3.000,00 € = 	  59,50 € (§§ 44 I, 3 II, 28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003353129"/>
                  </a:ext>
                </a:extLst>
              </a:tr>
              <a:tr h="371987">
                <a:tc>
                  <a:txBody>
                    <a:bodyPr/>
                    <a:lstStyle/>
                    <a:p>
                      <a:r>
                        <a:rPr lang="de-DE" sz="1800" dirty="0">
                          <a:effectLst/>
                        </a:rPr>
                        <a:t>			</a:t>
                      </a:r>
                      <a:r>
                        <a:rPr lang="de-DE" sz="1800" dirty="0" smtClean="0">
                          <a:effectLst/>
                        </a:rPr>
                        <a:t>                  </a:t>
                      </a:r>
                      <a:r>
                        <a:rPr lang="de-DE" sz="1800" baseline="0" dirty="0" smtClean="0">
                          <a:effectLst/>
                        </a:rPr>
                        <a:t> </a:t>
                      </a:r>
                      <a:r>
                        <a:rPr lang="de-DE" sz="1800" dirty="0" smtClean="0">
                          <a:effectLst/>
                        </a:rPr>
                        <a:t>Summe</a:t>
                      </a:r>
                      <a:r>
                        <a:rPr lang="de-DE" sz="1800" dirty="0">
                          <a:effectLst/>
                        </a:rPr>
                        <a:t>: 	707,50 €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802141175"/>
                  </a:ext>
                </a:extLst>
              </a:tr>
              <a:tr h="371987">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833000785"/>
                  </a:ext>
                </a:extLst>
              </a:tr>
              <a:tr h="371987">
                <a:tc>
                  <a:txBody>
                    <a:bodyPr/>
                    <a:lstStyle/>
                    <a:p>
                      <a:r>
                        <a:rPr lang="de-DE" sz="1800" u="none" dirty="0">
                          <a:effectLst/>
                        </a:rPr>
                        <a:t>Vergleichsrechnung/Gegenrechnung </a:t>
                      </a:r>
                      <a:endParaRPr lang="de-DE" sz="1800" u="none"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616640806"/>
                  </a:ext>
                </a:extLst>
              </a:tr>
              <a:tr h="743974">
                <a:tc>
                  <a:txBody>
                    <a:bodyPr/>
                    <a:lstStyle/>
                    <a:p>
                      <a:r>
                        <a:rPr lang="de-DE" sz="1800" dirty="0">
                          <a:effectLst/>
                        </a:rPr>
                        <a:t>KV 1110 – 2,0 Gebühr aus 18.000,00 € = </a:t>
                      </a:r>
                      <a:r>
                        <a:rPr lang="de-DE" sz="1800" dirty="0" smtClean="0">
                          <a:effectLst/>
                        </a:rPr>
                        <a:t>               706,00 </a:t>
                      </a:r>
                      <a:r>
                        <a:rPr lang="de-DE" sz="1800" dirty="0">
                          <a:effectLst/>
                        </a:rPr>
                        <a:t>€ (§ 30 III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583794858"/>
                  </a:ext>
                </a:extLst>
              </a:tr>
              <a:tr h="371987">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231748980"/>
                  </a:ext>
                </a:extLst>
              </a:tr>
              <a:tr h="371987">
                <a:tc>
                  <a:txBody>
                    <a:bodyPr/>
                    <a:lstStyle/>
                    <a:p>
                      <a:r>
                        <a:rPr lang="de-DE" sz="1800" dirty="0" smtClean="0">
                          <a:effectLst/>
                        </a:rPr>
                        <a:t>                                                    Es </a:t>
                      </a:r>
                      <a:r>
                        <a:rPr lang="de-DE" sz="1800" dirty="0">
                          <a:effectLst/>
                        </a:rPr>
                        <a:t>sind zu erheben: 706,00 €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965615036"/>
                  </a:ext>
                </a:extLst>
              </a:tr>
            </a:tbl>
          </a:graphicData>
        </a:graphic>
      </p:graphicFrame>
      <p:sp>
        <p:nvSpPr>
          <p:cNvPr id="12" name="Gefaltete Ecke 11"/>
          <p:cNvSpPr/>
          <p:nvPr/>
        </p:nvSpPr>
        <p:spPr>
          <a:xfrm rot="164031">
            <a:off x="9087342" y="3943969"/>
            <a:ext cx="1358826" cy="128917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Achtung!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56330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414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4" name="Gruppieren 13"/>
          <p:cNvGrpSpPr/>
          <p:nvPr/>
        </p:nvGrpSpPr>
        <p:grpSpPr>
          <a:xfrm>
            <a:off x="752474" y="1823427"/>
            <a:ext cx="10687051" cy="2634273"/>
            <a:chOff x="752474" y="1823427"/>
            <a:chExt cx="10687051" cy="2634273"/>
          </a:xfrm>
        </p:grpSpPr>
        <p:grpSp>
          <p:nvGrpSpPr>
            <p:cNvPr id="13" name="Gruppieren 12"/>
            <p:cNvGrpSpPr/>
            <p:nvPr/>
          </p:nvGrpSpPr>
          <p:grpSpPr>
            <a:xfrm>
              <a:off x="752474" y="1823427"/>
              <a:ext cx="10687051" cy="2634273"/>
              <a:chOff x="694829" y="794727"/>
              <a:chExt cx="10687051" cy="2634273"/>
            </a:xfrm>
          </p:grpSpPr>
          <p:sp>
            <p:nvSpPr>
              <p:cNvPr id="5" name="Abgerundetes Rechteck 4"/>
              <p:cNvSpPr/>
              <p:nvPr/>
            </p:nvSpPr>
            <p:spPr>
              <a:xfrm>
                <a:off x="1570143" y="1611136"/>
                <a:ext cx="9811737" cy="181786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Der Antrag auf Übertragung der </a:t>
                </a:r>
                <a:r>
                  <a:rPr lang="de-DE" b="1" dirty="0" err="1"/>
                  <a:t>eSo</a:t>
                </a:r>
                <a:r>
                  <a:rPr lang="de-DE" b="1" dirty="0"/>
                  <a:t> wird vor der mündlichen Verhandlung zurückgenommen, bezüglich des Unterhalts schließen die Parteien im Termin einen Vergleich und über den Rest wird per Beschluss entschieden. </a:t>
                </a:r>
                <a:endParaRPr lang="de-DE" b="1" dirty="0" smtClean="0"/>
              </a:p>
              <a:p>
                <a:endParaRPr lang="de-DE" b="1" dirty="0">
                  <a:effectLst>
                    <a:outerShdw blurRad="38100" dist="38100" dir="2700000" algn="tl">
                      <a:srgbClr val="000000">
                        <a:alpha val="43137"/>
                      </a:srgbClr>
                    </a:outerShdw>
                  </a:effectLst>
                </a:endParaRPr>
              </a:p>
              <a:p>
                <a:r>
                  <a:rPr lang="de-DE" b="1" dirty="0" smtClean="0">
                    <a:effectLst>
                      <a:outerShdw blurRad="38100" dist="38100" dir="2700000" algn="tl">
                        <a:srgbClr val="000000">
                          <a:alpha val="43137"/>
                        </a:srgbClr>
                      </a:outerShdw>
                    </a:effectLst>
                  </a:rPr>
                  <a:t>Frage:</a:t>
                </a:r>
              </a:p>
              <a:p>
                <a:r>
                  <a:rPr lang="de-DE" dirty="0" smtClean="0"/>
                  <a:t>Welche </a:t>
                </a:r>
                <a:r>
                  <a:rPr lang="de-DE" dirty="0"/>
                  <a:t>Gebühren fallen an?</a:t>
                </a:r>
              </a:p>
            </p:txBody>
          </p:sp>
          <p:sp>
            <p:nvSpPr>
              <p:cNvPr id="10" name="Abgerundetes Rechteck 9"/>
              <p:cNvSpPr/>
              <p:nvPr/>
            </p:nvSpPr>
            <p:spPr>
              <a:xfrm>
                <a:off x="1570143" y="1175972"/>
                <a:ext cx="4911124"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Scheidungsverfahren mit Folgesachen</a:t>
                </a:r>
                <a:endParaRPr lang="de-DE" sz="2000" dirty="0">
                  <a:effectLst/>
                </a:endParaRPr>
              </a:p>
            </p:txBody>
          </p:sp>
          <p:sp>
            <p:nvSpPr>
              <p:cNvPr id="18" name="Abgerundetes Rechteck 17"/>
              <p:cNvSpPr/>
              <p:nvPr/>
            </p:nvSpPr>
            <p:spPr>
              <a:xfrm>
                <a:off x="694829" y="794727"/>
                <a:ext cx="3234233"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effectLst/>
                </a:endParaRPr>
              </a:p>
            </p:txBody>
          </p:sp>
        </p:grpSp>
        <p:sp>
          <p:nvSpPr>
            <p:cNvPr id="12" name="Rechteck 11"/>
            <p:cNvSpPr/>
            <p:nvPr/>
          </p:nvSpPr>
          <p:spPr>
            <a:xfrm>
              <a:off x="1001266" y="1868256"/>
              <a:ext cx="2736647" cy="369332"/>
            </a:xfrm>
            <a:prstGeom prst="rect">
              <a:avLst/>
            </a:prstGeom>
          </p:spPr>
          <p:txBody>
            <a:bodyPr wrap="none">
              <a:spAutoFit/>
            </a:bodyPr>
            <a:lstStyle/>
            <a:p>
              <a:r>
                <a:rPr lang="de-DE" b="1" dirty="0">
                  <a:solidFill>
                    <a:schemeClr val="bg1"/>
                  </a:solidFill>
                  <a:latin typeface="Arial" panose="020B0604020202020204" pitchFamily="34" charset="0"/>
                  <a:ea typeface="Calibri" panose="020F0502020204030204" pitchFamily="34" charset="0"/>
                </a:rPr>
                <a:t>Abwandlung </a:t>
              </a:r>
              <a:r>
                <a:rPr lang="de-DE" b="1" dirty="0" smtClean="0">
                  <a:solidFill>
                    <a:schemeClr val="bg1"/>
                  </a:solidFill>
                  <a:latin typeface="Arial" panose="020B0604020202020204" pitchFamily="34" charset="0"/>
                  <a:ea typeface="Calibri" panose="020F0502020204030204" pitchFamily="34" charset="0"/>
                </a:rPr>
                <a:t>2 </a:t>
              </a:r>
              <a:r>
                <a:rPr lang="de-DE" b="1" dirty="0">
                  <a:solidFill>
                    <a:schemeClr val="bg1"/>
                  </a:solidFill>
                  <a:latin typeface="Arial" panose="020B0604020202020204" pitchFamily="34" charset="0"/>
                  <a:ea typeface="Calibri" panose="020F0502020204030204" pitchFamily="34" charset="0"/>
                </a:rPr>
                <a:t>zu Fall 2</a:t>
              </a:r>
              <a:endParaRPr lang="de-DE" dirty="0">
                <a:solidFill>
                  <a:schemeClr val="bg1"/>
                </a:solidFill>
              </a:endParaRPr>
            </a:p>
          </p:txBody>
        </p:sp>
      </p:grpSp>
    </p:spTree>
    <p:extLst>
      <p:ext uri="{BB962C8B-B14F-4D97-AF65-F5344CB8AC3E}">
        <p14:creationId xmlns:p14="http://schemas.microsoft.com/office/powerpoint/2010/main" val="39602380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415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4" name="Gruppieren 3"/>
          <p:cNvGrpSpPr/>
          <p:nvPr/>
        </p:nvGrpSpPr>
        <p:grpSpPr>
          <a:xfrm>
            <a:off x="514568" y="1254778"/>
            <a:ext cx="5786438" cy="816409"/>
            <a:chOff x="700087" y="1137622"/>
            <a:chExt cx="5786438" cy="816409"/>
          </a:xfrm>
        </p:grpSpPr>
        <p:sp>
          <p:nvSpPr>
            <p:cNvPr id="10" name="Abgerundetes Rechteck 9"/>
            <p:cNvSpPr/>
            <p:nvPr/>
          </p:nvSpPr>
          <p:spPr>
            <a:xfrm>
              <a:off x="1575401" y="1518867"/>
              <a:ext cx="4911124"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Scheidungsverfahren mit Folgesachen</a:t>
              </a:r>
              <a:endParaRPr lang="de-DE" sz="2000" dirty="0">
                <a:effectLst/>
              </a:endParaRPr>
            </a:p>
          </p:txBody>
        </p:sp>
        <p:sp>
          <p:nvSpPr>
            <p:cNvPr id="18" name="Abgerundetes Rechteck 17"/>
            <p:cNvSpPr/>
            <p:nvPr/>
          </p:nvSpPr>
          <p:spPr>
            <a:xfrm>
              <a:off x="700087" y="1137622"/>
              <a:ext cx="3548559"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Abwandlung 2 zu Fall 2</a:t>
              </a:r>
              <a:endParaRPr lang="de-DE" sz="2000" dirty="0">
                <a:effectLst/>
              </a:endParaRPr>
            </a:p>
          </p:txBody>
        </p:sp>
      </p:grpSp>
      <p:sp>
        <p:nvSpPr>
          <p:cNvPr id="14" name="Ellipse 13"/>
          <p:cNvSpPr/>
          <p:nvPr/>
        </p:nvSpPr>
        <p:spPr>
          <a:xfrm>
            <a:off x="6120746" y="1472360"/>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graphicFrame>
        <p:nvGraphicFramePr>
          <p:cNvPr id="3" name="Tabelle 2"/>
          <p:cNvGraphicFramePr>
            <a:graphicFrameLocks noGrp="1"/>
          </p:cNvGraphicFramePr>
          <p:nvPr>
            <p:extLst>
              <p:ext uri="{D42A27DB-BD31-4B8C-83A1-F6EECF244321}">
                <p14:modId xmlns:p14="http://schemas.microsoft.com/office/powerpoint/2010/main" val="294629465"/>
              </p:ext>
            </p:extLst>
          </p:nvPr>
        </p:nvGraphicFramePr>
        <p:xfrm>
          <a:off x="1528763" y="2670650"/>
          <a:ext cx="9158287" cy="3773012"/>
        </p:xfrm>
        <a:graphic>
          <a:graphicData uri="http://schemas.openxmlformats.org/drawingml/2006/table">
            <a:tbl>
              <a:tblPr firstRow="1" firstCol="1" bandRow="1">
                <a:tableStyleId>{5C22544A-7EE6-4342-B048-85BDC9FD1C3A}</a:tableStyleId>
              </a:tblPr>
              <a:tblGrid>
                <a:gridCol w="9158287">
                  <a:extLst>
                    <a:ext uri="{9D8B030D-6E8A-4147-A177-3AD203B41FA5}">
                      <a16:colId xmlns:a16="http://schemas.microsoft.com/office/drawing/2014/main" val="2046132252"/>
                    </a:ext>
                  </a:extLst>
                </a:gridCol>
              </a:tblGrid>
              <a:tr h="754603">
                <a:tc>
                  <a:txBody>
                    <a:bodyPr/>
                    <a:lstStyle/>
                    <a:p>
                      <a:r>
                        <a:rPr lang="de-DE" sz="1800" dirty="0">
                          <a:effectLst/>
                        </a:rPr>
                        <a:t>KV 1110 – 2,0 Gebühr aus 10.000,00 € = 		532,00 € (§§ 44 I, 3 II, 28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122312436"/>
                  </a:ext>
                </a:extLst>
              </a:tr>
              <a:tr h="754603">
                <a:tc>
                  <a:txBody>
                    <a:bodyPr/>
                    <a:lstStyle/>
                    <a:p>
                      <a:r>
                        <a:rPr lang="de-DE" sz="1800" dirty="0">
                          <a:effectLst/>
                        </a:rPr>
                        <a:t>KV 1111 Nr. 1 + 3 – 0,5 Gebühr aus 8.000,00 € = 	</a:t>
                      </a:r>
                      <a:r>
                        <a:rPr lang="de-DE" sz="1800" dirty="0" smtClean="0">
                          <a:effectLst/>
                        </a:rPr>
                        <a:t>                 </a:t>
                      </a:r>
                      <a:r>
                        <a:rPr lang="de-DE" sz="1800" u="sng" dirty="0" smtClean="0">
                          <a:effectLst/>
                        </a:rPr>
                        <a:t>112,00 </a:t>
                      </a:r>
                      <a:r>
                        <a:rPr lang="de-DE" sz="1800" u="sng" dirty="0">
                          <a:effectLst/>
                        </a:rPr>
                        <a:t>€ </a:t>
                      </a:r>
                      <a:r>
                        <a:rPr lang="de-DE" sz="1800" dirty="0">
                          <a:effectLst/>
                        </a:rPr>
                        <a:t>(§§ 44 I, 3 II, 28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200040923"/>
                  </a:ext>
                </a:extLst>
              </a:tr>
              <a:tr h="377301">
                <a:tc>
                  <a:txBody>
                    <a:bodyPr/>
                    <a:lstStyle/>
                    <a:p>
                      <a:r>
                        <a:rPr lang="de-DE" sz="1800" dirty="0">
                          <a:effectLst/>
                        </a:rPr>
                        <a:t>				Summe: 		644,00 €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687264078"/>
                  </a:ext>
                </a:extLst>
              </a:tr>
              <a:tr h="377301">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043054077"/>
                  </a:ext>
                </a:extLst>
              </a:tr>
              <a:tr h="377301">
                <a:tc>
                  <a:txBody>
                    <a:bodyPr/>
                    <a:lstStyle/>
                    <a:p>
                      <a:r>
                        <a:rPr lang="de-DE" sz="1800" u="none" dirty="0">
                          <a:effectLst/>
                        </a:rPr>
                        <a:t>Vergleichsrechnung/Gegenrechnung </a:t>
                      </a:r>
                      <a:endParaRPr lang="de-DE" sz="1800" u="none"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81534797"/>
                  </a:ext>
                </a:extLst>
              </a:tr>
              <a:tr h="377301">
                <a:tc>
                  <a:txBody>
                    <a:bodyPr/>
                    <a:lstStyle/>
                    <a:p>
                      <a:r>
                        <a:rPr lang="de-DE" sz="1800" dirty="0">
                          <a:effectLst/>
                        </a:rPr>
                        <a:t>KV 1110 – 2,0 Gebühr aus 18.000,00 € = </a:t>
                      </a:r>
                      <a:r>
                        <a:rPr lang="de-DE" sz="1800" dirty="0" smtClean="0">
                          <a:effectLst/>
                        </a:rPr>
                        <a:t>                                706,00 </a:t>
                      </a:r>
                      <a:r>
                        <a:rPr lang="de-DE" sz="1800" dirty="0">
                          <a:effectLst/>
                        </a:rPr>
                        <a:t>€ (§ 30 III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875742864"/>
                  </a:ext>
                </a:extLst>
              </a:tr>
              <a:tr h="377301">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995811559"/>
                  </a:ext>
                </a:extLst>
              </a:tr>
              <a:tr h="377301">
                <a:tc>
                  <a:txBody>
                    <a:bodyPr/>
                    <a:lstStyle/>
                    <a:p>
                      <a:r>
                        <a:rPr lang="de-DE" sz="1800" dirty="0" smtClean="0">
                          <a:effectLst/>
                        </a:rPr>
                        <a:t>                                                                     Es </a:t>
                      </a:r>
                      <a:r>
                        <a:rPr lang="de-DE" sz="1800" dirty="0">
                          <a:effectLst/>
                        </a:rPr>
                        <a:t>sind zu erheben: 644,00 €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645788548"/>
                  </a:ext>
                </a:extLst>
              </a:tr>
            </a:tbl>
          </a:graphicData>
        </a:graphic>
      </p:graphicFrame>
    </p:spTree>
    <p:extLst>
      <p:ext uri="{BB962C8B-B14F-4D97-AF65-F5344CB8AC3E}">
        <p14:creationId xmlns:p14="http://schemas.microsoft.com/office/powerpoint/2010/main" val="26589336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1555636" y="2528373"/>
            <a:ext cx="9811737" cy="70583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KV 1120 – 3,0 Gebühr – Verfahren im Allgemeinen </a:t>
            </a:r>
            <a:endParaRPr lang="de-DE">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416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4" name="Gruppieren 3"/>
          <p:cNvGrpSpPr/>
          <p:nvPr/>
        </p:nvGrpSpPr>
        <p:grpSpPr>
          <a:xfrm>
            <a:off x="651747" y="1020264"/>
            <a:ext cx="10687051" cy="1536845"/>
            <a:chOff x="700087" y="1137622"/>
            <a:chExt cx="10687051" cy="1536845"/>
          </a:xfrm>
        </p:grpSpPr>
        <p:sp>
          <p:nvSpPr>
            <p:cNvPr id="10" name="Abgerundetes Rechteck 9"/>
            <p:cNvSpPr/>
            <p:nvPr/>
          </p:nvSpPr>
          <p:spPr>
            <a:xfrm>
              <a:off x="1575401" y="1518867"/>
              <a:ext cx="3634775"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Abschnitt </a:t>
              </a:r>
              <a:r>
                <a:rPr lang="de-DE" sz="2000" b="1" dirty="0" smtClean="0"/>
                <a:t>2 </a:t>
              </a:r>
              <a:r>
                <a:rPr lang="de-DE" sz="2000" b="1" dirty="0"/>
                <a:t>– </a:t>
              </a:r>
              <a:r>
                <a:rPr lang="de-DE" sz="2000" b="1" dirty="0" smtClean="0"/>
                <a:t>Beschwerde</a:t>
              </a:r>
              <a:endParaRPr lang="de-DE" sz="2000" dirty="0">
                <a:effectLst/>
              </a:endParaRPr>
            </a:p>
          </p:txBody>
        </p:sp>
        <p:grpSp>
          <p:nvGrpSpPr>
            <p:cNvPr id="3" name="Gruppieren 2"/>
            <p:cNvGrpSpPr/>
            <p:nvPr/>
          </p:nvGrpSpPr>
          <p:grpSpPr>
            <a:xfrm>
              <a:off x="700087" y="1137622"/>
              <a:ext cx="10687051" cy="1536845"/>
              <a:chOff x="971406" y="3141637"/>
              <a:chExt cx="10687051" cy="1536845"/>
            </a:xfrm>
          </p:grpSpPr>
          <p:sp>
            <p:nvSpPr>
              <p:cNvPr id="12" name="Abgerundetes Rechteck 11"/>
              <p:cNvSpPr/>
              <p:nvPr/>
            </p:nvSpPr>
            <p:spPr>
              <a:xfrm>
                <a:off x="1846720" y="4000099"/>
                <a:ext cx="9811737" cy="67838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beschränkt sich die Beschwerde nur auf Folgesachen, gilt trotzdem der Hauptabschnitt 1 (Vorbemerkung 1.1.2)</a:t>
                </a:r>
                <a:endParaRPr lang="de-DE" dirty="0"/>
              </a:p>
            </p:txBody>
          </p:sp>
          <p:sp>
            <p:nvSpPr>
              <p:cNvPr id="18" name="Abgerundetes Rechteck 17"/>
              <p:cNvSpPr/>
              <p:nvPr/>
            </p:nvSpPr>
            <p:spPr>
              <a:xfrm>
                <a:off x="971406" y="3141637"/>
                <a:ext cx="3634775"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Hauptabschnitt 1</a:t>
                </a:r>
                <a:endParaRPr lang="de-DE" sz="2000" dirty="0">
                  <a:effectLst/>
                </a:endParaRPr>
              </a:p>
            </p:txBody>
          </p:sp>
        </p:grpSp>
      </p:grpSp>
      <p:sp>
        <p:nvSpPr>
          <p:cNvPr id="13" name="Abgerundetes Rechteck 12"/>
          <p:cNvSpPr/>
          <p:nvPr/>
        </p:nvSpPr>
        <p:spPr>
          <a:xfrm>
            <a:off x="1555635" y="3160823"/>
            <a:ext cx="9811737" cy="258055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Ermäßigungstatbestände: </a:t>
            </a:r>
          </a:p>
          <a:p>
            <a:pPr lvl="0"/>
            <a:r>
              <a:rPr lang="de-DE" b="1" dirty="0">
                <a:effectLst>
                  <a:outerShdw blurRad="38100" dist="38100" dir="2700000" algn="tl">
                    <a:srgbClr val="000000">
                      <a:alpha val="43137"/>
                    </a:srgbClr>
                  </a:outerShdw>
                </a:effectLst>
              </a:rPr>
              <a:t>KV 1121 </a:t>
            </a:r>
            <a:r>
              <a:rPr lang="de-DE" dirty="0"/>
              <a:t>– 0,5 Gebühr – gesamte Verfahren durch Rücknahme der Beschwerde/ Antrag vor Beschwerdebegründung beendet bzw. Hauptsachenerledigung ohne bzw. unstreitiger Kostenentscheidung</a:t>
            </a:r>
          </a:p>
          <a:p>
            <a:pPr lvl="0"/>
            <a:r>
              <a:rPr lang="de-DE" b="1" dirty="0">
                <a:effectLst>
                  <a:outerShdw blurRad="38100" dist="38100" dir="2700000" algn="tl">
                    <a:srgbClr val="000000">
                      <a:alpha val="43137"/>
                    </a:srgbClr>
                  </a:outerShdw>
                </a:effectLst>
              </a:rPr>
              <a:t>KV 1122 </a:t>
            </a:r>
            <a:r>
              <a:rPr lang="de-DE" dirty="0"/>
              <a:t>– 1,0 Gebühr </a:t>
            </a:r>
          </a:p>
          <a:p>
            <a:pPr lvl="1"/>
            <a:r>
              <a:rPr lang="de-DE" dirty="0"/>
              <a:t>Rücknahme der Beschwerde/Antrag vor dem Schluss der mündlichen Verhandlung</a:t>
            </a:r>
          </a:p>
          <a:p>
            <a:pPr lvl="1"/>
            <a:r>
              <a:rPr lang="de-DE" dirty="0"/>
              <a:t>Anerkenntnis- oder Verzichtsentscheidung</a:t>
            </a:r>
          </a:p>
          <a:p>
            <a:pPr lvl="1"/>
            <a:r>
              <a:rPr lang="de-DE" dirty="0"/>
              <a:t>gerichtlicher Vergleich </a:t>
            </a:r>
          </a:p>
          <a:p>
            <a:pPr lvl="1"/>
            <a:r>
              <a:rPr lang="de-DE" dirty="0"/>
              <a:t>Erledigung der Hauptsache ohne Kostenentscheidung oder nach Kostenübernahmeerklärung </a:t>
            </a:r>
          </a:p>
        </p:txBody>
      </p:sp>
      <p:sp>
        <p:nvSpPr>
          <p:cNvPr id="14" name="Abgerundetes Rechteck 13"/>
          <p:cNvSpPr/>
          <p:nvPr/>
        </p:nvSpPr>
        <p:spPr>
          <a:xfrm>
            <a:off x="1555635" y="5776028"/>
            <a:ext cx="9811737" cy="77570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t>bei KV 1122 </a:t>
            </a:r>
            <a:r>
              <a:rPr lang="de-DE" dirty="0"/>
              <a:t>ist eine teilweise Ermäßigung möglich (z. B. wegen 2 Folgesachen Beschwerde eingelegt, Rücknahme hinsichtlich einer Folgesache)</a:t>
            </a:r>
            <a:endParaRPr lang="de-DE" dirty="0">
              <a:effectLst/>
            </a:endParaRPr>
          </a:p>
        </p:txBody>
      </p:sp>
    </p:spTree>
    <p:extLst>
      <p:ext uri="{BB962C8B-B14F-4D97-AF65-F5344CB8AC3E}">
        <p14:creationId xmlns:p14="http://schemas.microsoft.com/office/powerpoint/2010/main" val="29073905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417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4" name="Gruppieren 13"/>
          <p:cNvGrpSpPr/>
          <p:nvPr/>
        </p:nvGrpSpPr>
        <p:grpSpPr>
          <a:xfrm>
            <a:off x="637459" y="1104465"/>
            <a:ext cx="10701339" cy="5110856"/>
            <a:chOff x="738186" y="1853641"/>
            <a:chExt cx="10701339" cy="5110856"/>
          </a:xfrm>
        </p:grpSpPr>
        <p:grpSp>
          <p:nvGrpSpPr>
            <p:cNvPr id="13" name="Gruppieren 12"/>
            <p:cNvGrpSpPr/>
            <p:nvPr/>
          </p:nvGrpSpPr>
          <p:grpSpPr>
            <a:xfrm>
              <a:off x="738186" y="1853641"/>
              <a:ext cx="10701339" cy="5110856"/>
              <a:chOff x="680541" y="824941"/>
              <a:chExt cx="10701339" cy="5110856"/>
            </a:xfrm>
          </p:grpSpPr>
          <p:sp>
            <p:nvSpPr>
              <p:cNvPr id="5" name="Abgerundetes Rechteck 4"/>
              <p:cNvSpPr/>
              <p:nvPr/>
            </p:nvSpPr>
            <p:spPr>
              <a:xfrm>
                <a:off x="1570143" y="1274720"/>
                <a:ext cx="9811737" cy="466107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Beim AG wurde die Ehe geschieden, der VA durchgeführt, die </a:t>
                </a:r>
                <a:r>
                  <a:rPr lang="de-DE" b="1" dirty="0" err="1"/>
                  <a:t>eSo</a:t>
                </a:r>
                <a:r>
                  <a:rPr lang="de-DE" b="1" dirty="0"/>
                  <a:t> für die gemeinsamen Kinder auf die Ehefrau allein übertragen. Der Ehemann muss Unterhalt für die Kinder zahlen. Der Ehemann legt gegen die Entscheidung bezüglich der </a:t>
                </a:r>
                <a:r>
                  <a:rPr lang="de-DE" b="1" dirty="0" err="1"/>
                  <a:t>eSo</a:t>
                </a:r>
                <a:r>
                  <a:rPr lang="de-DE" b="1" dirty="0"/>
                  <a:t> (Verfahrenswert: 3.000,00 €) und des Unterhalts (Verfahrenswert: 11.000,00 €) Beschwerde ein. </a:t>
                </a:r>
              </a:p>
              <a:p>
                <a:r>
                  <a:rPr lang="de-DE" b="1" dirty="0"/>
                  <a:t>Diese Beschwerde wird</a:t>
                </a:r>
              </a:p>
              <a:p>
                <a:r>
                  <a:rPr lang="de-DE" b="1" dirty="0"/>
                  <a:t>a)	vollumfänglich zurückgewiesen</a:t>
                </a:r>
              </a:p>
              <a:p>
                <a:r>
                  <a:rPr lang="de-DE" b="1" dirty="0"/>
                  <a:t>b)	vor Einreichung der Begründung vollumfänglich zurückgenommen</a:t>
                </a:r>
              </a:p>
              <a:p>
                <a:r>
                  <a:rPr lang="de-DE" b="1" dirty="0"/>
                  <a:t>c)	bezüglich der </a:t>
                </a:r>
                <a:r>
                  <a:rPr lang="de-DE" b="1" dirty="0" err="1"/>
                  <a:t>eSo</a:t>
                </a:r>
                <a:r>
                  <a:rPr lang="de-DE" b="1" dirty="0"/>
                  <a:t> noch vor der Begründung zurückgenommen, bezüglich des </a:t>
                </a:r>
                <a:r>
                  <a:rPr lang="de-DE" b="1" dirty="0" smtClean="0"/>
                  <a:t>	Unterhalts </a:t>
                </a:r>
                <a:r>
                  <a:rPr lang="de-DE" b="1" dirty="0"/>
                  <a:t>wird im Termin ein Vergleich geschlossen</a:t>
                </a:r>
              </a:p>
              <a:p>
                <a:pPr marL="342900" indent="-342900">
                  <a:buAutoNum type="alphaLcParenR" startAt="4"/>
                </a:pPr>
                <a:r>
                  <a:rPr lang="de-DE" b="1" dirty="0" smtClean="0"/>
                  <a:t>bezüglich </a:t>
                </a:r>
                <a:r>
                  <a:rPr lang="de-DE" b="1" dirty="0"/>
                  <a:t>der </a:t>
                </a:r>
                <a:r>
                  <a:rPr lang="de-DE" b="1" dirty="0" err="1"/>
                  <a:t>eSo</a:t>
                </a:r>
                <a:r>
                  <a:rPr lang="de-DE" b="1" dirty="0"/>
                  <a:t> zurückgewiesen, bezüglich des Unterhalts wird im Termin ein </a:t>
                </a:r>
                <a:endParaRPr lang="de-DE" b="1" dirty="0" smtClean="0"/>
              </a:p>
              <a:p>
                <a:r>
                  <a:rPr lang="de-DE" b="1" dirty="0"/>
                  <a:t> </a:t>
                </a:r>
                <a:r>
                  <a:rPr lang="de-DE" b="1" dirty="0" smtClean="0"/>
                  <a:t>      Vergleich </a:t>
                </a:r>
                <a:r>
                  <a:rPr lang="de-DE" b="1" dirty="0"/>
                  <a:t>geschlossen </a:t>
                </a:r>
              </a:p>
              <a:p>
                <a:endParaRPr lang="de-DE" b="1" dirty="0"/>
              </a:p>
              <a:p>
                <a:r>
                  <a:rPr lang="de-DE" b="1" dirty="0">
                    <a:effectLst>
                      <a:outerShdw blurRad="38100" dist="38100" dir="2700000" algn="tl">
                        <a:srgbClr val="000000">
                          <a:alpha val="43137"/>
                        </a:srgbClr>
                      </a:outerShdw>
                    </a:effectLst>
                  </a:rPr>
                  <a:t>Fragen</a:t>
                </a:r>
                <a:r>
                  <a:rPr lang="de-DE" b="1" dirty="0" smtClean="0">
                    <a:effectLst>
                      <a:outerShdw blurRad="38100" dist="38100" dir="2700000" algn="tl">
                        <a:srgbClr val="000000">
                          <a:alpha val="43137"/>
                        </a:srgbClr>
                      </a:outerShdw>
                    </a:effectLst>
                  </a:rPr>
                  <a:t>:</a:t>
                </a:r>
              </a:p>
              <a:p>
                <a:r>
                  <a:rPr lang="de-DE" dirty="0" smtClean="0"/>
                  <a:t>1</a:t>
                </a:r>
                <a:r>
                  <a:rPr lang="de-DE" dirty="0"/>
                  <a:t>.	Ist ein Vorschuss zu erheben? Wenn ja, in welcher Höhe und von wem?</a:t>
                </a:r>
              </a:p>
              <a:p>
                <a:r>
                  <a:rPr lang="de-DE" dirty="0"/>
                  <a:t>2.	Welche Gebühren fallen an?</a:t>
                </a:r>
              </a:p>
              <a:p>
                <a:r>
                  <a:rPr lang="de-DE" dirty="0"/>
                  <a:t>3.	Wann sind die Gebühren fällig?</a:t>
                </a:r>
              </a:p>
            </p:txBody>
          </p:sp>
          <p:sp>
            <p:nvSpPr>
              <p:cNvPr id="18" name="Abgerundetes Rechteck 17"/>
              <p:cNvSpPr/>
              <p:nvPr/>
            </p:nvSpPr>
            <p:spPr>
              <a:xfrm>
                <a:off x="680541" y="824941"/>
                <a:ext cx="4719639"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a:effectLst/>
                </a:endParaRPr>
              </a:p>
            </p:txBody>
          </p:sp>
        </p:grpSp>
        <p:sp>
          <p:nvSpPr>
            <p:cNvPr id="12" name="Rechteck 11"/>
            <p:cNvSpPr/>
            <p:nvPr/>
          </p:nvSpPr>
          <p:spPr>
            <a:xfrm>
              <a:off x="1083096" y="1868256"/>
              <a:ext cx="3583032" cy="369332"/>
            </a:xfrm>
            <a:prstGeom prst="rect">
              <a:avLst/>
            </a:prstGeom>
          </p:spPr>
          <p:txBody>
            <a:bodyPr wrap="none">
              <a:spAutoFit/>
            </a:bodyPr>
            <a:lstStyle/>
            <a:p>
              <a:r>
                <a:rPr lang="de-DE" b="1" dirty="0">
                  <a:solidFill>
                    <a:schemeClr val="bg1"/>
                  </a:solidFill>
                  <a:latin typeface="Arial" panose="020B0604020202020204" pitchFamily="34" charset="0"/>
                  <a:ea typeface="Calibri" panose="020F0502020204030204" pitchFamily="34" charset="0"/>
                </a:rPr>
                <a:t>Fall 3 – Beschwerde; 2. Instanz</a:t>
              </a:r>
              <a:endParaRPr lang="de-DE" dirty="0">
                <a:solidFill>
                  <a:schemeClr val="bg1"/>
                </a:solidFill>
              </a:endParaRPr>
            </a:p>
          </p:txBody>
        </p:sp>
      </p:grpSp>
    </p:spTree>
    <p:extLst>
      <p:ext uri="{BB962C8B-B14F-4D97-AF65-F5344CB8AC3E}">
        <p14:creationId xmlns:p14="http://schemas.microsoft.com/office/powerpoint/2010/main" val="3710991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418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4" name="Gruppieren 3"/>
          <p:cNvGrpSpPr/>
          <p:nvPr/>
        </p:nvGrpSpPr>
        <p:grpSpPr>
          <a:xfrm>
            <a:off x="824364" y="787309"/>
            <a:ext cx="4693552" cy="761043"/>
            <a:chOff x="700088" y="1137622"/>
            <a:chExt cx="4693552" cy="761043"/>
          </a:xfrm>
        </p:grpSpPr>
        <p:sp>
          <p:nvSpPr>
            <p:cNvPr id="10" name="Abgerundetes Rechteck 9"/>
            <p:cNvSpPr/>
            <p:nvPr/>
          </p:nvSpPr>
          <p:spPr>
            <a:xfrm>
              <a:off x="1792973" y="1463501"/>
              <a:ext cx="3600667"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Beschwerde</a:t>
              </a:r>
              <a:endParaRPr lang="de-DE" sz="2000" dirty="0">
                <a:effectLst/>
              </a:endParaRPr>
            </a:p>
          </p:txBody>
        </p:sp>
        <p:sp>
          <p:nvSpPr>
            <p:cNvPr id="18" name="Abgerundetes Rechteck 17"/>
            <p:cNvSpPr/>
            <p:nvPr/>
          </p:nvSpPr>
          <p:spPr>
            <a:xfrm>
              <a:off x="700088" y="1137622"/>
              <a:ext cx="2185770"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Fall 3</a:t>
              </a:r>
              <a:endParaRPr lang="de-DE" sz="2000" dirty="0">
                <a:effectLst/>
              </a:endParaRPr>
            </a:p>
          </p:txBody>
        </p:sp>
      </p:grpSp>
      <p:sp>
        <p:nvSpPr>
          <p:cNvPr id="14" name="Ellipse 13"/>
          <p:cNvSpPr/>
          <p:nvPr/>
        </p:nvSpPr>
        <p:spPr>
          <a:xfrm>
            <a:off x="5693009" y="1020729"/>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grpSp>
        <p:nvGrpSpPr>
          <p:cNvPr id="23" name="Gruppieren 22"/>
          <p:cNvGrpSpPr/>
          <p:nvPr/>
        </p:nvGrpSpPr>
        <p:grpSpPr>
          <a:xfrm>
            <a:off x="1720395" y="1547042"/>
            <a:ext cx="3801832" cy="639575"/>
            <a:chOff x="1720395" y="1547042"/>
            <a:chExt cx="3801832" cy="639575"/>
          </a:xfrm>
        </p:grpSpPr>
        <p:sp>
          <p:nvSpPr>
            <p:cNvPr id="5" name="Rechteck 4"/>
            <p:cNvSpPr/>
            <p:nvPr/>
          </p:nvSpPr>
          <p:spPr>
            <a:xfrm>
              <a:off x="2389638" y="1635998"/>
              <a:ext cx="3132589" cy="461665"/>
            </a:xfrm>
            <a:prstGeom prst="rect">
              <a:avLst/>
            </a:prstGeom>
            <a:solidFill>
              <a:schemeClr val="bg1">
                <a:lumMod val="65000"/>
              </a:schemeClr>
            </a:solidFill>
          </p:spPr>
          <p:txBody>
            <a:bodyPr wrap="none">
              <a:spAutoFit/>
            </a:bodyPr>
            <a:lstStyle/>
            <a:p>
              <a:r>
                <a:rPr lang="de-DE" sz="2400" b="1" dirty="0">
                  <a:solidFill>
                    <a:schemeClr val="bg1"/>
                  </a:solidFill>
                  <a:latin typeface="Arial" panose="020B0604020202020204" pitchFamily="34" charset="0"/>
                  <a:ea typeface="Calibri" panose="020F0502020204030204" pitchFamily="34" charset="0"/>
                </a:rPr>
                <a:t>nein</a:t>
              </a:r>
              <a:r>
                <a:rPr lang="de-DE" sz="2400" dirty="0">
                  <a:solidFill>
                    <a:schemeClr val="bg1"/>
                  </a:solidFill>
                  <a:latin typeface="Arial" panose="020B0604020202020204" pitchFamily="34" charset="0"/>
                  <a:ea typeface="Calibri" panose="020F0502020204030204" pitchFamily="34" charset="0"/>
                </a:rPr>
                <a:t> </a:t>
              </a:r>
              <a:r>
                <a:rPr lang="de-DE" dirty="0">
                  <a:solidFill>
                    <a:schemeClr val="bg1"/>
                  </a:solidFill>
                  <a:latin typeface="Arial" panose="020B0604020202020204" pitchFamily="34" charset="0"/>
                  <a:ea typeface="Calibri" panose="020F0502020204030204" pitchFamily="34" charset="0"/>
                </a:rPr>
                <a:t>(§ 14 I S. 1 </a:t>
              </a:r>
              <a:r>
                <a:rPr lang="de-DE" dirty="0" err="1">
                  <a:solidFill>
                    <a:schemeClr val="bg1"/>
                  </a:solidFill>
                  <a:latin typeface="Arial" panose="020B0604020202020204" pitchFamily="34" charset="0"/>
                  <a:ea typeface="Calibri" panose="020F0502020204030204" pitchFamily="34" charset="0"/>
                </a:rPr>
                <a:t>FamGKG</a:t>
              </a:r>
              <a:r>
                <a:rPr lang="de-DE" dirty="0">
                  <a:solidFill>
                    <a:schemeClr val="bg1"/>
                  </a:solidFill>
                  <a:latin typeface="Arial" panose="020B0604020202020204" pitchFamily="34" charset="0"/>
                  <a:ea typeface="Calibri" panose="020F0502020204030204" pitchFamily="34" charset="0"/>
                </a:rPr>
                <a:t>)</a:t>
              </a:r>
              <a:endParaRPr lang="de-DE" dirty="0">
                <a:solidFill>
                  <a:schemeClr val="bg1"/>
                </a:solidFill>
              </a:endParaRPr>
            </a:p>
          </p:txBody>
        </p:sp>
        <p:sp>
          <p:nvSpPr>
            <p:cNvPr id="9" name="Flussdiagramm: Verbinder 8"/>
            <p:cNvSpPr/>
            <p:nvPr/>
          </p:nvSpPr>
          <p:spPr>
            <a:xfrm>
              <a:off x="1720395" y="1547042"/>
              <a:ext cx="637557" cy="639575"/>
            </a:xfrm>
            <a:prstGeom prst="flowChartConnector">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p>
            <a:p>
              <a:pPr algn="ctr"/>
              <a:r>
                <a:rPr lang="de-DE" sz="2400" b="1" dirty="0" smtClean="0"/>
                <a:t>1..</a:t>
              </a:r>
              <a:endParaRPr lang="de-DE" sz="2400" b="1" dirty="0"/>
            </a:p>
          </p:txBody>
        </p:sp>
      </p:grpSp>
      <p:grpSp>
        <p:nvGrpSpPr>
          <p:cNvPr id="24" name="Gruppieren 23"/>
          <p:cNvGrpSpPr/>
          <p:nvPr/>
        </p:nvGrpSpPr>
        <p:grpSpPr>
          <a:xfrm>
            <a:off x="1720394" y="2168998"/>
            <a:ext cx="9069300" cy="721665"/>
            <a:chOff x="1720394" y="2168998"/>
            <a:chExt cx="9069300" cy="721665"/>
          </a:xfrm>
        </p:grpSpPr>
        <p:sp>
          <p:nvSpPr>
            <p:cNvPr id="15" name="Rechteck 14"/>
            <p:cNvSpPr/>
            <p:nvPr/>
          </p:nvSpPr>
          <p:spPr>
            <a:xfrm>
              <a:off x="2401404" y="2168998"/>
              <a:ext cx="8388290" cy="707886"/>
            </a:xfrm>
            <a:prstGeom prst="rect">
              <a:avLst/>
            </a:prstGeom>
            <a:solidFill>
              <a:schemeClr val="bg1">
                <a:lumMod val="65000"/>
              </a:schemeClr>
            </a:solidFill>
          </p:spPr>
          <p:txBody>
            <a:bodyPr wrap="square">
              <a:spAutoFit/>
            </a:bodyPr>
            <a:lstStyle/>
            <a:p>
              <a:r>
                <a:rPr lang="de-DE" sz="2000" b="1" dirty="0">
                  <a:solidFill>
                    <a:schemeClr val="bg1"/>
                  </a:solidFill>
                  <a:cs typeface="Arial" panose="020B0604020202020204" pitchFamily="34" charset="0"/>
                </a:rPr>
                <a:t>Vormerkung 1.1.2: KV 1120 – 1122 fallen auch an, wenn die Beschwerde auf Folgesachen beschränkt ist </a:t>
              </a:r>
              <a:endParaRPr lang="de-DE" sz="2000" b="1" dirty="0">
                <a:solidFill>
                  <a:schemeClr val="bg1"/>
                </a:solidFill>
                <a:effectLst/>
              </a:endParaRPr>
            </a:p>
          </p:txBody>
        </p:sp>
        <p:sp>
          <p:nvSpPr>
            <p:cNvPr id="17" name="Flussdiagramm: Verbinder 16"/>
            <p:cNvSpPr/>
            <p:nvPr/>
          </p:nvSpPr>
          <p:spPr>
            <a:xfrm>
              <a:off x="1720394" y="2251088"/>
              <a:ext cx="637557" cy="639575"/>
            </a:xfrm>
            <a:prstGeom prst="flowChartConnector">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p>
            <a:p>
              <a:pPr algn="ctr"/>
              <a:r>
                <a:rPr lang="de-DE" sz="2400" b="1" dirty="0"/>
                <a:t>2</a:t>
              </a:r>
              <a:r>
                <a:rPr lang="de-DE" sz="2400" b="1" dirty="0" smtClean="0"/>
                <a:t>..</a:t>
              </a:r>
              <a:endParaRPr lang="de-DE" sz="2400" b="1" dirty="0"/>
            </a:p>
          </p:txBody>
        </p:sp>
      </p:grpSp>
      <p:graphicFrame>
        <p:nvGraphicFramePr>
          <p:cNvPr id="16" name="Tabelle 15"/>
          <p:cNvGraphicFramePr>
            <a:graphicFrameLocks noGrp="1"/>
          </p:cNvGraphicFramePr>
          <p:nvPr>
            <p:extLst>
              <p:ext uri="{D42A27DB-BD31-4B8C-83A1-F6EECF244321}">
                <p14:modId xmlns:p14="http://schemas.microsoft.com/office/powerpoint/2010/main" val="1154671444"/>
              </p:ext>
            </p:extLst>
          </p:nvPr>
        </p:nvGraphicFramePr>
        <p:xfrm>
          <a:off x="2405736" y="2950278"/>
          <a:ext cx="8388290" cy="1920240"/>
        </p:xfrm>
        <a:graphic>
          <a:graphicData uri="http://schemas.openxmlformats.org/drawingml/2006/table">
            <a:tbl>
              <a:tblPr firstRow="1" firstCol="1" bandRow="1">
                <a:tableStyleId>{5C22544A-7EE6-4342-B048-85BDC9FD1C3A}</a:tableStyleId>
              </a:tblPr>
              <a:tblGrid>
                <a:gridCol w="8388290">
                  <a:extLst>
                    <a:ext uri="{9D8B030D-6E8A-4147-A177-3AD203B41FA5}">
                      <a16:colId xmlns:a16="http://schemas.microsoft.com/office/drawing/2014/main" val="3986875104"/>
                    </a:ext>
                  </a:extLst>
                </a:gridCol>
              </a:tblGrid>
              <a:tr h="0">
                <a:tc>
                  <a:txBody>
                    <a:bodyPr/>
                    <a:lstStyle/>
                    <a:p>
                      <a:r>
                        <a:rPr lang="de-DE" sz="1800" dirty="0" smtClean="0">
                          <a:effectLst/>
                        </a:rPr>
                        <a:t>a) KV </a:t>
                      </a:r>
                      <a:r>
                        <a:rPr lang="de-DE" sz="1800" dirty="0">
                          <a:effectLst/>
                        </a:rPr>
                        <a:t>1120 – 3,0 Gebühr aus 14.000,00 € = 972,00 € (§§ 44 I, 3 II, 28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623377017"/>
                  </a:ext>
                </a:extLst>
              </a:tr>
              <a:tr h="0">
                <a:tc>
                  <a:txBody>
                    <a:bodyPr/>
                    <a:lstStyle/>
                    <a:p>
                      <a:r>
                        <a:rPr lang="de-DE" sz="1800" dirty="0" smtClean="0">
                          <a:effectLst/>
                        </a:rPr>
                        <a:t>b) KV </a:t>
                      </a:r>
                      <a:r>
                        <a:rPr lang="de-DE" sz="1800" dirty="0">
                          <a:effectLst/>
                        </a:rPr>
                        <a:t>1121 – 0,5 Gebühr aus 14.000,00 € = 162,00 € (§§ 44 I, 3 II, 28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261560796"/>
                  </a:ext>
                </a:extLst>
              </a:tr>
              <a:tr h="0">
                <a:tc>
                  <a:txBody>
                    <a:bodyPr/>
                    <a:lstStyle/>
                    <a:p>
                      <a:r>
                        <a:rPr lang="de-DE" sz="1800" dirty="0" smtClean="0">
                          <a:effectLst/>
                        </a:rPr>
                        <a:t>c) KV </a:t>
                      </a:r>
                      <a:r>
                        <a:rPr lang="de-DE" sz="1800" dirty="0">
                          <a:effectLst/>
                        </a:rPr>
                        <a:t>1122 – 1,0 Gebühr aus 14.000,00 € = 324,00 € (§§ 44 I, 3 II, 28 </a:t>
                      </a:r>
                      <a:r>
                        <a:rPr lang="de-DE" sz="1800" dirty="0" err="1">
                          <a:effectLst/>
                        </a:rPr>
                        <a:t>FamGKG</a:t>
                      </a:r>
                      <a:r>
                        <a:rPr lang="de-DE" sz="1800" dirty="0">
                          <a:effectLst/>
                        </a:rPr>
                        <a:t>)</a:t>
                      </a:r>
                    </a:p>
                    <a:p>
                      <a:r>
                        <a:rPr lang="de-DE" sz="1800" dirty="0">
                          <a:effectLst/>
                        </a:rPr>
                        <a:t>(KV 1121 nicht, da nicht das gesamte Beschwerdeverfahren zurückgenommen wurde)</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195923241"/>
                  </a:ext>
                </a:extLst>
              </a:tr>
              <a:tr h="0">
                <a:tc>
                  <a:txBody>
                    <a:bodyPr/>
                    <a:lstStyle/>
                    <a:p>
                      <a:r>
                        <a:rPr lang="de-DE" sz="1800" dirty="0" smtClean="0">
                          <a:effectLst/>
                        </a:rPr>
                        <a:t>d) KV </a:t>
                      </a:r>
                      <a:r>
                        <a:rPr lang="de-DE" sz="1800" dirty="0">
                          <a:effectLst/>
                        </a:rPr>
                        <a:t>1120 – 3,0 Gebühr aus 3.000,00 € = 	357,00 € (§§ 3 II, 28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907081579"/>
                  </a:ext>
                </a:extLst>
              </a:tr>
              <a:tr h="0">
                <a:tc>
                  <a:txBody>
                    <a:bodyPr/>
                    <a:lstStyle/>
                    <a:p>
                      <a:r>
                        <a:rPr lang="de-DE" sz="1800">
                          <a:effectLst/>
                        </a:rPr>
                        <a:t>KV 1122 – 1,0 Gebühr aus 11.000,00 € = 	</a:t>
                      </a:r>
                      <a:r>
                        <a:rPr lang="de-DE" sz="1800" u="sng">
                          <a:effectLst/>
                        </a:rPr>
                        <a:t>295,00 €</a:t>
                      </a:r>
                      <a:r>
                        <a:rPr lang="de-DE" sz="1800">
                          <a:effectLst/>
                        </a:rPr>
                        <a:t> (§§ 3 II, 28 FamGKG)</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752011132"/>
                  </a:ext>
                </a:extLst>
              </a:tr>
              <a:tr h="0">
                <a:tc>
                  <a:txBody>
                    <a:bodyPr/>
                    <a:lstStyle/>
                    <a:p>
                      <a:r>
                        <a:rPr lang="de-DE" sz="1800" dirty="0">
                          <a:effectLst/>
                        </a:rPr>
                        <a:t>			Summe:		652,00 €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177858551"/>
                  </a:ext>
                </a:extLst>
              </a:tr>
            </a:tbl>
          </a:graphicData>
        </a:graphic>
      </p:graphicFrame>
      <p:graphicFrame>
        <p:nvGraphicFramePr>
          <p:cNvPr id="19" name="Tabelle 18"/>
          <p:cNvGraphicFramePr>
            <a:graphicFrameLocks noGrp="1"/>
          </p:cNvGraphicFramePr>
          <p:nvPr>
            <p:extLst>
              <p:ext uri="{D42A27DB-BD31-4B8C-83A1-F6EECF244321}">
                <p14:modId xmlns:p14="http://schemas.microsoft.com/office/powerpoint/2010/main" val="1386179926"/>
              </p:ext>
            </p:extLst>
          </p:nvPr>
        </p:nvGraphicFramePr>
        <p:xfrm>
          <a:off x="2401404" y="4899660"/>
          <a:ext cx="8388290" cy="548640"/>
        </p:xfrm>
        <a:graphic>
          <a:graphicData uri="http://schemas.openxmlformats.org/drawingml/2006/table">
            <a:tbl>
              <a:tblPr firstRow="1" firstCol="1" bandRow="1">
                <a:tableStyleId>{5C22544A-7EE6-4342-B048-85BDC9FD1C3A}</a:tableStyleId>
              </a:tblPr>
              <a:tblGrid>
                <a:gridCol w="8388290">
                  <a:extLst>
                    <a:ext uri="{9D8B030D-6E8A-4147-A177-3AD203B41FA5}">
                      <a16:colId xmlns:a16="http://schemas.microsoft.com/office/drawing/2014/main" val="3822729458"/>
                    </a:ext>
                  </a:extLst>
                </a:gridCol>
              </a:tblGrid>
              <a:tr h="0">
                <a:tc>
                  <a:txBody>
                    <a:bodyPr/>
                    <a:lstStyle/>
                    <a:p>
                      <a:r>
                        <a:rPr lang="de-DE" sz="1800" u="sng" dirty="0">
                          <a:effectLst/>
                        </a:rPr>
                        <a:t>Vergleichsrechnung/Gegenrechnung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3239643442"/>
                  </a:ext>
                </a:extLst>
              </a:tr>
              <a:tr h="0">
                <a:tc>
                  <a:txBody>
                    <a:bodyPr/>
                    <a:lstStyle/>
                    <a:p>
                      <a:r>
                        <a:rPr lang="de-DE" sz="1800" dirty="0">
                          <a:effectLst/>
                        </a:rPr>
                        <a:t>KV 1120 – 3,0 Gebühr aus 14.000,00 € = 972,00 € (§ 30 III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294174536"/>
                  </a:ext>
                </a:extLst>
              </a:tr>
            </a:tbl>
          </a:graphicData>
        </a:graphic>
      </p:graphicFrame>
      <p:sp>
        <p:nvSpPr>
          <p:cNvPr id="20" name="Rechteck 19"/>
          <p:cNvSpPr/>
          <p:nvPr/>
        </p:nvSpPr>
        <p:spPr>
          <a:xfrm>
            <a:off x="8847174" y="5235443"/>
            <a:ext cx="3198311" cy="369332"/>
          </a:xfrm>
          <a:prstGeom prst="rect">
            <a:avLst/>
          </a:prstGeom>
          <a:solidFill>
            <a:schemeClr val="bg1">
              <a:lumMod val="75000"/>
            </a:schemeClr>
          </a:solidFill>
          <a:ln w="28575">
            <a:solidFill>
              <a:schemeClr val="tx1">
                <a:lumMod val="50000"/>
                <a:lumOff val="50000"/>
              </a:schemeClr>
            </a:solidFill>
          </a:ln>
        </p:spPr>
        <p:txBody>
          <a:bodyPr wrap="none">
            <a:spAutoFit/>
          </a:bodyPr>
          <a:lstStyle/>
          <a:p>
            <a:r>
              <a:rPr lang="de-DE" dirty="0">
                <a:solidFill>
                  <a:schemeClr val="bg1"/>
                </a:solidFill>
                <a:latin typeface="Arial" panose="020B0604020202020204" pitchFamily="34" charset="0"/>
                <a:ea typeface="Calibri" panose="020F0502020204030204" pitchFamily="34" charset="0"/>
              </a:rPr>
              <a:t>Es sind zu erheben</a:t>
            </a:r>
            <a:r>
              <a:rPr lang="de-DE" b="1" dirty="0">
                <a:solidFill>
                  <a:schemeClr val="bg1"/>
                </a:solidFill>
                <a:latin typeface="Arial" panose="020B0604020202020204" pitchFamily="34" charset="0"/>
                <a:ea typeface="Calibri" panose="020F0502020204030204" pitchFamily="34" charset="0"/>
              </a:rPr>
              <a:t>: 652,00 €</a:t>
            </a:r>
            <a:endParaRPr lang="de-DE" dirty="0">
              <a:solidFill>
                <a:schemeClr val="bg1"/>
              </a:solidFill>
            </a:endParaRPr>
          </a:p>
        </p:txBody>
      </p:sp>
      <p:grpSp>
        <p:nvGrpSpPr>
          <p:cNvPr id="25" name="Gruppieren 24"/>
          <p:cNvGrpSpPr/>
          <p:nvPr/>
        </p:nvGrpSpPr>
        <p:grpSpPr>
          <a:xfrm>
            <a:off x="1720393" y="5748599"/>
            <a:ext cx="9081066" cy="923330"/>
            <a:chOff x="1720393" y="5748599"/>
            <a:chExt cx="9081066" cy="923330"/>
          </a:xfrm>
        </p:grpSpPr>
        <p:sp>
          <p:nvSpPr>
            <p:cNvPr id="21" name="Rechteck 20"/>
            <p:cNvSpPr/>
            <p:nvPr/>
          </p:nvSpPr>
          <p:spPr>
            <a:xfrm>
              <a:off x="2401404" y="5748599"/>
              <a:ext cx="8400055" cy="923330"/>
            </a:xfrm>
            <a:prstGeom prst="rect">
              <a:avLst/>
            </a:prstGeom>
            <a:solidFill>
              <a:schemeClr val="bg1">
                <a:lumMod val="75000"/>
              </a:schemeClr>
            </a:solidFill>
          </p:spPr>
          <p:txBody>
            <a:bodyPr wrap="square">
              <a:spAutoFit/>
            </a:bodyPr>
            <a:lstStyle/>
            <a:p>
              <a:r>
                <a:rPr lang="de-DE" b="1" dirty="0">
                  <a:solidFill>
                    <a:schemeClr val="bg1"/>
                  </a:solidFill>
                  <a:cs typeface="Arial" panose="020B0604020202020204" pitchFamily="34" charset="0"/>
                </a:rPr>
                <a:t>Fälligkeit der Folgesachen mit unbedingter Kostenentscheidung</a:t>
              </a:r>
              <a:r>
                <a:rPr lang="de-DE" dirty="0">
                  <a:solidFill>
                    <a:schemeClr val="bg1"/>
                  </a:solidFill>
                  <a:cs typeface="Arial" panose="020B0604020202020204" pitchFamily="34" charset="0"/>
                </a:rPr>
                <a:t> </a:t>
              </a:r>
              <a:r>
                <a:rPr lang="de-DE" sz="1400" dirty="0">
                  <a:solidFill>
                    <a:schemeClr val="bg1"/>
                  </a:solidFill>
                  <a:cs typeface="Arial" panose="020B0604020202020204" pitchFamily="34" charset="0"/>
                </a:rPr>
                <a:t>(§ 11 I Nr. 1 </a:t>
              </a:r>
              <a:r>
                <a:rPr lang="de-DE" sz="1400" dirty="0" err="1">
                  <a:solidFill>
                    <a:schemeClr val="bg1"/>
                  </a:solidFill>
                  <a:cs typeface="Arial" panose="020B0604020202020204" pitchFamily="34" charset="0"/>
                </a:rPr>
                <a:t>FamGKG</a:t>
              </a:r>
              <a:r>
                <a:rPr lang="de-DE" sz="1400" dirty="0">
                  <a:solidFill>
                    <a:schemeClr val="bg1"/>
                  </a:solidFill>
                  <a:cs typeface="Arial" panose="020B0604020202020204" pitchFamily="34" charset="0"/>
                </a:rPr>
                <a:t>)</a:t>
              </a:r>
              <a:endParaRPr lang="de-DE" dirty="0">
                <a:solidFill>
                  <a:schemeClr val="bg1"/>
                </a:solidFill>
              </a:endParaRPr>
            </a:p>
            <a:p>
              <a:r>
                <a:rPr lang="de-DE" i="1" dirty="0">
                  <a:solidFill>
                    <a:schemeClr val="bg1"/>
                  </a:solidFill>
                  <a:latin typeface="Arial" panose="020B0604020202020204" pitchFamily="34" charset="0"/>
                  <a:ea typeface="Calibri" panose="020F0502020204030204" pitchFamily="34" charset="0"/>
                </a:rPr>
                <a:t>Folgesachen bleiben Folgesachen, auch wenn die Ehesache nicht Teil des </a:t>
              </a:r>
              <a:r>
                <a:rPr lang="de-DE" i="1" dirty="0" smtClean="0">
                  <a:solidFill>
                    <a:schemeClr val="bg1"/>
                  </a:solidFill>
                  <a:latin typeface="Arial" panose="020B0604020202020204" pitchFamily="34" charset="0"/>
                  <a:ea typeface="Calibri" panose="020F0502020204030204" pitchFamily="34" charset="0"/>
                </a:rPr>
                <a:t>Beschwerdeverfahrens </a:t>
              </a:r>
              <a:r>
                <a:rPr lang="de-DE" i="1" dirty="0">
                  <a:solidFill>
                    <a:schemeClr val="bg1"/>
                  </a:solidFill>
                  <a:latin typeface="Arial" panose="020B0604020202020204" pitchFamily="34" charset="0"/>
                  <a:ea typeface="Calibri" panose="020F0502020204030204" pitchFamily="34" charset="0"/>
                </a:rPr>
                <a:t>ist </a:t>
              </a:r>
              <a:endParaRPr lang="de-DE" dirty="0">
                <a:solidFill>
                  <a:schemeClr val="bg1"/>
                </a:solidFill>
              </a:endParaRPr>
            </a:p>
          </p:txBody>
        </p:sp>
        <p:sp>
          <p:nvSpPr>
            <p:cNvPr id="22" name="Flussdiagramm: Verbinder 21"/>
            <p:cNvSpPr/>
            <p:nvPr/>
          </p:nvSpPr>
          <p:spPr>
            <a:xfrm>
              <a:off x="1720393" y="5890476"/>
              <a:ext cx="637557" cy="639575"/>
            </a:xfrm>
            <a:prstGeom prst="flowChartConnector">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p>
            <a:p>
              <a:pPr algn="ctr"/>
              <a:r>
                <a:rPr lang="de-DE" sz="2400" b="1" dirty="0" smtClean="0"/>
                <a:t>3..</a:t>
              </a:r>
              <a:endParaRPr lang="de-DE" sz="2400" b="1" dirty="0"/>
            </a:p>
          </p:txBody>
        </p:sp>
      </p:grpSp>
    </p:spTree>
    <p:extLst>
      <p:ext uri="{BB962C8B-B14F-4D97-AF65-F5344CB8AC3E}">
        <p14:creationId xmlns:p14="http://schemas.microsoft.com/office/powerpoint/2010/main" val="2726029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additive="base">
                                        <p:cTn id="13" dur="500" fill="hold"/>
                                        <p:tgtEl>
                                          <p:spTgt spid="24"/>
                                        </p:tgtEl>
                                        <p:attrNameLst>
                                          <p:attrName>ppt_x</p:attrName>
                                        </p:attrNameLst>
                                      </p:cBhvr>
                                      <p:tavLst>
                                        <p:tav tm="0">
                                          <p:val>
                                            <p:strVal val="#ppt_x"/>
                                          </p:val>
                                        </p:tav>
                                        <p:tav tm="100000">
                                          <p:val>
                                            <p:strVal val="#ppt_x"/>
                                          </p:val>
                                        </p:tav>
                                      </p:tavLst>
                                    </p:anim>
                                    <p:anim calcmode="lin" valueType="num">
                                      <p:cBhvr additive="base">
                                        <p:cTn id="1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additive="base">
                                        <p:cTn id="25" dur="500" fill="hold"/>
                                        <p:tgtEl>
                                          <p:spTgt spid="19"/>
                                        </p:tgtEl>
                                        <p:attrNameLst>
                                          <p:attrName>ppt_x</p:attrName>
                                        </p:attrNameLst>
                                      </p:cBhvr>
                                      <p:tavLst>
                                        <p:tav tm="0">
                                          <p:val>
                                            <p:strVal val="#ppt_x"/>
                                          </p:val>
                                        </p:tav>
                                        <p:tav tm="100000">
                                          <p:val>
                                            <p:strVal val="#ppt_x"/>
                                          </p:val>
                                        </p:tav>
                                      </p:tavLst>
                                    </p:anim>
                                    <p:anim calcmode="lin" valueType="num">
                                      <p:cBhvr additive="base">
                                        <p:cTn id="2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5"/>
                                        </p:tgtEl>
                                        <p:attrNameLst>
                                          <p:attrName>style.visibility</p:attrName>
                                        </p:attrNameLst>
                                      </p:cBhvr>
                                      <p:to>
                                        <p:strVal val="visible"/>
                                      </p:to>
                                    </p:set>
                                    <p:anim calcmode="lin" valueType="num">
                                      <p:cBhvr additive="base">
                                        <p:cTn id="37" dur="500" fill="hold"/>
                                        <p:tgtEl>
                                          <p:spTgt spid="25"/>
                                        </p:tgtEl>
                                        <p:attrNameLst>
                                          <p:attrName>ppt_x</p:attrName>
                                        </p:attrNameLst>
                                      </p:cBhvr>
                                      <p:tavLst>
                                        <p:tav tm="0">
                                          <p:val>
                                            <p:strVal val="#ppt_x"/>
                                          </p:val>
                                        </p:tav>
                                        <p:tav tm="100000">
                                          <p:val>
                                            <p:strVal val="#ppt_x"/>
                                          </p:val>
                                        </p:tav>
                                      </p:tavLst>
                                    </p:anim>
                                    <p:anim calcmode="lin" valueType="num">
                                      <p:cBhvr additive="base">
                                        <p:cTn id="3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419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Abgerundetes Rechteck 4"/>
          <p:cNvSpPr/>
          <p:nvPr/>
        </p:nvSpPr>
        <p:spPr>
          <a:xfrm>
            <a:off x="1527061" y="1554245"/>
            <a:ext cx="9811737" cy="348924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Es war ein Scheidungsverfahren nebst Folgesachen anhängig. Verfahrenswerte: Scheidung (4.000,00 €, </a:t>
            </a:r>
            <a:r>
              <a:rPr lang="de-DE" b="1" dirty="0" err="1"/>
              <a:t>eSo</a:t>
            </a:r>
            <a:r>
              <a:rPr lang="de-DE" b="1" dirty="0"/>
              <a:t> (3.000,00 €), </a:t>
            </a:r>
          </a:p>
          <a:p>
            <a:r>
              <a:rPr lang="de-DE" b="1" dirty="0"/>
              <a:t>VA (1.000,00 €), Unterhalt (3.500,00 €), Zugewinn (50.000,00 €) </a:t>
            </a:r>
          </a:p>
          <a:p>
            <a:r>
              <a:rPr lang="de-DE" b="1" dirty="0"/>
              <a:t>Der Antrag auf Übertragung der </a:t>
            </a:r>
            <a:r>
              <a:rPr lang="de-DE" b="1" dirty="0" err="1"/>
              <a:t>eSo</a:t>
            </a:r>
            <a:r>
              <a:rPr lang="de-DE" b="1" dirty="0"/>
              <a:t> wurde vor der mündlichen Verhandlung zurückgenommen, im Übrigen wurde über die Anträge durch Beschluss entschieden. Wegen der Folgesachen Unterhalt und Zugewinnausgleich wird Beschwerde eingelegt. Diese wird bezüglich des Unterhalts vor </a:t>
            </a:r>
            <a:r>
              <a:rPr lang="de-DE" b="1" dirty="0" smtClean="0"/>
              <a:t>Einreichung </a:t>
            </a:r>
            <a:r>
              <a:rPr lang="de-DE" b="1" dirty="0"/>
              <a:t>einer Begründung zurückgenommen, bezüglich des Zugewinnausgleichs nach Einreichung einer Begründung zurückgenommen.</a:t>
            </a:r>
          </a:p>
          <a:p>
            <a:endParaRPr lang="de-DE" b="1" dirty="0"/>
          </a:p>
          <a:p>
            <a:r>
              <a:rPr lang="de-DE" b="1" dirty="0">
                <a:effectLst>
                  <a:outerShdw blurRad="38100" dist="38100" dir="2700000" algn="tl">
                    <a:srgbClr val="000000">
                      <a:alpha val="43137"/>
                    </a:srgbClr>
                  </a:outerShdw>
                </a:effectLst>
              </a:rPr>
              <a:t>Fragen:</a:t>
            </a:r>
            <a:r>
              <a:rPr lang="de-DE" b="1" dirty="0"/>
              <a:t>	</a:t>
            </a:r>
            <a:r>
              <a:rPr lang="de-DE" dirty="0"/>
              <a:t>Welche Gebühren fallen in der 1. und 2. Instanz an?</a:t>
            </a:r>
          </a:p>
        </p:txBody>
      </p:sp>
      <p:sp>
        <p:nvSpPr>
          <p:cNvPr id="18" name="Abgerundetes Rechteck 17"/>
          <p:cNvSpPr/>
          <p:nvPr/>
        </p:nvSpPr>
        <p:spPr>
          <a:xfrm>
            <a:off x="680322" y="1119080"/>
            <a:ext cx="6363416"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Fall 4 - Scheidungsverfahren </a:t>
            </a:r>
            <a:r>
              <a:rPr lang="de-DE" sz="2000" b="1" dirty="0"/>
              <a:t>mit Folgesachen, Beschwerde</a:t>
            </a:r>
            <a:endParaRPr lang="de-DE" sz="2000" dirty="0">
              <a:effectLst/>
            </a:endParaRPr>
          </a:p>
        </p:txBody>
      </p:sp>
    </p:spTree>
    <p:extLst>
      <p:ext uri="{BB962C8B-B14F-4D97-AF65-F5344CB8AC3E}">
        <p14:creationId xmlns:p14="http://schemas.microsoft.com/office/powerpoint/2010/main" val="24016249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420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Abgerundetes Rechteck 17"/>
          <p:cNvSpPr/>
          <p:nvPr/>
        </p:nvSpPr>
        <p:spPr>
          <a:xfrm>
            <a:off x="824364" y="787309"/>
            <a:ext cx="2185770"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Fall 4</a:t>
            </a:r>
            <a:endParaRPr lang="de-DE" sz="2000" dirty="0">
              <a:effectLst/>
            </a:endParaRPr>
          </a:p>
        </p:txBody>
      </p:sp>
      <p:graphicFrame>
        <p:nvGraphicFramePr>
          <p:cNvPr id="2" name="Tabelle 1"/>
          <p:cNvGraphicFramePr>
            <a:graphicFrameLocks noGrp="1"/>
          </p:cNvGraphicFramePr>
          <p:nvPr>
            <p:extLst>
              <p:ext uri="{D42A27DB-BD31-4B8C-83A1-F6EECF244321}">
                <p14:modId xmlns:p14="http://schemas.microsoft.com/office/powerpoint/2010/main" val="719230194"/>
              </p:ext>
            </p:extLst>
          </p:nvPr>
        </p:nvGraphicFramePr>
        <p:xfrm>
          <a:off x="1626808" y="1923140"/>
          <a:ext cx="9403141" cy="4265091"/>
        </p:xfrm>
        <a:graphic>
          <a:graphicData uri="http://schemas.openxmlformats.org/drawingml/2006/table">
            <a:tbl>
              <a:tblPr firstRow="1" firstCol="1" bandRow="1">
                <a:tableStyleId>{5C22544A-7EE6-4342-B048-85BDC9FD1C3A}</a:tableStyleId>
              </a:tblPr>
              <a:tblGrid>
                <a:gridCol w="9403141">
                  <a:extLst>
                    <a:ext uri="{9D8B030D-6E8A-4147-A177-3AD203B41FA5}">
                      <a16:colId xmlns:a16="http://schemas.microsoft.com/office/drawing/2014/main" val="2866069254"/>
                    </a:ext>
                  </a:extLst>
                </a:gridCol>
              </a:tblGrid>
              <a:tr h="328084">
                <a:tc>
                  <a:txBody>
                    <a:bodyPr/>
                    <a:lstStyle/>
                    <a:p>
                      <a:r>
                        <a:rPr lang="de-DE" sz="1800" dirty="0">
                          <a:effectLst/>
                        </a:rPr>
                        <a:t>I. Instanz</a:t>
                      </a:r>
                      <a:r>
                        <a:rPr lang="de-DE" sz="1800" dirty="0" smtClean="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3193546410"/>
                  </a:ext>
                </a:extLst>
              </a:tr>
              <a:tr h="656167">
                <a:tc>
                  <a:txBody>
                    <a:bodyPr/>
                    <a:lstStyle/>
                    <a:p>
                      <a:r>
                        <a:rPr lang="de-DE" sz="1800">
                          <a:effectLst/>
                        </a:rPr>
                        <a:t>KV 1110 – 2,0 Gebühr aus 58.500,00 € = 		1.466,00 € (§§ 44 I, 3 II, 28 FamGKG)</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3282149140"/>
                  </a:ext>
                </a:extLst>
              </a:tr>
              <a:tr h="328084">
                <a:tc>
                  <a:txBody>
                    <a:bodyPr/>
                    <a:lstStyle/>
                    <a:p>
                      <a:r>
                        <a:rPr lang="de-DE" sz="1800" dirty="0">
                          <a:effectLst/>
                        </a:rPr>
                        <a:t>KV 1111 Nr. 1a – 0,5 Gebühr aus 3.000,00 € = 	</a:t>
                      </a:r>
                      <a:r>
                        <a:rPr lang="de-DE" sz="1800" dirty="0" smtClean="0">
                          <a:effectLst/>
                        </a:rPr>
                        <a:t>                 </a:t>
                      </a:r>
                      <a:r>
                        <a:rPr lang="de-DE" sz="1800" u="sng" dirty="0" smtClean="0">
                          <a:effectLst/>
                        </a:rPr>
                        <a:t>     </a:t>
                      </a:r>
                      <a:r>
                        <a:rPr lang="de-DE" sz="1800" u="sng" dirty="0">
                          <a:effectLst/>
                        </a:rPr>
                        <a:t>59,50 €</a:t>
                      </a:r>
                      <a:r>
                        <a:rPr lang="de-DE" sz="1800" dirty="0">
                          <a:effectLst/>
                        </a:rPr>
                        <a:t> (§§ 44 I, 3 II, 28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1832128130"/>
                  </a:ext>
                </a:extLst>
              </a:tr>
              <a:tr h="328084">
                <a:tc>
                  <a:txBody>
                    <a:bodyPr/>
                    <a:lstStyle/>
                    <a:p>
                      <a:r>
                        <a:rPr lang="de-DE" sz="1800">
                          <a:effectLst/>
                        </a:rPr>
                        <a:t>				Summe: 		1.525,50 €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3510139954"/>
                  </a:ext>
                </a:extLst>
              </a:tr>
              <a:tr h="328084">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2252567130"/>
                  </a:ext>
                </a:extLst>
              </a:tr>
              <a:tr h="328084">
                <a:tc>
                  <a:txBody>
                    <a:bodyPr/>
                    <a:lstStyle/>
                    <a:p>
                      <a:r>
                        <a:rPr lang="de-DE" sz="1800" u="none" dirty="0">
                          <a:effectLst/>
                        </a:rPr>
                        <a:t>Vergleichsrechnung/Gegenrechnung </a:t>
                      </a:r>
                      <a:endParaRPr lang="de-DE" sz="1800" u="none"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2422530775"/>
                  </a:ext>
                </a:extLst>
              </a:tr>
              <a:tr h="328084">
                <a:tc>
                  <a:txBody>
                    <a:bodyPr/>
                    <a:lstStyle/>
                    <a:p>
                      <a:r>
                        <a:rPr lang="de-DE" sz="1800">
                          <a:effectLst/>
                        </a:rPr>
                        <a:t>KV 1110 – 2,0 Gebühr aus 61.500,00 € = 1.466,00 € (§ 30 III FamGKG)</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4218360518"/>
                  </a:ext>
                </a:extLst>
              </a:tr>
              <a:tr h="328084">
                <a:tc>
                  <a:txBody>
                    <a:bodyPr/>
                    <a:lstStyle/>
                    <a:p>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1883429653"/>
                  </a:ext>
                </a:extLst>
              </a:tr>
              <a:tr h="328084">
                <a:tc>
                  <a:txBody>
                    <a:bodyPr/>
                    <a:lstStyle/>
                    <a:p>
                      <a:r>
                        <a:rPr lang="de-DE" sz="1800">
                          <a:effectLst/>
                        </a:rPr>
                        <a:t>Es sind zu erheben: 1.466,00 €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3905046196"/>
                  </a:ext>
                </a:extLst>
              </a:tr>
              <a:tr h="328084">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1891418260"/>
                  </a:ext>
                </a:extLst>
              </a:tr>
              <a:tr h="328084">
                <a:tc>
                  <a:txBody>
                    <a:bodyPr/>
                    <a:lstStyle/>
                    <a:p>
                      <a:r>
                        <a:rPr lang="de-DE" sz="1800">
                          <a:effectLst/>
                        </a:rPr>
                        <a:t>II. Instanz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2995049431"/>
                  </a:ext>
                </a:extLst>
              </a:tr>
              <a:tr h="328084">
                <a:tc>
                  <a:txBody>
                    <a:bodyPr/>
                    <a:lstStyle/>
                    <a:p>
                      <a:r>
                        <a:rPr lang="de-DE" sz="1800" dirty="0">
                          <a:effectLst/>
                        </a:rPr>
                        <a:t>KV 1122 Nr. 1a – 1,0 Gebühr aus 53.500,00 € = 733,00 € (§§ 44 I, 3 II, 28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2794336924"/>
                  </a:ext>
                </a:extLst>
              </a:tr>
            </a:tbl>
          </a:graphicData>
        </a:graphic>
      </p:graphicFrame>
      <p:sp>
        <p:nvSpPr>
          <p:cNvPr id="26" name="Abgerundetes Rechteck 25"/>
          <p:cNvSpPr/>
          <p:nvPr/>
        </p:nvSpPr>
        <p:spPr>
          <a:xfrm>
            <a:off x="993074" y="1226322"/>
            <a:ext cx="6363416"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Scheidungsverfahren </a:t>
            </a:r>
            <a:r>
              <a:rPr lang="de-DE" sz="2000" b="1" dirty="0"/>
              <a:t>mit Folgesachen, Beschwerde</a:t>
            </a:r>
            <a:endParaRPr lang="de-DE" sz="2000" dirty="0">
              <a:effectLst/>
            </a:endParaRPr>
          </a:p>
        </p:txBody>
      </p:sp>
      <p:sp>
        <p:nvSpPr>
          <p:cNvPr id="14" name="Ellipse 13"/>
          <p:cNvSpPr/>
          <p:nvPr/>
        </p:nvSpPr>
        <p:spPr>
          <a:xfrm>
            <a:off x="7236453" y="1035996"/>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spTree>
    <p:extLst>
      <p:ext uri="{BB962C8B-B14F-4D97-AF65-F5344CB8AC3E}">
        <p14:creationId xmlns:p14="http://schemas.microsoft.com/office/powerpoint/2010/main" val="39763818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1575401" y="1758532"/>
            <a:ext cx="9811737" cy="308285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Unterabschnitt 1 (erster Rechtszug) </a:t>
            </a:r>
            <a:endParaRPr lang="de-DE" b="1" dirty="0">
              <a:effectLst>
                <a:outerShdw blurRad="38100" dist="38100" dir="2700000" algn="tl">
                  <a:srgbClr val="000000">
                    <a:alpha val="43137"/>
                  </a:srgbClr>
                </a:outerShdw>
              </a:effectLst>
            </a:endParaRPr>
          </a:p>
          <a:p>
            <a:r>
              <a:rPr lang="de-DE" b="1" dirty="0">
                <a:effectLst>
                  <a:outerShdw blurRad="38100" dist="38100" dir="2700000" algn="tl">
                    <a:srgbClr val="000000">
                      <a:alpha val="43137"/>
                    </a:srgbClr>
                  </a:outerShdw>
                </a:effectLst>
              </a:rPr>
              <a:t>KV 1210 </a:t>
            </a:r>
            <a:r>
              <a:rPr lang="de-DE" dirty="0"/>
              <a:t>– 0,5 Gebühr = Entscheidungsgebühr </a:t>
            </a:r>
          </a:p>
          <a:p>
            <a:pPr marL="285750" lvl="0" indent="-285750">
              <a:buFont typeface="Arial" panose="020B0604020202020204" pitchFamily="34" charset="0"/>
              <a:buChar char="•"/>
            </a:pPr>
            <a:r>
              <a:rPr lang="de-DE" dirty="0"/>
              <a:t>sie fällt nur an, wenn über den Antrag auf Festsetzung von Unterhalt nach § 249 </a:t>
            </a:r>
            <a:r>
              <a:rPr lang="de-DE" dirty="0" smtClean="0"/>
              <a:t> I </a:t>
            </a:r>
            <a:r>
              <a:rPr lang="de-DE" dirty="0" err="1"/>
              <a:t>FamFG</a:t>
            </a:r>
            <a:r>
              <a:rPr lang="de-DE" dirty="0"/>
              <a:t> entschieden wird; keine Entscheidung (Rücknahme, Vergleich), dann gebührenfrei </a:t>
            </a:r>
          </a:p>
          <a:p>
            <a:pPr marL="285750" lvl="0" indent="-285750">
              <a:buFont typeface="Arial" panose="020B0604020202020204" pitchFamily="34" charset="0"/>
              <a:buChar char="•"/>
            </a:pPr>
            <a:r>
              <a:rPr lang="de-DE" dirty="0"/>
              <a:t>eine Entscheidung liegt vor, wenn ein Beschluss ergeht – egal, ob der Beschluss dem Antrag stattgibt oder der Antrag zurückgewiesen wird </a:t>
            </a:r>
          </a:p>
          <a:p>
            <a:pPr marL="285750" lvl="0" indent="-285750">
              <a:buFont typeface="Arial" panose="020B0604020202020204" pitchFamily="34" charset="0"/>
              <a:buChar char="•"/>
            </a:pPr>
            <a:r>
              <a:rPr lang="de-DE" dirty="0"/>
              <a:t>eine Festsetzung nach § 254 S. 2 </a:t>
            </a:r>
            <a:r>
              <a:rPr lang="de-DE" dirty="0" err="1"/>
              <a:t>FamFG</a:t>
            </a:r>
            <a:r>
              <a:rPr lang="de-DE" dirty="0"/>
              <a:t> (= Festsetzung der Beträge, zu denen sich der Antragsgegner selbst verpflichtet hat) löst keine Gebühr aus, obwohl diese eine Entscheidung über den Antrag darstellt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406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4" name="Gruppieren 3"/>
          <p:cNvGrpSpPr/>
          <p:nvPr/>
        </p:nvGrpSpPr>
        <p:grpSpPr>
          <a:xfrm>
            <a:off x="700087" y="1137622"/>
            <a:ext cx="6900863" cy="816409"/>
            <a:chOff x="700087" y="1137622"/>
            <a:chExt cx="6900863" cy="816409"/>
          </a:xfrm>
        </p:grpSpPr>
        <p:sp>
          <p:nvSpPr>
            <p:cNvPr id="10" name="Abgerundetes Rechteck 9"/>
            <p:cNvSpPr/>
            <p:nvPr/>
          </p:nvSpPr>
          <p:spPr>
            <a:xfrm>
              <a:off x="1575401" y="1518867"/>
              <a:ext cx="6025549"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Abschnitt 1 – vereinfachtes Unterhaltsverfahren</a:t>
              </a:r>
              <a:endParaRPr lang="de-DE" sz="2000" dirty="0">
                <a:effectLst/>
              </a:endParaRPr>
            </a:p>
          </p:txBody>
        </p:sp>
        <p:sp>
          <p:nvSpPr>
            <p:cNvPr id="18" name="Abgerundetes Rechteck 17"/>
            <p:cNvSpPr/>
            <p:nvPr/>
          </p:nvSpPr>
          <p:spPr>
            <a:xfrm>
              <a:off x="700087" y="1137622"/>
              <a:ext cx="6400801"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Hauptabschnitt 2 – selbständige Familienstreitsachen</a:t>
              </a:r>
              <a:endParaRPr lang="de-DE" sz="2000" dirty="0">
                <a:effectLst/>
              </a:endParaRPr>
            </a:p>
          </p:txBody>
        </p:sp>
      </p:grpSp>
      <p:sp>
        <p:nvSpPr>
          <p:cNvPr id="13" name="Abgerundetes Rechteck 12"/>
          <p:cNvSpPr/>
          <p:nvPr/>
        </p:nvSpPr>
        <p:spPr>
          <a:xfrm>
            <a:off x="1575401" y="4948754"/>
            <a:ext cx="9811737" cy="77570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Fälligkeit (§ 9 II FamGKG): die Gebühr entsteht erst mit der Entscheidung über den Antrag, erst dann kann auch die Fälligkeit eintreten (Fälligkeit vor Entstehung einer Gebühr ist nicht möglich) </a:t>
            </a:r>
            <a:endParaRPr lang="de-DE">
              <a:effectLst/>
            </a:endParaRPr>
          </a:p>
        </p:txBody>
      </p:sp>
      <p:sp>
        <p:nvSpPr>
          <p:cNvPr id="14" name="Abgerundetes Rechteck 13"/>
          <p:cNvSpPr/>
          <p:nvPr/>
        </p:nvSpPr>
        <p:spPr>
          <a:xfrm>
            <a:off x="1575400" y="5776028"/>
            <a:ext cx="9811737" cy="77570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 </a:t>
            </a:r>
            <a:r>
              <a:rPr lang="de-DE" dirty="0" smtClean="0"/>
              <a:t>keine </a:t>
            </a:r>
            <a:r>
              <a:rPr lang="de-DE" dirty="0"/>
              <a:t>Vorschusspflicht, da es sich um eine Entscheidungsgebühr handelt und die Fälligkeit zu Beginn des Verfahrens fehlt </a:t>
            </a:r>
            <a:endParaRPr lang="de-DE" dirty="0">
              <a:effectLst/>
            </a:endParaRPr>
          </a:p>
        </p:txBody>
      </p:sp>
      <p:sp>
        <p:nvSpPr>
          <p:cNvPr id="15" name="Gefaltete Ecke 14"/>
          <p:cNvSpPr/>
          <p:nvPr/>
        </p:nvSpPr>
        <p:spPr>
          <a:xfrm rot="21214063">
            <a:off x="10481655" y="120160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 254</a:t>
            </a:r>
            <a:endParaRPr lang="de-DE" sz="2000" dirty="0">
              <a:solidFill>
                <a:schemeClr val="tx1"/>
              </a:solidFill>
              <a:latin typeface="MV Boli" panose="02000500030200090000" pitchFamily="2" charset="0"/>
              <a:cs typeface="MV Boli" panose="02000500030200090000" pitchFamily="2" charset="0"/>
            </a:endParaRPr>
          </a:p>
          <a:p>
            <a:pPr algn="ct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140402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419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Abgerundetes Rechteck 4"/>
          <p:cNvSpPr/>
          <p:nvPr/>
        </p:nvSpPr>
        <p:spPr>
          <a:xfrm>
            <a:off x="1527061" y="1554245"/>
            <a:ext cx="9811737" cy="171361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Die Ehefrau lebt seit drei Monaten von ihrem Mann getrennt. Die gemeinsame Tochter lebt bei ihr. Die Ehefrau beantragt die Durchführung eines vereinfachten Unterhaltsverfahren. Verfahrenswert: 4.000,00 </a:t>
            </a:r>
            <a:r>
              <a:rPr lang="de-DE" b="1" dirty="0" smtClean="0"/>
              <a:t>€</a:t>
            </a:r>
          </a:p>
          <a:p>
            <a:endParaRPr lang="de-DE" b="1" dirty="0"/>
          </a:p>
          <a:p>
            <a:endParaRPr lang="de-DE" dirty="0"/>
          </a:p>
        </p:txBody>
      </p:sp>
      <p:sp>
        <p:nvSpPr>
          <p:cNvPr id="18" name="Abgerundetes Rechteck 17"/>
          <p:cNvSpPr/>
          <p:nvPr/>
        </p:nvSpPr>
        <p:spPr>
          <a:xfrm>
            <a:off x="680322" y="1119080"/>
            <a:ext cx="6363416"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Fall 5 </a:t>
            </a:r>
            <a:r>
              <a:rPr lang="de-DE" sz="2000" b="1" dirty="0"/>
              <a:t>- vereinfachtes Unterhaltsverfahren</a:t>
            </a:r>
            <a:endParaRPr lang="de-DE" sz="2000" dirty="0">
              <a:effectLst/>
            </a:endParaRPr>
          </a:p>
        </p:txBody>
      </p:sp>
      <p:graphicFrame>
        <p:nvGraphicFramePr>
          <p:cNvPr id="10" name="Tabelle 9"/>
          <p:cNvGraphicFramePr>
            <a:graphicFrameLocks noGrp="1"/>
          </p:cNvGraphicFramePr>
          <p:nvPr>
            <p:extLst>
              <p:ext uri="{D42A27DB-BD31-4B8C-83A1-F6EECF244321}">
                <p14:modId xmlns:p14="http://schemas.microsoft.com/office/powerpoint/2010/main" val="3008226264"/>
              </p:ext>
            </p:extLst>
          </p:nvPr>
        </p:nvGraphicFramePr>
        <p:xfrm>
          <a:off x="1527061" y="2832966"/>
          <a:ext cx="9811737" cy="2523744"/>
        </p:xfrm>
        <a:graphic>
          <a:graphicData uri="http://schemas.openxmlformats.org/drawingml/2006/table">
            <a:tbl>
              <a:tblPr firstRow="1" firstCol="1" bandRow="1">
                <a:tableStyleId>{5C22544A-7EE6-4342-B048-85BDC9FD1C3A}</a:tableStyleId>
              </a:tblPr>
              <a:tblGrid>
                <a:gridCol w="1128195">
                  <a:extLst>
                    <a:ext uri="{9D8B030D-6E8A-4147-A177-3AD203B41FA5}">
                      <a16:colId xmlns:a16="http://schemas.microsoft.com/office/drawing/2014/main" val="854858371"/>
                    </a:ext>
                  </a:extLst>
                </a:gridCol>
                <a:gridCol w="8683542">
                  <a:extLst>
                    <a:ext uri="{9D8B030D-6E8A-4147-A177-3AD203B41FA5}">
                      <a16:colId xmlns:a16="http://schemas.microsoft.com/office/drawing/2014/main" val="1890846381"/>
                    </a:ext>
                  </a:extLst>
                </a:gridCol>
              </a:tblGrid>
              <a:tr h="2465881">
                <a:tc>
                  <a:txBody>
                    <a:bodyPr/>
                    <a:lstStyle/>
                    <a:p>
                      <a:pPr algn="just">
                        <a:lnSpc>
                          <a:spcPct val="150000"/>
                        </a:lnSpc>
                        <a:spcAft>
                          <a:spcPts val="0"/>
                        </a:spcAft>
                      </a:pPr>
                      <a:r>
                        <a:rPr lang="de-DE" sz="1800" u="sng">
                          <a:effectLst/>
                        </a:rPr>
                        <a:t>Fragen:</a:t>
                      </a:r>
                      <a:endParaRPr lang="de-DE"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c>
                  <a:txBody>
                    <a:bodyPr/>
                    <a:lstStyle/>
                    <a:p>
                      <a:pPr marL="342900" lvl="0" indent="-342900">
                        <a:lnSpc>
                          <a:spcPct val="115000"/>
                        </a:lnSpc>
                        <a:spcAft>
                          <a:spcPts val="0"/>
                        </a:spcAft>
                        <a:buFont typeface="+mj-lt"/>
                        <a:buAutoNum type="arabicPeriod"/>
                      </a:pPr>
                      <a:r>
                        <a:rPr lang="de-DE" sz="1800" dirty="0">
                          <a:effectLst/>
                        </a:rPr>
                        <a:t>Ist ein Vorschuss zu erheben? Wenn ja, in welcher Höhe und von wem?</a:t>
                      </a:r>
                    </a:p>
                    <a:p>
                      <a:pPr marL="342900" lvl="0" indent="-342900">
                        <a:lnSpc>
                          <a:spcPct val="115000"/>
                        </a:lnSpc>
                        <a:spcAft>
                          <a:spcPts val="0"/>
                        </a:spcAft>
                        <a:buFont typeface="+mj-lt"/>
                        <a:buAutoNum type="arabicPeriod"/>
                      </a:pPr>
                      <a:r>
                        <a:rPr lang="de-DE" sz="1800" dirty="0">
                          <a:effectLst/>
                        </a:rPr>
                        <a:t>Welche Gebühren fallen an, wenn: </a:t>
                      </a:r>
                    </a:p>
                    <a:p>
                      <a:pPr marL="742950" lvl="1" indent="-285750">
                        <a:lnSpc>
                          <a:spcPct val="115000"/>
                        </a:lnSpc>
                        <a:spcAft>
                          <a:spcPts val="0"/>
                        </a:spcAft>
                        <a:buFont typeface="+mj-lt"/>
                        <a:buAutoNum type="alphaLcPeriod"/>
                      </a:pPr>
                      <a:r>
                        <a:rPr lang="de-DE" sz="1800" dirty="0">
                          <a:effectLst/>
                        </a:rPr>
                        <a:t>der Unterhalt antragsgemäß durch Beschluss festgesetzt wird?</a:t>
                      </a:r>
                    </a:p>
                    <a:p>
                      <a:pPr marL="742950" lvl="1" indent="-285750">
                        <a:lnSpc>
                          <a:spcPct val="115000"/>
                        </a:lnSpc>
                        <a:spcAft>
                          <a:spcPts val="0"/>
                        </a:spcAft>
                        <a:buFont typeface="+mj-lt"/>
                        <a:buAutoNum type="alphaLcPeriod"/>
                      </a:pPr>
                      <a:r>
                        <a:rPr lang="de-DE" sz="1800" dirty="0">
                          <a:effectLst/>
                        </a:rPr>
                        <a:t>die Ehefrau ihren Antrag zurücknimmt?</a:t>
                      </a:r>
                    </a:p>
                    <a:p>
                      <a:pPr marL="742950" lvl="1" indent="-285750">
                        <a:lnSpc>
                          <a:spcPct val="115000"/>
                        </a:lnSpc>
                        <a:spcAft>
                          <a:spcPts val="0"/>
                        </a:spcAft>
                        <a:buFont typeface="+mj-lt"/>
                        <a:buAutoNum type="alphaLcPeriod"/>
                      </a:pPr>
                      <a:r>
                        <a:rPr lang="de-DE" sz="1800" dirty="0">
                          <a:effectLst/>
                        </a:rPr>
                        <a:t>der Antrag zurückgewiesen wird?</a:t>
                      </a:r>
                    </a:p>
                    <a:p>
                      <a:pPr marL="742950" lvl="1" indent="-285750">
                        <a:lnSpc>
                          <a:spcPct val="115000"/>
                        </a:lnSpc>
                        <a:spcAft>
                          <a:spcPts val="0"/>
                        </a:spcAft>
                        <a:buFont typeface="+mj-lt"/>
                        <a:buAutoNum type="alphaLcPeriod"/>
                      </a:pPr>
                      <a:r>
                        <a:rPr lang="de-DE" sz="1800" dirty="0">
                          <a:effectLst/>
                        </a:rPr>
                        <a:t>der Ehemann zulässige Einwendungen erhebt und ein streitiges Verfahren durchgeführt wird (§ 255 </a:t>
                      </a:r>
                      <a:r>
                        <a:rPr lang="de-DE" sz="1800" dirty="0" err="1">
                          <a:effectLst/>
                        </a:rPr>
                        <a:t>FamFG</a:t>
                      </a:r>
                      <a:r>
                        <a:rPr lang="de-DE" sz="1800" dirty="0">
                          <a:effectLst/>
                        </a:rPr>
                        <a:t>)?</a:t>
                      </a:r>
                    </a:p>
                    <a:p>
                      <a:pPr marL="342900" lvl="0" indent="-342900">
                        <a:lnSpc>
                          <a:spcPct val="115000"/>
                        </a:lnSpc>
                        <a:spcAft>
                          <a:spcPts val="0"/>
                        </a:spcAft>
                        <a:buFont typeface="+mj-lt"/>
                        <a:buAutoNum type="arabicPeriod"/>
                      </a:pPr>
                      <a:r>
                        <a:rPr lang="de-DE" sz="1800" dirty="0">
                          <a:effectLst/>
                        </a:rPr>
                        <a:t>Wann sind die Gebühren fällig?</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2835222938"/>
                  </a:ext>
                </a:extLst>
              </a:tr>
            </a:tbl>
          </a:graphicData>
        </a:graphic>
      </p:graphicFrame>
    </p:spTree>
    <p:extLst>
      <p:ext uri="{BB962C8B-B14F-4D97-AF65-F5344CB8AC3E}">
        <p14:creationId xmlns:p14="http://schemas.microsoft.com/office/powerpoint/2010/main" val="2651247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9" name="Abgerundetes Rechteck 8"/>
          <p:cNvSpPr/>
          <p:nvPr/>
        </p:nvSpPr>
        <p:spPr>
          <a:xfrm>
            <a:off x="426686" y="3055289"/>
            <a:ext cx="11203340" cy="65683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die Vorschriften zur Wertermittlung und –festsetzung finden sich in den §§ 33 – 56 FamGKG</a:t>
            </a:r>
          </a:p>
          <a:p>
            <a:pPr lvl="0"/>
            <a:r>
              <a:rPr lang="de-DE"/>
              <a:t>Info: Wertermittlung bei Scheidung gem. § 34 FamGKG ausreichend!</a:t>
            </a:r>
          </a:p>
        </p:txBody>
      </p:sp>
      <p:sp>
        <p:nvSpPr>
          <p:cNvPr id="13" name="Abgerundetes Rechteck 12"/>
          <p:cNvSpPr/>
          <p:nvPr/>
        </p:nvSpPr>
        <p:spPr>
          <a:xfrm>
            <a:off x="414337" y="1124425"/>
            <a:ext cx="2460275" cy="5216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Höhe der Kosten </a:t>
            </a:r>
            <a:endParaRPr lang="de-DE" sz="2000"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397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Abgerundetes Rechteck 15"/>
          <p:cNvSpPr/>
          <p:nvPr/>
        </p:nvSpPr>
        <p:spPr>
          <a:xfrm>
            <a:off x="420502" y="1697144"/>
            <a:ext cx="11149541" cy="126970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richtet sich grundsätzlich nach dem Verfahrenswert (Wertgebühren) – Ausnahmen: </a:t>
            </a:r>
          </a:p>
          <a:p>
            <a:pPr marL="285750" lvl="0" indent="-285750">
              <a:buFont typeface="Arial" panose="020B0604020202020204" pitchFamily="34" charset="0"/>
              <a:buChar char="•"/>
            </a:pPr>
            <a:r>
              <a:rPr lang="de-DE" dirty="0"/>
              <a:t>Jahresgebühr in </a:t>
            </a:r>
            <a:r>
              <a:rPr lang="de-DE" dirty="0" smtClean="0"/>
              <a:t>KV  1311 </a:t>
            </a:r>
            <a:r>
              <a:rPr lang="de-DE" dirty="0"/>
              <a:t>und 1312 für Vormundschaften und </a:t>
            </a:r>
            <a:r>
              <a:rPr lang="de-DE" dirty="0" err="1"/>
              <a:t>Dauerpflegschaften</a:t>
            </a:r>
            <a:endParaRPr lang="de-DE" dirty="0"/>
          </a:p>
          <a:p>
            <a:pPr marL="285750" lvl="0" indent="-285750">
              <a:buFont typeface="Arial" panose="020B0604020202020204" pitchFamily="34" charset="0"/>
              <a:buChar char="•"/>
            </a:pPr>
            <a:r>
              <a:rPr lang="de-DE" dirty="0"/>
              <a:t>Festgebühren in KV </a:t>
            </a:r>
            <a:r>
              <a:rPr lang="de-DE" dirty="0" smtClean="0"/>
              <a:t>1502 </a:t>
            </a:r>
            <a:r>
              <a:rPr lang="de-DE" dirty="0"/>
              <a:t>ff.</a:t>
            </a:r>
          </a:p>
        </p:txBody>
      </p:sp>
      <p:sp>
        <p:nvSpPr>
          <p:cNvPr id="10" name="Gefaltete Ecke 9"/>
          <p:cNvSpPr/>
          <p:nvPr/>
        </p:nvSpPr>
        <p:spPr>
          <a:xfrm>
            <a:off x="9927104" y="1124425"/>
            <a:ext cx="1702922" cy="1811350"/>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KV 1311, 1312 + 1502ff.</a:t>
            </a:r>
          </a:p>
          <a:p>
            <a:pPr algn="ct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err="1" smtClean="0">
                <a:solidFill>
                  <a:schemeClr val="tx1"/>
                </a:solidFill>
                <a:latin typeface="MV Boli" panose="02000500030200090000" pitchFamily="2" charset="0"/>
                <a:cs typeface="MV Boli" panose="02000500030200090000" pitchFamily="2" charset="0"/>
              </a:rPr>
              <a:t>bbeachten</a:t>
            </a:r>
            <a:r>
              <a:rPr lang="de-DE" sz="2000" dirty="0" smtClean="0">
                <a:solidFill>
                  <a:schemeClr val="tx1"/>
                </a:solidFill>
                <a:latin typeface="MV Boli" panose="02000500030200090000" pitchFamily="2" charset="0"/>
                <a:cs typeface="MV Boli" panose="02000500030200090000" pitchFamily="2" charset="0"/>
              </a:rPr>
              <a:t>!!</a:t>
            </a:r>
            <a:endParaRPr lang="de-DE" sz="2000" dirty="0">
              <a:solidFill>
                <a:schemeClr val="tx1"/>
              </a:solidFill>
              <a:latin typeface="MV Boli" panose="02000500030200090000" pitchFamily="2" charset="0"/>
              <a:cs typeface="MV Boli" panose="02000500030200090000" pitchFamily="2" charset="0"/>
            </a:endParaRPr>
          </a:p>
        </p:txBody>
      </p:sp>
      <p:sp>
        <p:nvSpPr>
          <p:cNvPr id="12" name="Abgerundetes Rechteck 11"/>
          <p:cNvSpPr/>
          <p:nvPr/>
        </p:nvSpPr>
        <p:spPr>
          <a:xfrm>
            <a:off x="426686" y="3943308"/>
            <a:ext cx="11203340" cy="65683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die Vorschriften zur Wertermittlung und –</a:t>
            </a:r>
            <a:r>
              <a:rPr lang="de-DE" dirty="0" err="1"/>
              <a:t>festsetzung</a:t>
            </a:r>
            <a:r>
              <a:rPr lang="de-DE" dirty="0"/>
              <a:t> finden sich in den §§ 33 – 56 </a:t>
            </a:r>
            <a:r>
              <a:rPr lang="de-DE" dirty="0" err="1"/>
              <a:t>FamGKG</a:t>
            </a:r>
            <a:endParaRPr lang="de-DE" dirty="0"/>
          </a:p>
          <a:p>
            <a:pPr marL="285750" lvl="0" indent="-285750">
              <a:buFont typeface="Arial" panose="020B0604020202020204" pitchFamily="34" charset="0"/>
              <a:buChar char="•"/>
            </a:pPr>
            <a:r>
              <a:rPr lang="de-DE" dirty="0"/>
              <a:t>Info: Wertermittlung bei Scheidung gem. § 34 </a:t>
            </a:r>
            <a:r>
              <a:rPr lang="de-DE" dirty="0" err="1"/>
              <a:t>FamGKG</a:t>
            </a:r>
            <a:r>
              <a:rPr lang="de-DE" dirty="0"/>
              <a:t> ausreichend!</a:t>
            </a:r>
          </a:p>
        </p:txBody>
      </p:sp>
      <p:sp>
        <p:nvSpPr>
          <p:cNvPr id="14" name="Abgerundetes Rechteck 13"/>
          <p:cNvSpPr/>
          <p:nvPr/>
        </p:nvSpPr>
        <p:spPr>
          <a:xfrm>
            <a:off x="426686" y="4777850"/>
            <a:ext cx="11203340" cy="65683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die Höhe der Kosten werden nach dem Kostenverzeichnis zum FamGKG (§ 3 II FamGKG, Anlage 1) i. V. m. der Gebührentabelle (§ 28 I FamGKG, Anlage 2) ermittelt</a:t>
            </a:r>
          </a:p>
        </p:txBody>
      </p:sp>
      <p:sp>
        <p:nvSpPr>
          <p:cNvPr id="17" name="Gefaltete Ecke 16"/>
          <p:cNvSpPr/>
          <p:nvPr/>
        </p:nvSpPr>
        <p:spPr>
          <a:xfrm rot="301216">
            <a:off x="9920428" y="3206923"/>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33-56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21415384">
            <a:off x="6686690" y="5156926"/>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3, 28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692311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ppt_x"/>
                                          </p:val>
                                        </p:tav>
                                        <p:tav tm="100000">
                                          <p:val>
                                            <p:strVal val="#ppt_x"/>
                                          </p:val>
                                        </p:tav>
                                      </p:tavLst>
                                    </p:anim>
                                    <p:anim calcmode="lin" valueType="num">
                                      <p:cBhvr additive="base">
                                        <p:cTn id="2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 calcmode="lin" valueType="num">
                                      <p:cBhvr>
                                        <p:cTn id="32" dur="1000" fill="hold"/>
                                        <p:tgtEl>
                                          <p:spTgt spid="17"/>
                                        </p:tgtEl>
                                        <p:attrNameLst>
                                          <p:attrName>ppt_w</p:attrName>
                                        </p:attrNameLst>
                                      </p:cBhvr>
                                      <p:tavLst>
                                        <p:tav tm="0">
                                          <p:val>
                                            <p:fltVal val="0"/>
                                          </p:val>
                                        </p:tav>
                                        <p:tav tm="100000">
                                          <p:val>
                                            <p:strVal val="#ppt_w"/>
                                          </p:val>
                                        </p:tav>
                                      </p:tavLst>
                                    </p:anim>
                                    <p:anim calcmode="lin" valueType="num">
                                      <p:cBhvr>
                                        <p:cTn id="33" dur="1000" fill="hold"/>
                                        <p:tgtEl>
                                          <p:spTgt spid="17"/>
                                        </p:tgtEl>
                                        <p:attrNameLst>
                                          <p:attrName>ppt_h</p:attrName>
                                        </p:attrNameLst>
                                      </p:cBhvr>
                                      <p:tavLst>
                                        <p:tav tm="0">
                                          <p:val>
                                            <p:fltVal val="0"/>
                                          </p:val>
                                        </p:tav>
                                        <p:tav tm="100000">
                                          <p:val>
                                            <p:strVal val="#ppt_h"/>
                                          </p:val>
                                        </p:tav>
                                      </p:tavLst>
                                    </p:anim>
                                    <p:anim calcmode="lin" valueType="num">
                                      <p:cBhvr>
                                        <p:cTn id="34" dur="1000" fill="hold"/>
                                        <p:tgtEl>
                                          <p:spTgt spid="17"/>
                                        </p:tgtEl>
                                        <p:attrNameLst>
                                          <p:attrName>style.rotation</p:attrName>
                                        </p:attrNameLst>
                                      </p:cBhvr>
                                      <p:tavLst>
                                        <p:tav tm="0">
                                          <p:val>
                                            <p:fltVal val="90"/>
                                          </p:val>
                                        </p:tav>
                                        <p:tav tm="100000">
                                          <p:val>
                                            <p:fltVal val="0"/>
                                          </p:val>
                                        </p:tav>
                                      </p:tavLst>
                                    </p:anim>
                                    <p:animEffect transition="in" filter="fade">
                                      <p:cBhvr>
                                        <p:cTn id="35" dur="1000"/>
                                        <p:tgtEl>
                                          <p:spTgt spid="17"/>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 calcmode="lin" valueType="num">
                                      <p:cBhvr additive="base">
                                        <p:cTn id="40" dur="500" fill="hold"/>
                                        <p:tgtEl>
                                          <p:spTgt spid="12"/>
                                        </p:tgtEl>
                                        <p:attrNameLst>
                                          <p:attrName>ppt_x</p:attrName>
                                        </p:attrNameLst>
                                      </p:cBhvr>
                                      <p:tavLst>
                                        <p:tav tm="0">
                                          <p:val>
                                            <p:strVal val="#ppt_x"/>
                                          </p:val>
                                        </p:tav>
                                        <p:tav tm="100000">
                                          <p:val>
                                            <p:strVal val="#ppt_x"/>
                                          </p:val>
                                        </p:tav>
                                      </p:tavLst>
                                    </p:anim>
                                    <p:anim calcmode="lin" valueType="num">
                                      <p:cBhvr additive="base">
                                        <p:cTn id="4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500" fill="hold"/>
                                        <p:tgtEl>
                                          <p:spTgt spid="14"/>
                                        </p:tgtEl>
                                        <p:attrNameLst>
                                          <p:attrName>ppt_x</p:attrName>
                                        </p:attrNameLst>
                                      </p:cBhvr>
                                      <p:tavLst>
                                        <p:tav tm="0">
                                          <p:val>
                                            <p:strVal val="#ppt_x"/>
                                          </p:val>
                                        </p:tav>
                                        <p:tav tm="100000">
                                          <p:val>
                                            <p:strVal val="#ppt_x"/>
                                          </p:val>
                                        </p:tav>
                                      </p:tavLst>
                                    </p:anim>
                                    <p:anim calcmode="lin" valueType="num">
                                      <p:cBhvr additive="base">
                                        <p:cTn id="4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 calcmode="lin" valueType="num">
                                      <p:cBhvr>
                                        <p:cTn id="52" dur="1000" fill="hold"/>
                                        <p:tgtEl>
                                          <p:spTgt spid="15"/>
                                        </p:tgtEl>
                                        <p:attrNameLst>
                                          <p:attrName>ppt_w</p:attrName>
                                        </p:attrNameLst>
                                      </p:cBhvr>
                                      <p:tavLst>
                                        <p:tav tm="0">
                                          <p:val>
                                            <p:fltVal val="0"/>
                                          </p:val>
                                        </p:tav>
                                        <p:tav tm="100000">
                                          <p:val>
                                            <p:strVal val="#ppt_w"/>
                                          </p:val>
                                        </p:tav>
                                      </p:tavLst>
                                    </p:anim>
                                    <p:anim calcmode="lin" valueType="num">
                                      <p:cBhvr>
                                        <p:cTn id="53" dur="1000" fill="hold"/>
                                        <p:tgtEl>
                                          <p:spTgt spid="15"/>
                                        </p:tgtEl>
                                        <p:attrNameLst>
                                          <p:attrName>ppt_h</p:attrName>
                                        </p:attrNameLst>
                                      </p:cBhvr>
                                      <p:tavLst>
                                        <p:tav tm="0">
                                          <p:val>
                                            <p:fltVal val="0"/>
                                          </p:val>
                                        </p:tav>
                                        <p:tav tm="100000">
                                          <p:val>
                                            <p:strVal val="#ppt_h"/>
                                          </p:val>
                                        </p:tav>
                                      </p:tavLst>
                                    </p:anim>
                                    <p:anim calcmode="lin" valueType="num">
                                      <p:cBhvr>
                                        <p:cTn id="54" dur="1000" fill="hold"/>
                                        <p:tgtEl>
                                          <p:spTgt spid="15"/>
                                        </p:tgtEl>
                                        <p:attrNameLst>
                                          <p:attrName>style.rotation</p:attrName>
                                        </p:attrNameLst>
                                      </p:cBhvr>
                                      <p:tavLst>
                                        <p:tav tm="0">
                                          <p:val>
                                            <p:fltVal val="90"/>
                                          </p:val>
                                        </p:tav>
                                        <p:tav tm="100000">
                                          <p:val>
                                            <p:fltVal val="0"/>
                                          </p:val>
                                        </p:tav>
                                      </p:tavLst>
                                    </p:anim>
                                    <p:animEffect transition="in" filter="fade">
                                      <p:cBhvr>
                                        <p:cTn id="55"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animBg="1"/>
      <p:bldP spid="16" grpId="0" animBg="1"/>
      <p:bldP spid="10" grpId="0" animBg="1"/>
      <p:bldP spid="12" grpId="0" animBg="1"/>
      <p:bldP spid="14" grpId="0" animBg="1"/>
      <p:bldP spid="17" grpId="0" animBg="1"/>
      <p:bldP spid="1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420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Abgerundetes Rechteck 17"/>
          <p:cNvSpPr/>
          <p:nvPr/>
        </p:nvSpPr>
        <p:spPr>
          <a:xfrm>
            <a:off x="824364" y="787309"/>
            <a:ext cx="2185770"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Fall 5</a:t>
            </a:r>
            <a:endParaRPr lang="de-DE" sz="2000" dirty="0">
              <a:effectLst/>
            </a:endParaRPr>
          </a:p>
        </p:txBody>
      </p:sp>
      <p:sp>
        <p:nvSpPr>
          <p:cNvPr id="26" name="Abgerundetes Rechteck 25"/>
          <p:cNvSpPr/>
          <p:nvPr/>
        </p:nvSpPr>
        <p:spPr>
          <a:xfrm>
            <a:off x="993074" y="1226322"/>
            <a:ext cx="6363416"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a:t>
            </a:r>
            <a:r>
              <a:rPr lang="de-DE" sz="2000" b="1" dirty="0"/>
              <a:t>vereinfachtes Unterhaltsverfahren</a:t>
            </a:r>
            <a:endParaRPr lang="de-DE" sz="2000" dirty="0"/>
          </a:p>
        </p:txBody>
      </p:sp>
      <p:sp>
        <p:nvSpPr>
          <p:cNvPr id="14" name="Ellipse 13"/>
          <p:cNvSpPr/>
          <p:nvPr/>
        </p:nvSpPr>
        <p:spPr>
          <a:xfrm>
            <a:off x="7236453" y="1035996"/>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sp>
        <p:nvSpPr>
          <p:cNvPr id="13" name="Rechteck 12"/>
          <p:cNvSpPr/>
          <p:nvPr/>
        </p:nvSpPr>
        <p:spPr>
          <a:xfrm>
            <a:off x="2400815" y="2071053"/>
            <a:ext cx="7897362" cy="369332"/>
          </a:xfrm>
          <a:prstGeom prst="rect">
            <a:avLst/>
          </a:prstGeom>
          <a:solidFill>
            <a:schemeClr val="bg1">
              <a:lumMod val="65000"/>
            </a:schemeClr>
          </a:solidFill>
        </p:spPr>
        <p:txBody>
          <a:bodyPr wrap="square">
            <a:spAutoFit/>
          </a:bodyPr>
          <a:lstStyle/>
          <a:p>
            <a:r>
              <a:rPr lang="de-DE" b="1">
                <a:solidFill>
                  <a:schemeClr val="bg1"/>
                </a:solidFill>
              </a:rPr>
              <a:t>nein (§ 14 II FamGKG) </a:t>
            </a:r>
            <a:r>
              <a:rPr lang="de-DE" b="1" i="1">
                <a:solidFill>
                  <a:schemeClr val="bg1"/>
                </a:solidFill>
              </a:rPr>
              <a:t>da eine Entscheidungsgebühr nicht vorschusspflichtig ist</a:t>
            </a:r>
            <a:endParaRPr lang="de-DE" b="1" dirty="0">
              <a:solidFill>
                <a:schemeClr val="bg1"/>
              </a:solidFill>
            </a:endParaRPr>
          </a:p>
        </p:txBody>
      </p:sp>
      <p:sp>
        <p:nvSpPr>
          <p:cNvPr id="15" name="Flussdiagramm: Verbinder 14"/>
          <p:cNvSpPr/>
          <p:nvPr/>
        </p:nvSpPr>
        <p:spPr>
          <a:xfrm>
            <a:off x="1645945" y="1903399"/>
            <a:ext cx="637556" cy="676918"/>
          </a:xfrm>
          <a:prstGeom prst="flowChartConnector">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p>
          <a:p>
            <a:pPr algn="ctr"/>
            <a:r>
              <a:rPr lang="de-DE" sz="2400" b="1" dirty="0" smtClean="0"/>
              <a:t>1..</a:t>
            </a:r>
            <a:endParaRPr lang="de-DE" sz="2400" b="1" dirty="0"/>
          </a:p>
        </p:txBody>
      </p:sp>
      <p:graphicFrame>
        <p:nvGraphicFramePr>
          <p:cNvPr id="4" name="Tabelle 3"/>
          <p:cNvGraphicFramePr>
            <a:graphicFrameLocks noGrp="1"/>
          </p:cNvGraphicFramePr>
          <p:nvPr>
            <p:extLst>
              <p:ext uri="{D42A27DB-BD31-4B8C-83A1-F6EECF244321}">
                <p14:modId xmlns:p14="http://schemas.microsoft.com/office/powerpoint/2010/main" val="451348971"/>
              </p:ext>
            </p:extLst>
          </p:nvPr>
        </p:nvGraphicFramePr>
        <p:xfrm>
          <a:off x="2420995" y="2609012"/>
          <a:ext cx="7897362" cy="3017520"/>
        </p:xfrm>
        <a:graphic>
          <a:graphicData uri="http://schemas.openxmlformats.org/drawingml/2006/table">
            <a:tbl>
              <a:tblPr firstRow="1" firstCol="1" bandRow="1">
                <a:tableStyleId>{5C22544A-7EE6-4342-B048-85BDC9FD1C3A}</a:tableStyleId>
              </a:tblPr>
              <a:tblGrid>
                <a:gridCol w="7897362">
                  <a:extLst>
                    <a:ext uri="{9D8B030D-6E8A-4147-A177-3AD203B41FA5}">
                      <a16:colId xmlns:a16="http://schemas.microsoft.com/office/drawing/2014/main" val="3561731080"/>
                    </a:ext>
                  </a:extLst>
                </a:gridCol>
              </a:tblGrid>
              <a:tr h="447539">
                <a:tc>
                  <a:txBody>
                    <a:bodyPr/>
                    <a:lstStyle/>
                    <a:p>
                      <a:r>
                        <a:rPr lang="de-DE" sz="1800" dirty="0" smtClean="0">
                          <a:effectLst/>
                        </a:rPr>
                        <a:t>a) KV </a:t>
                      </a:r>
                      <a:r>
                        <a:rPr lang="de-DE" sz="1800" dirty="0">
                          <a:effectLst/>
                        </a:rPr>
                        <a:t>1210 – 0,5 Gebühr aus 4.000,00 € = 70,00 € (§§ 3 II, 28 </a:t>
                      </a:r>
                      <a:r>
                        <a:rPr lang="de-DE" sz="1800" dirty="0" err="1">
                          <a:effectLst/>
                        </a:rPr>
                        <a:t>FamGKG</a:t>
                      </a:r>
                      <a:r>
                        <a:rPr lang="de-DE" sz="1800" dirty="0">
                          <a:effectLst/>
                        </a:rPr>
                        <a:t>)</a:t>
                      </a:r>
                    </a:p>
                    <a:p>
                      <a:r>
                        <a:rPr lang="de-DE" sz="1800" dirty="0">
                          <a:effectLst/>
                        </a:rPr>
                        <a:t>Beschluss = </a:t>
                      </a:r>
                      <a:r>
                        <a:rPr lang="de-DE" sz="1800" dirty="0" smtClean="0">
                          <a:effectLst/>
                        </a:rPr>
                        <a:t>Entscheidung</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31486707"/>
                  </a:ext>
                </a:extLst>
              </a:tr>
              <a:tr h="0">
                <a:tc>
                  <a:txBody>
                    <a:bodyPr/>
                    <a:lstStyle/>
                    <a:p>
                      <a:r>
                        <a:rPr lang="de-DE" sz="1800" dirty="0" smtClean="0">
                          <a:effectLst/>
                        </a:rPr>
                        <a:t>b) Rücknahme </a:t>
                      </a:r>
                      <a:r>
                        <a:rPr lang="de-DE" sz="1800" dirty="0">
                          <a:effectLst/>
                        </a:rPr>
                        <a:t>keine Entscheidung – gebührenfrei</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1472007496"/>
                  </a:ext>
                </a:extLst>
              </a:tr>
              <a:tr h="0">
                <a:tc>
                  <a:txBody>
                    <a:bodyPr/>
                    <a:lstStyle/>
                    <a:p>
                      <a:r>
                        <a:rPr lang="de-DE" sz="1800" dirty="0" smtClean="0">
                          <a:effectLst/>
                        </a:rPr>
                        <a:t>c) KV </a:t>
                      </a:r>
                      <a:r>
                        <a:rPr lang="de-DE" sz="1800" dirty="0">
                          <a:effectLst/>
                        </a:rPr>
                        <a:t>1210 – 0,5 Gebühr aus 4.000,00 € = 70,00 € (§§ 3 II, 28 </a:t>
                      </a:r>
                      <a:r>
                        <a:rPr lang="de-DE" sz="1800" dirty="0" err="1">
                          <a:effectLst/>
                        </a:rPr>
                        <a:t>FamGKG</a:t>
                      </a:r>
                      <a:r>
                        <a:rPr lang="de-DE" sz="1800" dirty="0">
                          <a:effectLst/>
                        </a:rPr>
                        <a:t>)</a:t>
                      </a:r>
                    </a:p>
                    <a:p>
                      <a:r>
                        <a:rPr lang="de-DE" sz="1800" dirty="0">
                          <a:effectLst/>
                        </a:rPr>
                        <a:t>Zurückweisung = Entscheidung</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1884384932"/>
                  </a:ext>
                </a:extLst>
              </a:tr>
              <a:tr h="0">
                <a:tc>
                  <a:txBody>
                    <a:bodyPr/>
                    <a:lstStyle/>
                    <a:p>
                      <a:r>
                        <a:rPr lang="de-DE" sz="1800" dirty="0" smtClean="0">
                          <a:effectLst/>
                        </a:rPr>
                        <a:t>d) es </a:t>
                      </a:r>
                      <a:r>
                        <a:rPr lang="de-DE" sz="1800" dirty="0">
                          <a:effectLst/>
                        </a:rPr>
                        <a:t>wird keine Entscheidung über den Antrag getroffen = gebührenfrei </a:t>
                      </a:r>
                      <a:br>
                        <a:rPr lang="de-DE" sz="1800" dirty="0">
                          <a:effectLst/>
                        </a:rPr>
                      </a:br>
                      <a:r>
                        <a:rPr lang="de-DE" sz="1800" dirty="0">
                          <a:effectLst/>
                        </a:rPr>
                        <a:t>(die Kosten des vereinfachten Unterhaltsverfahrens werden Teil des streitigen Verfahrens, </a:t>
                      </a:r>
                      <a:br>
                        <a:rPr lang="de-DE" sz="1800" dirty="0">
                          <a:effectLst/>
                        </a:rPr>
                      </a:br>
                      <a:r>
                        <a:rPr lang="de-DE" sz="1800" dirty="0">
                          <a:effectLst/>
                        </a:rPr>
                        <a:t>d. h. Auslagen, die für das vereinfachte Unterhaltsverfahren angefallen wären, müssten bei der SKR des streitigen Verfahrens berücksichtigt werden, Gebühren fallen nicht an)</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1497645289"/>
                  </a:ext>
                </a:extLst>
              </a:tr>
            </a:tbl>
          </a:graphicData>
        </a:graphic>
      </p:graphicFrame>
      <p:sp>
        <p:nvSpPr>
          <p:cNvPr id="16" name="Flussdiagramm: Verbinder 15"/>
          <p:cNvSpPr/>
          <p:nvPr/>
        </p:nvSpPr>
        <p:spPr>
          <a:xfrm>
            <a:off x="1645944" y="2710999"/>
            <a:ext cx="637557" cy="639575"/>
          </a:xfrm>
          <a:prstGeom prst="flowChartConnector">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p>
          <a:p>
            <a:pPr algn="ctr"/>
            <a:r>
              <a:rPr lang="de-DE" sz="2400" b="1" dirty="0"/>
              <a:t>2</a:t>
            </a:r>
            <a:r>
              <a:rPr lang="de-DE" sz="2400" b="1" dirty="0" smtClean="0"/>
              <a:t>..</a:t>
            </a:r>
            <a:endParaRPr lang="de-DE" sz="2400" b="1" dirty="0"/>
          </a:p>
        </p:txBody>
      </p:sp>
      <p:sp>
        <p:nvSpPr>
          <p:cNvPr id="5" name="Rechteck 4"/>
          <p:cNvSpPr/>
          <p:nvPr/>
        </p:nvSpPr>
        <p:spPr>
          <a:xfrm>
            <a:off x="2400813" y="5829748"/>
            <a:ext cx="7897364" cy="338554"/>
          </a:xfrm>
          <a:prstGeom prst="rect">
            <a:avLst/>
          </a:prstGeom>
          <a:solidFill>
            <a:schemeClr val="bg1">
              <a:lumMod val="75000"/>
            </a:schemeClr>
          </a:solidFill>
        </p:spPr>
        <p:txBody>
          <a:bodyPr wrap="square">
            <a:spAutoFit/>
          </a:bodyPr>
          <a:lstStyle/>
          <a:p>
            <a:r>
              <a:rPr lang="de-DE" sz="1600" b="1" dirty="0">
                <a:solidFill>
                  <a:schemeClr val="bg1"/>
                </a:solidFill>
                <a:latin typeface="Arial" panose="020B0604020202020204" pitchFamily="34" charset="0"/>
                <a:ea typeface="Calibri" panose="020F0502020204030204" pitchFamily="34" charset="0"/>
              </a:rPr>
              <a:t>a) und c) werden mit der sie auslösenden Entscheidung fällig (§ 9 II </a:t>
            </a:r>
            <a:r>
              <a:rPr lang="de-DE" sz="1600" b="1" dirty="0" err="1">
                <a:solidFill>
                  <a:schemeClr val="bg1"/>
                </a:solidFill>
                <a:latin typeface="Arial" panose="020B0604020202020204" pitchFamily="34" charset="0"/>
                <a:ea typeface="Calibri" panose="020F0502020204030204" pitchFamily="34" charset="0"/>
              </a:rPr>
              <a:t>FamGKG</a:t>
            </a:r>
            <a:r>
              <a:rPr lang="de-DE" sz="1600" b="1" dirty="0">
                <a:solidFill>
                  <a:schemeClr val="bg1"/>
                </a:solidFill>
                <a:latin typeface="Arial" panose="020B0604020202020204" pitchFamily="34" charset="0"/>
                <a:ea typeface="Calibri" panose="020F0502020204030204" pitchFamily="34" charset="0"/>
              </a:rPr>
              <a:t>)</a:t>
            </a:r>
            <a:endParaRPr lang="de-DE" sz="1600" b="1" dirty="0">
              <a:solidFill>
                <a:schemeClr val="bg1"/>
              </a:solidFill>
            </a:endParaRPr>
          </a:p>
        </p:txBody>
      </p:sp>
      <p:sp>
        <p:nvSpPr>
          <p:cNvPr id="17" name="Flussdiagramm: Verbinder 16"/>
          <p:cNvSpPr/>
          <p:nvPr/>
        </p:nvSpPr>
        <p:spPr>
          <a:xfrm>
            <a:off x="1645944" y="5623789"/>
            <a:ext cx="637557" cy="639575"/>
          </a:xfrm>
          <a:prstGeom prst="flowChartConnector">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p>
          <a:p>
            <a:pPr algn="ctr"/>
            <a:r>
              <a:rPr lang="de-DE" sz="2400" b="1" dirty="0" smtClean="0"/>
              <a:t>3..</a:t>
            </a:r>
            <a:endParaRPr lang="de-DE" sz="2400" b="1" dirty="0"/>
          </a:p>
        </p:txBody>
      </p:sp>
    </p:spTree>
    <p:extLst>
      <p:ext uri="{BB962C8B-B14F-4D97-AF65-F5344CB8AC3E}">
        <p14:creationId xmlns:p14="http://schemas.microsoft.com/office/powerpoint/2010/main" val="1049227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16" grpId="0" animBg="1"/>
      <p:bldP spid="5" grpId="0" animBg="1"/>
      <p:bldP spid="1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1575401" y="1758532"/>
            <a:ext cx="9811737" cy="160302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Unterabschnitt </a:t>
            </a:r>
            <a:r>
              <a:rPr lang="de-DE" b="1" u="sng" dirty="0" smtClean="0">
                <a:effectLst>
                  <a:outerShdw blurRad="38100" dist="38100" dir="2700000" algn="tl">
                    <a:srgbClr val="000000">
                      <a:alpha val="43137"/>
                    </a:srgbClr>
                  </a:outerShdw>
                </a:effectLst>
              </a:rPr>
              <a:t>2 (Beschwerde) </a:t>
            </a:r>
            <a:endParaRPr lang="de-DE" b="1" dirty="0">
              <a:effectLst>
                <a:outerShdw blurRad="38100" dist="38100" dir="2700000" algn="tl">
                  <a:srgbClr val="000000">
                    <a:alpha val="43137"/>
                  </a:srgbClr>
                </a:outerShdw>
              </a:effectLst>
            </a:endParaRPr>
          </a:p>
          <a:p>
            <a:r>
              <a:rPr lang="de-DE" b="1" dirty="0"/>
              <a:t>KV 1211 </a:t>
            </a:r>
            <a:r>
              <a:rPr lang="de-DE" dirty="0"/>
              <a:t>– 1,0 Gebühr = Verfahrensgebühr</a:t>
            </a:r>
          </a:p>
          <a:p>
            <a:r>
              <a:rPr lang="de-DE" b="1" dirty="0"/>
              <a:t>KV 1212 </a:t>
            </a:r>
            <a:r>
              <a:rPr lang="de-DE" dirty="0"/>
              <a:t>– 0,5 Gebühr = Verfahrensgebühr – wenn das gesamte Verfahren ohne Endentscheidung beendet wird (Rücknahme, Vergleich) – aber bei streitiger Kostenentscheidung KV 1211</a:t>
            </a:r>
            <a:endParaRPr lang="de-DE" dirty="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421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4" name="Gruppieren 3"/>
          <p:cNvGrpSpPr/>
          <p:nvPr/>
        </p:nvGrpSpPr>
        <p:grpSpPr>
          <a:xfrm>
            <a:off x="700087" y="1137622"/>
            <a:ext cx="6900863" cy="816409"/>
            <a:chOff x="700087" y="1137622"/>
            <a:chExt cx="6900863" cy="816409"/>
          </a:xfrm>
        </p:grpSpPr>
        <p:sp>
          <p:nvSpPr>
            <p:cNvPr id="10" name="Abgerundetes Rechteck 9"/>
            <p:cNvSpPr/>
            <p:nvPr/>
          </p:nvSpPr>
          <p:spPr>
            <a:xfrm>
              <a:off x="1575401" y="1518867"/>
              <a:ext cx="6025549"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Abschnitt 1 – vereinfachtes Unterhaltsverfahren</a:t>
              </a:r>
              <a:endParaRPr lang="de-DE" sz="2000" dirty="0">
                <a:effectLst/>
              </a:endParaRPr>
            </a:p>
          </p:txBody>
        </p:sp>
        <p:sp>
          <p:nvSpPr>
            <p:cNvPr id="18" name="Abgerundetes Rechteck 17"/>
            <p:cNvSpPr/>
            <p:nvPr/>
          </p:nvSpPr>
          <p:spPr>
            <a:xfrm>
              <a:off x="700087" y="1137622"/>
              <a:ext cx="6400801"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Hauptabschnitt 2 – selbständige Familienstreitsachen</a:t>
              </a:r>
              <a:endParaRPr lang="de-DE" sz="2000" dirty="0">
                <a:effectLst/>
              </a:endParaRPr>
            </a:p>
          </p:txBody>
        </p:sp>
      </p:grpSp>
      <p:sp>
        <p:nvSpPr>
          <p:cNvPr id="13" name="Abgerundetes Rechteck 12"/>
          <p:cNvSpPr/>
          <p:nvPr/>
        </p:nvSpPr>
        <p:spPr>
          <a:xfrm>
            <a:off x="1575400" y="3520050"/>
            <a:ext cx="9811737" cy="158719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wurde bereits eine Endentscheidung getroffen, diese jedoch nicht durch Vorlesen der Entscheidungsformel bekanntgegeben wurde und die Beschwerde vor Ablauf des Tages, an dem die Endentscheidung der Geschäftsstelle übermittelt wird, zurückgenommen wird, kann nach Anmerkung (1) zu KV 1212 ebenfalls ermäßigt werden</a:t>
            </a:r>
            <a:endParaRPr lang="de-DE">
              <a:effectLst/>
            </a:endParaRPr>
          </a:p>
        </p:txBody>
      </p:sp>
    </p:spTree>
    <p:extLst>
      <p:ext uri="{BB962C8B-B14F-4D97-AF65-F5344CB8AC3E}">
        <p14:creationId xmlns:p14="http://schemas.microsoft.com/office/powerpoint/2010/main" val="36925276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422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Abgerundetes Rechteck 4"/>
          <p:cNvSpPr/>
          <p:nvPr/>
        </p:nvSpPr>
        <p:spPr>
          <a:xfrm>
            <a:off x="1527061" y="1554245"/>
            <a:ext cx="9811737" cy="79921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Der von der Ehefrau beantragte Unterhalt wurde antragsgemäß per Beschluss festgesetzt. Der Ehemann legt gegen den Beschluss Beschwerde ein. </a:t>
            </a:r>
            <a:endParaRPr lang="de-DE" b="1" dirty="0">
              <a:effectLst/>
            </a:endParaRPr>
          </a:p>
        </p:txBody>
      </p:sp>
      <p:sp>
        <p:nvSpPr>
          <p:cNvPr id="18" name="Abgerundetes Rechteck 17"/>
          <p:cNvSpPr/>
          <p:nvPr/>
        </p:nvSpPr>
        <p:spPr>
          <a:xfrm>
            <a:off x="680322" y="1119080"/>
            <a:ext cx="6363416"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Fall 5 Fortsetzung (Beschwerde)</a:t>
            </a:r>
            <a:endParaRPr lang="de-DE" sz="2000" dirty="0">
              <a:effectLst/>
            </a:endParaRPr>
          </a:p>
        </p:txBody>
      </p:sp>
      <p:graphicFrame>
        <p:nvGraphicFramePr>
          <p:cNvPr id="4" name="Tabelle 3"/>
          <p:cNvGraphicFramePr>
            <a:graphicFrameLocks noGrp="1"/>
          </p:cNvGraphicFramePr>
          <p:nvPr>
            <p:extLst>
              <p:ext uri="{D42A27DB-BD31-4B8C-83A1-F6EECF244321}">
                <p14:modId xmlns:p14="http://schemas.microsoft.com/office/powerpoint/2010/main" val="3869694945"/>
              </p:ext>
            </p:extLst>
          </p:nvPr>
        </p:nvGraphicFramePr>
        <p:xfrm>
          <a:off x="1527061" y="2311912"/>
          <a:ext cx="9795107" cy="2208276"/>
        </p:xfrm>
        <a:graphic>
          <a:graphicData uri="http://schemas.openxmlformats.org/drawingml/2006/table">
            <a:tbl>
              <a:tblPr firstRow="1" firstCol="1" bandRow="1">
                <a:tableStyleId>{5C22544A-7EE6-4342-B048-85BDC9FD1C3A}</a:tableStyleId>
              </a:tblPr>
              <a:tblGrid>
                <a:gridCol w="1126283">
                  <a:extLst>
                    <a:ext uri="{9D8B030D-6E8A-4147-A177-3AD203B41FA5}">
                      <a16:colId xmlns:a16="http://schemas.microsoft.com/office/drawing/2014/main" val="3383334152"/>
                    </a:ext>
                  </a:extLst>
                </a:gridCol>
                <a:gridCol w="8668824">
                  <a:extLst>
                    <a:ext uri="{9D8B030D-6E8A-4147-A177-3AD203B41FA5}">
                      <a16:colId xmlns:a16="http://schemas.microsoft.com/office/drawing/2014/main" val="2388324323"/>
                    </a:ext>
                  </a:extLst>
                </a:gridCol>
              </a:tblGrid>
              <a:tr h="0">
                <a:tc>
                  <a:txBody>
                    <a:bodyPr/>
                    <a:lstStyle/>
                    <a:p>
                      <a:pPr algn="just"/>
                      <a:r>
                        <a:rPr lang="de-DE" sz="1800" u="sng" dirty="0">
                          <a:effectLst/>
                        </a:rPr>
                        <a:t>Fragen:</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a:lnSpc>
                          <a:spcPct val="115000"/>
                        </a:lnSpc>
                      </a:pPr>
                      <a:r>
                        <a:rPr lang="de-DE" sz="1800" dirty="0">
                          <a:effectLst/>
                        </a:rPr>
                        <a:t>Welche Gebühren fallen an, wenn</a:t>
                      </a:r>
                    </a:p>
                    <a:p>
                      <a:pPr marL="0" lvl="0" indent="0">
                        <a:lnSpc>
                          <a:spcPct val="115000"/>
                        </a:lnSpc>
                        <a:spcAft>
                          <a:spcPts val="0"/>
                        </a:spcAft>
                        <a:buSzPts val="1000"/>
                        <a:buFont typeface="+mj-lt"/>
                        <a:buNone/>
                      </a:pPr>
                      <a:r>
                        <a:rPr lang="de-DE" sz="1800" dirty="0" smtClean="0">
                          <a:effectLst/>
                        </a:rPr>
                        <a:t>1. die </a:t>
                      </a:r>
                      <a:r>
                        <a:rPr lang="de-DE" sz="1800" dirty="0">
                          <a:effectLst/>
                        </a:rPr>
                        <a:t>Beschwerde zurückgewiesen wird?</a:t>
                      </a:r>
                    </a:p>
                    <a:p>
                      <a:pPr marL="0" lvl="0" indent="0">
                        <a:lnSpc>
                          <a:spcPct val="115000"/>
                        </a:lnSpc>
                        <a:spcAft>
                          <a:spcPts val="0"/>
                        </a:spcAft>
                        <a:buSzPts val="1000"/>
                        <a:buFont typeface="+mj-lt"/>
                        <a:buNone/>
                      </a:pPr>
                      <a:r>
                        <a:rPr lang="de-DE" sz="1800" dirty="0" smtClean="0">
                          <a:effectLst/>
                        </a:rPr>
                        <a:t>2. der </a:t>
                      </a:r>
                      <a:r>
                        <a:rPr lang="de-DE" sz="1800" dirty="0">
                          <a:effectLst/>
                        </a:rPr>
                        <a:t>Ehemann die Beschwerde in der mündlichen Verhandlung zurücknimmt und </a:t>
                      </a:r>
                      <a:r>
                        <a:rPr lang="de-DE" sz="1800" dirty="0" smtClean="0">
                          <a:effectLst/>
                        </a:rPr>
                        <a:t>keine</a:t>
                      </a:r>
                    </a:p>
                    <a:p>
                      <a:pPr marL="0" lvl="0" indent="0">
                        <a:lnSpc>
                          <a:spcPct val="115000"/>
                        </a:lnSpc>
                        <a:spcAft>
                          <a:spcPts val="0"/>
                        </a:spcAft>
                        <a:buSzPts val="1000"/>
                        <a:buFont typeface="+mj-lt"/>
                        <a:buNone/>
                      </a:pPr>
                      <a:r>
                        <a:rPr lang="de-DE" sz="1800" dirty="0" smtClean="0">
                          <a:effectLst/>
                        </a:rPr>
                        <a:t>     Entscheidung </a:t>
                      </a:r>
                      <a:r>
                        <a:rPr lang="de-DE" sz="1800" dirty="0">
                          <a:effectLst/>
                        </a:rPr>
                        <a:t>über die Kosten ergeht?</a:t>
                      </a:r>
                    </a:p>
                    <a:p>
                      <a:pPr marL="0" lvl="0" indent="0">
                        <a:lnSpc>
                          <a:spcPct val="115000"/>
                        </a:lnSpc>
                        <a:spcAft>
                          <a:spcPts val="0"/>
                        </a:spcAft>
                        <a:buSzPts val="1000"/>
                        <a:buFont typeface="+mj-lt"/>
                        <a:buNone/>
                      </a:pPr>
                      <a:r>
                        <a:rPr lang="de-DE" sz="1800" dirty="0" smtClean="0">
                          <a:effectLst/>
                        </a:rPr>
                        <a:t>3. keine </a:t>
                      </a:r>
                      <a:r>
                        <a:rPr lang="de-DE" sz="1800" dirty="0">
                          <a:effectLst/>
                        </a:rPr>
                        <a:t>mündliche Verhandlung stattfindet, am 03.02. eine </a:t>
                      </a:r>
                      <a:r>
                        <a:rPr lang="de-DE" sz="1800" dirty="0" smtClean="0">
                          <a:effectLst/>
                        </a:rPr>
                        <a:t>Zurückweisungsentscheidung</a:t>
                      </a:r>
                    </a:p>
                    <a:p>
                      <a:pPr marL="0" lvl="0" indent="0">
                        <a:lnSpc>
                          <a:spcPct val="115000"/>
                        </a:lnSpc>
                        <a:spcAft>
                          <a:spcPts val="0"/>
                        </a:spcAft>
                        <a:buSzPts val="1000"/>
                        <a:buFont typeface="+mj-lt"/>
                        <a:buNone/>
                      </a:pPr>
                      <a:r>
                        <a:rPr lang="de-DE" sz="1800" dirty="0" smtClean="0">
                          <a:effectLst/>
                        </a:rPr>
                        <a:t>     </a:t>
                      </a:r>
                      <a:r>
                        <a:rPr lang="de-DE" sz="1800" dirty="0">
                          <a:effectLst/>
                        </a:rPr>
                        <a:t>erlassen wird und noch am selben Tag ein Schreiben des Ehemannes eingeht, mit dem </a:t>
                      </a:r>
                      <a:endParaRPr lang="de-DE" sz="1800" dirty="0" smtClean="0">
                        <a:effectLst/>
                      </a:endParaRPr>
                    </a:p>
                    <a:p>
                      <a:pPr marL="0" lvl="0" indent="0">
                        <a:lnSpc>
                          <a:spcPct val="115000"/>
                        </a:lnSpc>
                        <a:spcAft>
                          <a:spcPts val="0"/>
                        </a:spcAft>
                        <a:buSzPts val="1000"/>
                        <a:buFont typeface="+mj-lt"/>
                        <a:buNone/>
                      </a:pPr>
                      <a:r>
                        <a:rPr lang="de-DE" sz="1800" dirty="0" smtClean="0">
                          <a:effectLst/>
                        </a:rPr>
                        <a:t>     die </a:t>
                      </a:r>
                      <a:r>
                        <a:rPr lang="de-DE" sz="1800" dirty="0">
                          <a:effectLst/>
                        </a:rPr>
                        <a:t>Beschwerde zurückgenommen wird?</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600331321"/>
                  </a:ext>
                </a:extLst>
              </a:tr>
            </a:tbl>
          </a:graphicData>
        </a:graphic>
      </p:graphicFrame>
    </p:spTree>
    <p:extLst>
      <p:ext uri="{BB962C8B-B14F-4D97-AF65-F5344CB8AC3E}">
        <p14:creationId xmlns:p14="http://schemas.microsoft.com/office/powerpoint/2010/main" val="26919514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423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Abgerundetes Rechteck 17"/>
          <p:cNvSpPr/>
          <p:nvPr/>
        </p:nvSpPr>
        <p:spPr>
          <a:xfrm>
            <a:off x="824364" y="787309"/>
            <a:ext cx="2185770"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Fall 5</a:t>
            </a:r>
            <a:endParaRPr lang="de-DE" sz="2000" dirty="0">
              <a:effectLst/>
            </a:endParaRPr>
          </a:p>
        </p:txBody>
      </p:sp>
      <p:sp>
        <p:nvSpPr>
          <p:cNvPr id="19" name="Abgerundetes Rechteck 18"/>
          <p:cNvSpPr/>
          <p:nvPr/>
        </p:nvSpPr>
        <p:spPr>
          <a:xfrm>
            <a:off x="1000117" y="1233217"/>
            <a:ext cx="6363416"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Fall 5 Fortsetzung (Beschwerde)</a:t>
            </a:r>
            <a:endParaRPr lang="de-DE" sz="2000" dirty="0">
              <a:effectLst/>
            </a:endParaRPr>
          </a:p>
        </p:txBody>
      </p:sp>
      <p:sp>
        <p:nvSpPr>
          <p:cNvPr id="14" name="Ellipse 13"/>
          <p:cNvSpPr/>
          <p:nvPr/>
        </p:nvSpPr>
        <p:spPr>
          <a:xfrm>
            <a:off x="7145476" y="1102390"/>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graphicFrame>
        <p:nvGraphicFramePr>
          <p:cNvPr id="2" name="Tabelle 1"/>
          <p:cNvGraphicFramePr>
            <a:graphicFrameLocks noGrp="1"/>
          </p:cNvGraphicFramePr>
          <p:nvPr>
            <p:extLst>
              <p:ext uri="{D42A27DB-BD31-4B8C-83A1-F6EECF244321}">
                <p14:modId xmlns:p14="http://schemas.microsoft.com/office/powerpoint/2010/main" val="1575708178"/>
              </p:ext>
            </p:extLst>
          </p:nvPr>
        </p:nvGraphicFramePr>
        <p:xfrm>
          <a:off x="1528764" y="2409949"/>
          <a:ext cx="9115424" cy="3859693"/>
        </p:xfrm>
        <a:graphic>
          <a:graphicData uri="http://schemas.openxmlformats.org/drawingml/2006/table">
            <a:tbl>
              <a:tblPr firstRow="1" firstCol="1" bandRow="1">
                <a:tableStyleId>{5C22544A-7EE6-4342-B048-85BDC9FD1C3A}</a:tableStyleId>
              </a:tblPr>
              <a:tblGrid>
                <a:gridCol w="9115424">
                  <a:extLst>
                    <a:ext uri="{9D8B030D-6E8A-4147-A177-3AD203B41FA5}">
                      <a16:colId xmlns:a16="http://schemas.microsoft.com/office/drawing/2014/main" val="254310043"/>
                    </a:ext>
                  </a:extLst>
                </a:gridCol>
              </a:tblGrid>
              <a:tr h="1113537">
                <a:tc>
                  <a:txBody>
                    <a:bodyPr/>
                    <a:lstStyle/>
                    <a:p>
                      <a:pPr>
                        <a:lnSpc>
                          <a:spcPct val="150000"/>
                        </a:lnSpc>
                        <a:spcAft>
                          <a:spcPts val="0"/>
                        </a:spcAft>
                      </a:pPr>
                      <a:r>
                        <a:rPr lang="de-DE" sz="1800" dirty="0" smtClean="0">
                          <a:effectLst/>
                        </a:rPr>
                        <a:t>1) KV </a:t>
                      </a:r>
                      <a:r>
                        <a:rPr lang="de-DE" sz="1800" dirty="0">
                          <a:effectLst/>
                        </a:rPr>
                        <a:t>1211 – 1,0 Gebühr aus 4.000,00 € = 140,00 € (§§ 3 II, 28 </a:t>
                      </a:r>
                      <a:r>
                        <a:rPr lang="de-DE" sz="1800" dirty="0" err="1">
                          <a:effectLst/>
                        </a:rPr>
                        <a:t>FamGKG</a:t>
                      </a:r>
                      <a:r>
                        <a:rPr lang="de-DE" sz="1800" dirty="0">
                          <a:effectLst/>
                        </a:rPr>
                        <a:t>)</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3334161526"/>
                  </a:ext>
                </a:extLst>
              </a:tr>
              <a:tr h="1176924">
                <a:tc>
                  <a:txBody>
                    <a:bodyPr/>
                    <a:lstStyle/>
                    <a:p>
                      <a:r>
                        <a:rPr lang="de-DE" sz="1800" dirty="0" smtClean="0">
                          <a:effectLst/>
                        </a:rPr>
                        <a:t>2) KV </a:t>
                      </a:r>
                      <a:r>
                        <a:rPr lang="de-DE" sz="1800" dirty="0">
                          <a:effectLst/>
                        </a:rPr>
                        <a:t>1212 – 0,5 Gebühr aus 4.000,00 € = 70,00 € (§§ 3 II, 28 </a:t>
                      </a:r>
                      <a:r>
                        <a:rPr lang="de-DE" sz="1800" dirty="0" err="1">
                          <a:effectLst/>
                        </a:rPr>
                        <a:t>FamGKG</a:t>
                      </a:r>
                      <a:r>
                        <a:rPr lang="de-DE" sz="1800" dirty="0" smtClean="0">
                          <a:effectLst/>
                        </a:rPr>
                        <a:t>)</a:t>
                      </a:r>
                    </a:p>
                    <a:p>
                      <a:r>
                        <a:rPr lang="de-DE" sz="1800" dirty="0" smtClean="0">
                          <a:effectLst/>
                        </a:rPr>
                        <a:t>    (</a:t>
                      </a:r>
                      <a:r>
                        <a:rPr lang="de-DE" sz="1800" dirty="0">
                          <a:effectLst/>
                        </a:rPr>
                        <a:t>es liegt keine Endentscheidung vor)</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386221524"/>
                  </a:ext>
                </a:extLst>
              </a:tr>
              <a:tr h="1569232">
                <a:tc>
                  <a:txBody>
                    <a:bodyPr/>
                    <a:lstStyle/>
                    <a:p>
                      <a:r>
                        <a:rPr lang="de-DE" sz="1800" dirty="0" smtClean="0">
                          <a:effectLst/>
                        </a:rPr>
                        <a:t>3) KV </a:t>
                      </a:r>
                      <a:r>
                        <a:rPr lang="de-DE" sz="1800" dirty="0">
                          <a:effectLst/>
                        </a:rPr>
                        <a:t>1212 – 0,5 Gebühr aus 4.000,00 € = 70,00 € (§§ 3 II, 28 </a:t>
                      </a:r>
                      <a:r>
                        <a:rPr lang="de-DE" sz="1800" dirty="0" err="1">
                          <a:effectLst/>
                        </a:rPr>
                        <a:t>FamGKG</a:t>
                      </a:r>
                      <a:r>
                        <a:rPr lang="de-DE" sz="1800" dirty="0" smtClean="0">
                          <a:effectLst/>
                        </a:rPr>
                        <a:t>)</a:t>
                      </a:r>
                    </a:p>
                    <a:p>
                      <a:r>
                        <a:rPr lang="de-DE" sz="1800" dirty="0" smtClean="0">
                          <a:effectLst/>
                        </a:rPr>
                        <a:t>    (</a:t>
                      </a:r>
                      <a:r>
                        <a:rPr lang="de-DE" sz="1800" dirty="0">
                          <a:effectLst/>
                        </a:rPr>
                        <a:t>Gebührenermäßigung greift auch hier gemäß (1) zu KV 1212)</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800498133"/>
                  </a:ext>
                </a:extLst>
              </a:tr>
            </a:tbl>
          </a:graphicData>
        </a:graphic>
      </p:graphicFrame>
    </p:spTree>
    <p:extLst>
      <p:ext uri="{BB962C8B-B14F-4D97-AF65-F5344CB8AC3E}">
        <p14:creationId xmlns:p14="http://schemas.microsoft.com/office/powerpoint/2010/main" val="41453340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1718274" y="2488866"/>
            <a:ext cx="7811489" cy="43912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KV 1220 </a:t>
            </a:r>
            <a:r>
              <a:rPr lang="de-DE" dirty="0"/>
              <a:t>– 3,0 Gebühr – Allgemeine Verfahrensgebühr</a:t>
            </a:r>
            <a:endParaRPr lang="de-DE" dirty="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424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828675" y="1382458"/>
            <a:ext cx="6025549"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Abschnitt 2: Verfahren im Übrigen</a:t>
            </a:r>
            <a:endParaRPr lang="de-DE" sz="2000">
              <a:effectLst/>
            </a:endParaRPr>
          </a:p>
        </p:txBody>
      </p:sp>
      <p:sp>
        <p:nvSpPr>
          <p:cNvPr id="14" name="Abgerundetes Rechteck 13"/>
          <p:cNvSpPr/>
          <p:nvPr/>
        </p:nvSpPr>
        <p:spPr>
          <a:xfrm>
            <a:off x="1466850" y="1806955"/>
            <a:ext cx="8062913" cy="54988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Unterabschnitt 1: erster Rechtszug </a:t>
            </a:r>
            <a:endParaRPr lang="de-DE" b="1" dirty="0" smtClean="0"/>
          </a:p>
          <a:p>
            <a:r>
              <a:rPr lang="de-DE" dirty="0" smtClean="0"/>
              <a:t>(</a:t>
            </a:r>
            <a:r>
              <a:rPr lang="de-DE" dirty="0"/>
              <a:t>selbständige Familienstreitsachen – ohne vereinfachtes Unterhaltsverfahren) </a:t>
            </a:r>
            <a:endParaRPr lang="de-DE" sz="2000" dirty="0">
              <a:effectLst/>
            </a:endParaRPr>
          </a:p>
        </p:txBody>
      </p:sp>
      <p:sp>
        <p:nvSpPr>
          <p:cNvPr id="16" name="Abgerundetes Rechteck 15"/>
          <p:cNvSpPr/>
          <p:nvPr/>
        </p:nvSpPr>
        <p:spPr>
          <a:xfrm>
            <a:off x="1718274" y="3060014"/>
            <a:ext cx="7811489" cy="177240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KV 1221 </a:t>
            </a:r>
            <a:r>
              <a:rPr lang="de-DE" dirty="0"/>
              <a:t>– 1,0 Gebühr Ermäßigungstatbestände – Beendigung des gesamten Verfahrens (teilweise Ermäßigung ist nicht möglich)</a:t>
            </a:r>
          </a:p>
          <a:p>
            <a:r>
              <a:rPr lang="de-DE" dirty="0"/>
              <a:t>es können auch zwei verschiedene Ermäßigungstatbestände zusammentreffen, wenn beide zusammengerechnet das gesamte Verfahren umfasst – dann kann insgesamt ermäßigt werden</a:t>
            </a:r>
            <a:endParaRPr lang="de-DE" dirty="0">
              <a:effectLst/>
            </a:endParaRPr>
          </a:p>
        </p:txBody>
      </p:sp>
    </p:spTree>
    <p:extLst>
      <p:ext uri="{BB962C8B-B14F-4D97-AF65-F5344CB8AC3E}">
        <p14:creationId xmlns:p14="http://schemas.microsoft.com/office/powerpoint/2010/main" val="6157236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425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Abgerundetes Rechteck 4"/>
          <p:cNvSpPr/>
          <p:nvPr/>
        </p:nvSpPr>
        <p:spPr>
          <a:xfrm>
            <a:off x="1527061" y="1678306"/>
            <a:ext cx="9811737" cy="171418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Die Ehefrau macht gegen ihren getrenntlebenden Ehemann Ehegattenunterhalt geltend (Verfahrenswert: 7.500,00 €). Während der mündlichen </a:t>
            </a:r>
            <a:r>
              <a:rPr lang="de-DE" b="1" dirty="0" smtClean="0"/>
              <a:t>Verhandlung </a:t>
            </a:r>
            <a:r>
              <a:rPr lang="de-DE" b="1" dirty="0"/>
              <a:t>nimmt sie den Antrag in Höhe von 2.500,00 € zurück, über die restliche Forderung wird per Beschluss entschieden. Der Verfahrenswert wird auf 7.500,00 € festgesetzt, die Kosten tragen die Antragstellerin zu 1/3 und der Antragsgegner zu 2/3. </a:t>
            </a:r>
            <a:endParaRPr lang="de-DE" b="1" dirty="0">
              <a:effectLst/>
            </a:endParaRPr>
          </a:p>
        </p:txBody>
      </p:sp>
      <p:sp>
        <p:nvSpPr>
          <p:cNvPr id="18" name="Abgerundetes Rechteck 17"/>
          <p:cNvSpPr/>
          <p:nvPr/>
        </p:nvSpPr>
        <p:spPr>
          <a:xfrm>
            <a:off x="680322" y="1119080"/>
            <a:ext cx="5906216"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Fall 6 – selbständige Familienstreitsache</a:t>
            </a:r>
            <a:endParaRPr lang="de-DE" sz="2000" dirty="0">
              <a:effectLst/>
            </a:endParaRPr>
          </a:p>
        </p:txBody>
      </p:sp>
      <p:graphicFrame>
        <p:nvGraphicFramePr>
          <p:cNvPr id="2" name="Tabelle 1"/>
          <p:cNvGraphicFramePr>
            <a:graphicFrameLocks noGrp="1"/>
          </p:cNvGraphicFramePr>
          <p:nvPr>
            <p:extLst>
              <p:ext uri="{D42A27DB-BD31-4B8C-83A1-F6EECF244321}">
                <p14:modId xmlns:p14="http://schemas.microsoft.com/office/powerpoint/2010/main" val="1414697115"/>
              </p:ext>
            </p:extLst>
          </p:nvPr>
        </p:nvGraphicFramePr>
        <p:xfrm>
          <a:off x="1527061" y="3357212"/>
          <a:ext cx="9811737" cy="1864201"/>
        </p:xfrm>
        <a:graphic>
          <a:graphicData uri="http://schemas.openxmlformats.org/drawingml/2006/table">
            <a:tbl>
              <a:tblPr firstRow="1" firstCol="1" bandRow="1">
                <a:tableStyleId>{5C22544A-7EE6-4342-B048-85BDC9FD1C3A}</a:tableStyleId>
              </a:tblPr>
              <a:tblGrid>
                <a:gridCol w="1128194">
                  <a:extLst>
                    <a:ext uri="{9D8B030D-6E8A-4147-A177-3AD203B41FA5}">
                      <a16:colId xmlns:a16="http://schemas.microsoft.com/office/drawing/2014/main" val="2268051640"/>
                    </a:ext>
                  </a:extLst>
                </a:gridCol>
                <a:gridCol w="8683543">
                  <a:extLst>
                    <a:ext uri="{9D8B030D-6E8A-4147-A177-3AD203B41FA5}">
                      <a16:colId xmlns:a16="http://schemas.microsoft.com/office/drawing/2014/main" val="1383355196"/>
                    </a:ext>
                  </a:extLst>
                </a:gridCol>
              </a:tblGrid>
              <a:tr h="1864201">
                <a:tc>
                  <a:txBody>
                    <a:bodyPr/>
                    <a:lstStyle/>
                    <a:p>
                      <a:pPr algn="just">
                        <a:lnSpc>
                          <a:spcPct val="150000"/>
                        </a:lnSpc>
                        <a:spcAft>
                          <a:spcPts val="0"/>
                        </a:spcAft>
                      </a:pPr>
                      <a:r>
                        <a:rPr lang="de-DE" sz="1800" u="sng">
                          <a:effectLst/>
                        </a:rPr>
                        <a:t>Fragen:</a:t>
                      </a:r>
                      <a:endParaRPr lang="de-DE"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c>
                  <a:txBody>
                    <a:bodyPr/>
                    <a:lstStyle/>
                    <a:p>
                      <a:pPr marL="342900" lvl="0" indent="-342900">
                        <a:lnSpc>
                          <a:spcPct val="115000"/>
                        </a:lnSpc>
                        <a:spcAft>
                          <a:spcPts val="0"/>
                        </a:spcAft>
                        <a:buFont typeface="+mj-lt"/>
                        <a:buAutoNum type="arabicPeriod"/>
                      </a:pPr>
                      <a:r>
                        <a:rPr lang="de-DE" sz="1800" dirty="0">
                          <a:effectLst/>
                        </a:rPr>
                        <a:t>Ist ein Vorschuss zu erheben? Wenn ja, in welcher Höhe und von wem?</a:t>
                      </a:r>
                    </a:p>
                    <a:p>
                      <a:pPr marL="342900" lvl="0" indent="-342900">
                        <a:lnSpc>
                          <a:spcPct val="115000"/>
                        </a:lnSpc>
                        <a:spcAft>
                          <a:spcPts val="0"/>
                        </a:spcAft>
                        <a:buFont typeface="+mj-lt"/>
                        <a:buAutoNum type="arabicPeriod"/>
                      </a:pPr>
                      <a:r>
                        <a:rPr lang="de-DE" sz="1800" dirty="0">
                          <a:effectLst/>
                        </a:rPr>
                        <a:t>Welche Gebühren fallen an?</a:t>
                      </a:r>
                    </a:p>
                    <a:p>
                      <a:pPr marL="342900" lvl="0" indent="-342900">
                        <a:lnSpc>
                          <a:spcPct val="115000"/>
                        </a:lnSpc>
                        <a:spcAft>
                          <a:spcPts val="0"/>
                        </a:spcAft>
                        <a:buFont typeface="+mj-lt"/>
                        <a:buAutoNum type="arabicPeriod"/>
                      </a:pPr>
                      <a:r>
                        <a:rPr lang="de-DE" sz="1800" dirty="0">
                          <a:effectLst/>
                        </a:rPr>
                        <a:t>Wann sind die Gebühren fällig?</a:t>
                      </a:r>
                    </a:p>
                    <a:p>
                      <a:pPr marL="342900" lvl="0" indent="-342900">
                        <a:lnSpc>
                          <a:spcPct val="115000"/>
                        </a:lnSpc>
                        <a:spcAft>
                          <a:spcPts val="0"/>
                        </a:spcAft>
                        <a:buFont typeface="+mj-lt"/>
                        <a:buAutoNum type="arabicPeriod"/>
                      </a:pPr>
                      <a:r>
                        <a:rPr lang="de-DE" sz="1800" dirty="0">
                          <a:effectLst/>
                        </a:rPr>
                        <a:t>Wer ist Kostenschuldner?</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2301628293"/>
                  </a:ext>
                </a:extLst>
              </a:tr>
            </a:tbl>
          </a:graphicData>
        </a:graphic>
      </p:graphicFrame>
    </p:spTree>
    <p:extLst>
      <p:ext uri="{BB962C8B-B14F-4D97-AF65-F5344CB8AC3E}">
        <p14:creationId xmlns:p14="http://schemas.microsoft.com/office/powerpoint/2010/main" val="26807556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426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Abgerundetes Rechteck 17"/>
          <p:cNvSpPr/>
          <p:nvPr/>
        </p:nvSpPr>
        <p:spPr>
          <a:xfrm>
            <a:off x="824364" y="787309"/>
            <a:ext cx="2185770"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Fall 6</a:t>
            </a:r>
            <a:endParaRPr lang="de-DE" sz="2000" dirty="0">
              <a:effectLst/>
            </a:endParaRPr>
          </a:p>
        </p:txBody>
      </p:sp>
      <p:sp>
        <p:nvSpPr>
          <p:cNvPr id="19" name="Abgerundetes Rechteck 18"/>
          <p:cNvSpPr/>
          <p:nvPr/>
        </p:nvSpPr>
        <p:spPr>
          <a:xfrm>
            <a:off x="1000117" y="1233217"/>
            <a:ext cx="6363416"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selbständige Familienstreitsache</a:t>
            </a:r>
            <a:endParaRPr lang="de-DE" sz="2000" dirty="0">
              <a:effectLst/>
            </a:endParaRPr>
          </a:p>
        </p:txBody>
      </p:sp>
      <p:sp>
        <p:nvSpPr>
          <p:cNvPr id="14" name="Ellipse 13"/>
          <p:cNvSpPr/>
          <p:nvPr/>
        </p:nvSpPr>
        <p:spPr>
          <a:xfrm>
            <a:off x="7145476" y="1102390"/>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graphicFrame>
        <p:nvGraphicFramePr>
          <p:cNvPr id="3" name="Tabelle 2"/>
          <p:cNvGraphicFramePr>
            <a:graphicFrameLocks noGrp="1"/>
          </p:cNvGraphicFramePr>
          <p:nvPr>
            <p:extLst>
              <p:ext uri="{D42A27DB-BD31-4B8C-83A1-F6EECF244321}">
                <p14:modId xmlns:p14="http://schemas.microsoft.com/office/powerpoint/2010/main" val="3675445445"/>
              </p:ext>
            </p:extLst>
          </p:nvPr>
        </p:nvGraphicFramePr>
        <p:xfrm>
          <a:off x="935343" y="2080549"/>
          <a:ext cx="10119860" cy="3840480"/>
        </p:xfrm>
        <a:graphic>
          <a:graphicData uri="http://schemas.openxmlformats.org/drawingml/2006/table">
            <a:tbl>
              <a:tblPr firstRow="1" firstCol="1" bandRow="1">
                <a:tableStyleId>{5C22544A-7EE6-4342-B048-85BDC9FD1C3A}</a:tableStyleId>
              </a:tblPr>
              <a:tblGrid>
                <a:gridCol w="10119860">
                  <a:extLst>
                    <a:ext uri="{9D8B030D-6E8A-4147-A177-3AD203B41FA5}">
                      <a16:colId xmlns:a16="http://schemas.microsoft.com/office/drawing/2014/main" val="590595726"/>
                    </a:ext>
                  </a:extLst>
                </a:gridCol>
              </a:tblGrid>
              <a:tr h="0">
                <a:tc>
                  <a:txBody>
                    <a:bodyPr/>
                    <a:lstStyle/>
                    <a:p>
                      <a:r>
                        <a:rPr lang="de-DE" sz="1800" dirty="0" smtClean="0">
                          <a:effectLst/>
                        </a:rPr>
                        <a:t>1. Vorschusspflicht </a:t>
                      </a:r>
                      <a:r>
                        <a:rPr lang="de-DE" sz="1800" dirty="0">
                          <a:effectLst/>
                        </a:rPr>
                        <a:t>(§ 14 I S. 1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557663279"/>
                  </a:ext>
                </a:extLst>
              </a:tr>
              <a:tr h="0">
                <a:tc>
                  <a:txBody>
                    <a:bodyPr/>
                    <a:lstStyle/>
                    <a:p>
                      <a:r>
                        <a:rPr lang="de-DE" sz="1800" dirty="0">
                          <a:effectLst/>
                        </a:rPr>
                        <a:t>KV 1220 – 3,0 Gebühr aus 7.500,00 € = 672,00 € (§§ 3 II, 28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628448606"/>
                  </a:ext>
                </a:extLst>
              </a:tr>
              <a:tr h="0">
                <a:tc>
                  <a:txBody>
                    <a:bodyPr/>
                    <a:lstStyle/>
                    <a:p>
                      <a:r>
                        <a:rPr lang="de-DE" sz="1800">
                          <a:effectLst/>
                        </a:rPr>
                        <a:t>Kostenschuldner: Antragsteller (§ 21 I S. 1 FamGKG) </a:t>
                      </a:r>
                    </a:p>
                    <a:p>
                      <a:r>
                        <a:rPr lang="de-DE" sz="1800">
                          <a:effectLst/>
                        </a:rPr>
                        <a:t>mittels Kostenanforderung ohne Sollstellung (Nr. 4.2, 15, 26 KostVfg)</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875408819"/>
                  </a:ext>
                </a:extLst>
              </a:tr>
              <a:tr h="0">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280621783"/>
                  </a:ext>
                </a:extLst>
              </a:tr>
              <a:tr h="0">
                <a:tc>
                  <a:txBody>
                    <a:bodyPr/>
                    <a:lstStyle/>
                    <a:p>
                      <a:r>
                        <a:rPr lang="de-DE" sz="1800" dirty="0" smtClean="0">
                          <a:effectLst/>
                        </a:rPr>
                        <a:t>2. KV </a:t>
                      </a:r>
                      <a:r>
                        <a:rPr lang="de-DE" sz="1800" dirty="0">
                          <a:effectLst/>
                        </a:rPr>
                        <a:t>1220 – 3,0 Gebühr aus 7.500,00 € = 672,00 € (§§ 3 II, 28 </a:t>
                      </a:r>
                      <a:r>
                        <a:rPr lang="de-DE" sz="1800" dirty="0" err="1">
                          <a:effectLst/>
                        </a:rPr>
                        <a:t>FamGKG</a:t>
                      </a:r>
                      <a:r>
                        <a:rPr lang="de-DE" sz="1800" dirty="0">
                          <a:effectLst/>
                        </a:rPr>
                        <a:t>)</a:t>
                      </a:r>
                    </a:p>
                    <a:p>
                      <a:r>
                        <a:rPr lang="de-DE" sz="1800" dirty="0">
                          <a:effectLst/>
                        </a:rPr>
                        <a:t>keine Ermäßigung, da nicht der gesamte Antrag zurückgenommen wurde</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407462326"/>
                  </a:ext>
                </a:extLst>
              </a:tr>
              <a:tr h="0">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877085466"/>
                  </a:ext>
                </a:extLst>
              </a:tr>
              <a:tr h="0">
                <a:tc>
                  <a:txBody>
                    <a:bodyPr/>
                    <a:lstStyle/>
                    <a:p>
                      <a:r>
                        <a:rPr lang="de-DE" sz="1800" dirty="0" smtClean="0">
                          <a:effectLst/>
                        </a:rPr>
                        <a:t>3. mit </a:t>
                      </a:r>
                      <a:r>
                        <a:rPr lang="de-DE" sz="1800" dirty="0">
                          <a:effectLst/>
                        </a:rPr>
                        <a:t>Einreichung des Antrags (§ 9 I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132730550"/>
                  </a:ext>
                </a:extLst>
              </a:tr>
              <a:tr h="0">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853661670"/>
                  </a:ext>
                </a:extLst>
              </a:tr>
              <a:tr h="0">
                <a:tc>
                  <a:txBody>
                    <a:bodyPr/>
                    <a:lstStyle/>
                    <a:p>
                      <a:r>
                        <a:rPr lang="de-DE" sz="1800" dirty="0" smtClean="0">
                          <a:effectLst/>
                        </a:rPr>
                        <a:t>4. beide </a:t>
                      </a:r>
                      <a:r>
                        <a:rPr lang="de-DE" sz="1800" dirty="0">
                          <a:effectLst/>
                        </a:rPr>
                        <a:t>Ehegatten als Entscheidungsschuldner zu 1/3 und 2/3 (§ 24 Nr. 1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620094837"/>
                  </a:ext>
                </a:extLst>
              </a:tr>
              <a:tr h="0">
                <a:tc>
                  <a:txBody>
                    <a:bodyPr/>
                    <a:lstStyle/>
                    <a:p>
                      <a:r>
                        <a:rPr lang="de-DE" sz="1800">
                          <a:effectLst/>
                        </a:rPr>
                        <a:t>Antragsteller als Antragstellerschuldner für die gesamten Gebühren (§ 21 I S. 1 FamGKG)</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954379333"/>
                  </a:ext>
                </a:extLst>
              </a:tr>
              <a:tr h="0">
                <a:tc>
                  <a:txBody>
                    <a:bodyPr/>
                    <a:lstStyle/>
                    <a:p>
                      <a:r>
                        <a:rPr lang="de-DE" sz="1800" dirty="0">
                          <a:effectLst/>
                        </a:rPr>
                        <a:t>beide Ehegatten als Gesamtschuldner für 2/3 der Kosten (§ 26 I </a:t>
                      </a:r>
                      <a:r>
                        <a:rPr lang="de-DE" sz="1800" dirty="0" err="1">
                          <a:effectLst/>
                        </a:rPr>
                        <a:t>FamGKG</a:t>
                      </a:r>
                      <a:r>
                        <a:rPr lang="de-DE" sz="1800" dirty="0">
                          <a:effectLst/>
                        </a:rPr>
                        <a:t>)</a:t>
                      </a:r>
                    </a:p>
                    <a:p>
                      <a:r>
                        <a:rPr lang="de-DE" sz="1800" dirty="0">
                          <a:effectLst/>
                        </a:rPr>
                        <a:t>(es sind mehrere Kostenschuldner für dieselbe Kostenschuld vorhanden)</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408660031"/>
                  </a:ext>
                </a:extLst>
              </a:tr>
            </a:tbl>
          </a:graphicData>
        </a:graphic>
      </p:graphicFrame>
    </p:spTree>
    <p:extLst>
      <p:ext uri="{BB962C8B-B14F-4D97-AF65-F5344CB8AC3E}">
        <p14:creationId xmlns:p14="http://schemas.microsoft.com/office/powerpoint/2010/main" val="6515349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bgerundetes Rechteck 15"/>
          <p:cNvSpPr/>
          <p:nvPr/>
        </p:nvSpPr>
        <p:spPr>
          <a:xfrm>
            <a:off x="1546824" y="1689967"/>
            <a:ext cx="9440264" cy="2526399"/>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a:t>das Mahnverfahren wird nach dem GKG bewertet (§ 1 S. 3 </a:t>
            </a:r>
            <a:r>
              <a:rPr lang="de-DE" dirty="0" err="1"/>
              <a:t>FamGKG</a:t>
            </a:r>
            <a:r>
              <a:rPr lang="de-DE" dirty="0"/>
              <a:t>) – KV 1110 – 0,5 Gebühr</a:t>
            </a:r>
          </a:p>
          <a:p>
            <a:pPr marL="285750" lvl="0" indent="-285750">
              <a:buFont typeface="Arial" panose="020B0604020202020204" pitchFamily="34" charset="0"/>
              <a:buChar char="•"/>
            </a:pPr>
            <a:r>
              <a:rPr lang="de-DE" dirty="0"/>
              <a:t>die Gebühr für das streitige Verfahren entsteht erst mit Eingang der Akten beim Familiengericht (Anmerkung zu KV 1220)</a:t>
            </a:r>
          </a:p>
          <a:p>
            <a:pPr marL="285750" lvl="0" indent="-285750">
              <a:buFont typeface="Arial" panose="020B0604020202020204" pitchFamily="34" charset="0"/>
              <a:buChar char="•"/>
            </a:pPr>
            <a:r>
              <a:rPr lang="de-DE" dirty="0"/>
              <a:t>die Gebühr des Mahnverfahrens ist auf die Gebühr für das streitige Verfahren anzurechnen</a:t>
            </a:r>
          </a:p>
          <a:p>
            <a:pPr marL="285750" lvl="0" indent="-285750">
              <a:buFont typeface="Arial" panose="020B0604020202020204" pitchFamily="34" charset="0"/>
              <a:buChar char="•"/>
            </a:pPr>
            <a:r>
              <a:rPr lang="de-DE" dirty="0"/>
              <a:t>wurde nur teilweise Widerspruch bzw. Einspruch eingelegt, ist nur eine 0,5 Gebühr nach KV 1110 nach dem Wert anzurechnen, der auch ins streitige Verfahren übergegangen ist</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427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828675" y="1382458"/>
            <a:ext cx="6025549"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vorausgehendes Mahnverfahren: </a:t>
            </a:r>
            <a:endParaRPr lang="de-DE" sz="2000" b="1">
              <a:effectLst/>
            </a:endParaRPr>
          </a:p>
        </p:txBody>
      </p:sp>
    </p:spTree>
    <p:extLst>
      <p:ext uri="{BB962C8B-B14F-4D97-AF65-F5344CB8AC3E}">
        <p14:creationId xmlns:p14="http://schemas.microsoft.com/office/powerpoint/2010/main" val="380047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428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Abgerundetes Rechteck 4"/>
          <p:cNvSpPr/>
          <p:nvPr/>
        </p:nvSpPr>
        <p:spPr>
          <a:xfrm>
            <a:off x="1527061" y="1483435"/>
            <a:ext cx="9811737" cy="243649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Der Ehemann macht in einem Mahnverfahren gegen seine Frau eine Zugewinnausgleichsforderung in Höhe von 75.000,00 € geltend.</a:t>
            </a:r>
          </a:p>
          <a:p>
            <a:r>
              <a:rPr lang="de-DE" b="1" dirty="0"/>
              <a:t>Nach teilweisem Widerspruch der Ehefrau wird wegen 40.000,00 € ein streitiges Verfahren durchgeführt. Das Gericht erlässt am Ende des Verfahrens folgenden Beschluss: </a:t>
            </a:r>
          </a:p>
          <a:p>
            <a:pPr lvl="0"/>
            <a:r>
              <a:rPr lang="de-DE" b="1" dirty="0" smtClean="0"/>
              <a:t>		Die </a:t>
            </a:r>
            <a:r>
              <a:rPr lang="de-DE" b="1" dirty="0"/>
              <a:t>Antragsgegner hat … 40.000,00 € zu zahlen. </a:t>
            </a:r>
          </a:p>
          <a:p>
            <a:pPr lvl="0"/>
            <a:r>
              <a:rPr lang="de-DE" b="1" dirty="0" smtClean="0"/>
              <a:t>		Die </a:t>
            </a:r>
            <a:r>
              <a:rPr lang="de-DE" b="1" dirty="0"/>
              <a:t>Antragsgegnerin trägt die Kosten des Verfahrens.</a:t>
            </a:r>
          </a:p>
          <a:p>
            <a:pPr lvl="0"/>
            <a:r>
              <a:rPr lang="de-DE" b="1" dirty="0" smtClean="0"/>
              <a:t>		Der </a:t>
            </a:r>
            <a:r>
              <a:rPr lang="de-DE" b="1" dirty="0"/>
              <a:t>Verfahrenswert wird auf 40.000,00 € festgesetzt. </a:t>
            </a:r>
          </a:p>
        </p:txBody>
      </p:sp>
      <p:sp>
        <p:nvSpPr>
          <p:cNvPr id="18" name="Abgerundetes Rechteck 17"/>
          <p:cNvSpPr/>
          <p:nvPr/>
        </p:nvSpPr>
        <p:spPr>
          <a:xfrm>
            <a:off x="680321" y="1119080"/>
            <a:ext cx="7063503"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Fall 7 – selbständige Familienstreitsache mit Mahnverfahren</a:t>
            </a:r>
            <a:endParaRPr lang="de-DE" sz="2000" dirty="0">
              <a:effectLst/>
            </a:endParaRPr>
          </a:p>
        </p:txBody>
      </p:sp>
      <p:graphicFrame>
        <p:nvGraphicFramePr>
          <p:cNvPr id="3" name="Tabelle 2"/>
          <p:cNvGraphicFramePr>
            <a:graphicFrameLocks noGrp="1"/>
          </p:cNvGraphicFramePr>
          <p:nvPr>
            <p:extLst>
              <p:ext uri="{D42A27DB-BD31-4B8C-83A1-F6EECF244321}">
                <p14:modId xmlns:p14="http://schemas.microsoft.com/office/powerpoint/2010/main" val="1094722044"/>
              </p:ext>
            </p:extLst>
          </p:nvPr>
        </p:nvGraphicFramePr>
        <p:xfrm>
          <a:off x="1527061" y="3820552"/>
          <a:ext cx="9811737" cy="1261872"/>
        </p:xfrm>
        <a:graphic>
          <a:graphicData uri="http://schemas.openxmlformats.org/drawingml/2006/table">
            <a:tbl>
              <a:tblPr firstRow="1" firstCol="1" bandRow="1">
                <a:tableStyleId>{5C22544A-7EE6-4342-B048-85BDC9FD1C3A}</a:tableStyleId>
              </a:tblPr>
              <a:tblGrid>
                <a:gridCol w="1128195">
                  <a:extLst>
                    <a:ext uri="{9D8B030D-6E8A-4147-A177-3AD203B41FA5}">
                      <a16:colId xmlns:a16="http://schemas.microsoft.com/office/drawing/2014/main" val="508283168"/>
                    </a:ext>
                  </a:extLst>
                </a:gridCol>
                <a:gridCol w="8683542">
                  <a:extLst>
                    <a:ext uri="{9D8B030D-6E8A-4147-A177-3AD203B41FA5}">
                      <a16:colId xmlns:a16="http://schemas.microsoft.com/office/drawing/2014/main" val="2426213359"/>
                    </a:ext>
                  </a:extLst>
                </a:gridCol>
              </a:tblGrid>
              <a:tr h="0">
                <a:tc>
                  <a:txBody>
                    <a:bodyPr/>
                    <a:lstStyle/>
                    <a:p>
                      <a:pPr algn="just">
                        <a:lnSpc>
                          <a:spcPct val="150000"/>
                        </a:lnSpc>
                        <a:spcAft>
                          <a:spcPts val="0"/>
                        </a:spcAft>
                      </a:pPr>
                      <a:r>
                        <a:rPr lang="de-DE" sz="1800" u="sng">
                          <a:effectLst/>
                        </a:rPr>
                        <a:t>Fragen:</a:t>
                      </a:r>
                      <a:endParaRPr lang="de-DE"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marL="342900" lvl="0" indent="-342900">
                        <a:lnSpc>
                          <a:spcPct val="115000"/>
                        </a:lnSpc>
                        <a:spcAft>
                          <a:spcPts val="0"/>
                        </a:spcAft>
                        <a:buFont typeface="+mj-lt"/>
                        <a:buAutoNum type="arabicPeriod"/>
                      </a:pPr>
                      <a:r>
                        <a:rPr lang="de-DE" sz="1800" dirty="0">
                          <a:effectLst/>
                        </a:rPr>
                        <a:t>Welche Gebühren fallen an?</a:t>
                      </a:r>
                    </a:p>
                    <a:p>
                      <a:pPr marL="342900" lvl="0" indent="-342900">
                        <a:lnSpc>
                          <a:spcPct val="115000"/>
                        </a:lnSpc>
                        <a:spcAft>
                          <a:spcPts val="0"/>
                        </a:spcAft>
                        <a:buFont typeface="+mj-lt"/>
                        <a:buAutoNum type="arabicPeriod"/>
                      </a:pPr>
                      <a:r>
                        <a:rPr lang="de-DE" sz="1800" dirty="0">
                          <a:effectLst/>
                        </a:rPr>
                        <a:t>Wann sind die Gebühren fällig?</a:t>
                      </a:r>
                    </a:p>
                    <a:p>
                      <a:pPr marL="342900" lvl="0" indent="-342900">
                        <a:lnSpc>
                          <a:spcPct val="115000"/>
                        </a:lnSpc>
                        <a:spcAft>
                          <a:spcPts val="0"/>
                        </a:spcAft>
                        <a:buFont typeface="+mj-lt"/>
                        <a:buAutoNum type="arabicPeriod"/>
                      </a:pPr>
                      <a:r>
                        <a:rPr lang="de-DE" sz="1800" dirty="0">
                          <a:effectLst/>
                        </a:rPr>
                        <a:t>Wer ist Kostenschuldner?</a:t>
                      </a:r>
                    </a:p>
                    <a:p>
                      <a:pPr marL="228600">
                        <a:lnSpc>
                          <a:spcPct val="115000"/>
                        </a:lnSpc>
                        <a:spcAft>
                          <a:spcPts val="0"/>
                        </a:spcAft>
                      </a:pPr>
                      <a:r>
                        <a:rPr lang="de-DE" sz="1800" dirty="0">
                          <a:effectLst/>
                        </a:rPr>
                        <a:t> </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112131091"/>
                  </a:ext>
                </a:extLst>
              </a:tr>
            </a:tbl>
          </a:graphicData>
        </a:graphic>
      </p:graphicFrame>
    </p:spTree>
    <p:extLst>
      <p:ext uri="{BB962C8B-B14F-4D97-AF65-F5344CB8AC3E}">
        <p14:creationId xmlns:p14="http://schemas.microsoft.com/office/powerpoint/2010/main" val="328449963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428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Abgerundetes Rechteck 17"/>
          <p:cNvSpPr/>
          <p:nvPr/>
        </p:nvSpPr>
        <p:spPr>
          <a:xfrm>
            <a:off x="680321" y="1119080"/>
            <a:ext cx="7063503"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Fall 7 – selbständige Familienstreitsache </a:t>
            </a:r>
            <a:r>
              <a:rPr lang="de-DE" sz="2000" b="1" dirty="0" smtClean="0"/>
              <a:t>(mit Mahnverfahren)</a:t>
            </a:r>
            <a:endParaRPr lang="de-DE" sz="2000" dirty="0">
              <a:effectLst/>
            </a:endParaRPr>
          </a:p>
        </p:txBody>
      </p:sp>
      <p:graphicFrame>
        <p:nvGraphicFramePr>
          <p:cNvPr id="9" name="Tabelle 8"/>
          <p:cNvGraphicFramePr>
            <a:graphicFrameLocks noGrp="1"/>
          </p:cNvGraphicFramePr>
          <p:nvPr>
            <p:extLst>
              <p:ext uri="{D42A27DB-BD31-4B8C-83A1-F6EECF244321}">
                <p14:modId xmlns:p14="http://schemas.microsoft.com/office/powerpoint/2010/main" val="1548068248"/>
              </p:ext>
            </p:extLst>
          </p:nvPr>
        </p:nvGraphicFramePr>
        <p:xfrm>
          <a:off x="935343" y="2080549"/>
          <a:ext cx="10119860" cy="3017520"/>
        </p:xfrm>
        <a:graphic>
          <a:graphicData uri="http://schemas.openxmlformats.org/drawingml/2006/table">
            <a:tbl>
              <a:tblPr firstRow="1" firstCol="1" bandRow="1">
                <a:tableStyleId>{5C22544A-7EE6-4342-B048-85BDC9FD1C3A}</a:tableStyleId>
              </a:tblPr>
              <a:tblGrid>
                <a:gridCol w="10119860">
                  <a:extLst>
                    <a:ext uri="{9D8B030D-6E8A-4147-A177-3AD203B41FA5}">
                      <a16:colId xmlns:a16="http://schemas.microsoft.com/office/drawing/2014/main" val="590595726"/>
                    </a:ext>
                  </a:extLst>
                </a:gridCol>
              </a:tblGrid>
              <a:tr h="0">
                <a:tc>
                  <a:txBody>
                    <a:bodyPr/>
                    <a:lstStyle/>
                    <a:p>
                      <a:r>
                        <a:rPr lang="de-DE" sz="1800" dirty="0" smtClean="0">
                          <a:effectLst/>
                        </a:rPr>
                        <a:t>1. Vorschusspflicht </a:t>
                      </a:r>
                      <a:r>
                        <a:rPr lang="de-DE" sz="1800" dirty="0">
                          <a:effectLst/>
                        </a:rPr>
                        <a:t>(§ 14 I S. 1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557663279"/>
                  </a:ext>
                </a:extLst>
              </a:tr>
              <a:tr h="0">
                <a:tc>
                  <a:txBody>
                    <a:bodyPr/>
                    <a:lstStyle/>
                    <a:p>
                      <a:r>
                        <a:rPr lang="de-DE" sz="1800" dirty="0">
                          <a:effectLst/>
                        </a:rPr>
                        <a:t>KV 1220 – 3,0 Gebühr aus </a:t>
                      </a:r>
                      <a:r>
                        <a:rPr lang="de-DE" sz="1800" dirty="0" smtClean="0">
                          <a:effectLst/>
                        </a:rPr>
                        <a:t>40.000,00 </a:t>
                      </a:r>
                      <a:r>
                        <a:rPr lang="de-DE" sz="1800" dirty="0">
                          <a:effectLst/>
                        </a:rPr>
                        <a:t>€ = </a:t>
                      </a:r>
                      <a:r>
                        <a:rPr lang="de-DE" sz="1800" dirty="0" smtClean="0">
                          <a:effectLst/>
                        </a:rPr>
                        <a:t> 1.575,00  € </a:t>
                      </a:r>
                      <a:r>
                        <a:rPr lang="de-DE" sz="1800" dirty="0">
                          <a:effectLst/>
                        </a:rPr>
                        <a:t>(§§ 3 II, 28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628448606"/>
                  </a:ext>
                </a:extLst>
              </a:tr>
              <a:tr h="0">
                <a:tc>
                  <a:txBody>
                    <a:bodyPr/>
                    <a:lstStyle/>
                    <a:p>
                      <a:r>
                        <a:rPr lang="de-DE" sz="1800">
                          <a:effectLst/>
                        </a:rPr>
                        <a:t>Kostenschuldner: Antragsteller (§ 21 I S. 1 FamGKG) </a:t>
                      </a:r>
                    </a:p>
                    <a:p>
                      <a:r>
                        <a:rPr lang="de-DE" sz="1800">
                          <a:effectLst/>
                        </a:rPr>
                        <a:t>mittels Kostenanforderung ohne Sollstellung (Nr. 4.2, 15, 26 KostVfg)</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875408819"/>
                  </a:ext>
                </a:extLst>
              </a:tr>
              <a:tr h="0">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280621783"/>
                  </a:ext>
                </a:extLst>
              </a:tr>
              <a:tr h="0">
                <a:tc>
                  <a:txBody>
                    <a:bodyPr/>
                    <a:lstStyle/>
                    <a:p>
                      <a:r>
                        <a:rPr lang="de-DE" sz="1800" dirty="0" smtClean="0">
                          <a:effectLst/>
                        </a:rPr>
                        <a:t>2. </a:t>
                      </a:r>
                      <a:r>
                        <a:rPr lang="de-DE" sz="1800" dirty="0" smtClean="0">
                          <a:effectLst/>
                        </a:rPr>
                        <a:t>mit Einreichung des Antrags (§ 9 I </a:t>
                      </a:r>
                      <a:r>
                        <a:rPr lang="de-DE" sz="1800" dirty="0" err="1" smtClean="0">
                          <a:effectLst/>
                        </a:rPr>
                        <a:t>FamGKG</a:t>
                      </a:r>
                      <a:r>
                        <a:rPr lang="de-DE" sz="1800" dirty="0" smtClean="0">
                          <a:effectLst/>
                        </a:rPr>
                        <a:t>)</a:t>
                      </a:r>
                      <a:endParaRPr lang="de-DE" sz="1800" dirty="0">
                        <a:effectLst/>
                      </a:endParaRPr>
                    </a:p>
                  </a:txBody>
                  <a:tcPr marL="68580" marR="68580" marT="0" marB="0">
                    <a:solidFill>
                      <a:schemeClr val="bg1">
                        <a:lumMod val="65000"/>
                      </a:schemeClr>
                    </a:solidFill>
                  </a:tcPr>
                </a:tc>
                <a:extLst>
                  <a:ext uri="{0D108BD9-81ED-4DB2-BD59-A6C34878D82A}">
                    <a16:rowId xmlns:a16="http://schemas.microsoft.com/office/drawing/2014/main" val="2407462326"/>
                  </a:ext>
                </a:extLst>
              </a:tr>
              <a:tr h="0">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877085466"/>
                  </a:ext>
                </a:extLst>
              </a:tr>
              <a:tr h="0">
                <a:tc>
                  <a:txBody>
                    <a:bodyPr/>
                    <a:lstStyle/>
                    <a:p>
                      <a:r>
                        <a:rPr lang="de-DE" sz="1800" dirty="0" smtClean="0">
                          <a:effectLst/>
                        </a:rPr>
                        <a:t>3. </a:t>
                      </a:r>
                      <a:r>
                        <a:rPr lang="de-DE" sz="1800" dirty="0" smtClean="0">
                          <a:effectLst/>
                        </a:rPr>
                        <a:t>Antragsgegnerin (24 Nr. 1 </a:t>
                      </a:r>
                      <a:r>
                        <a:rPr lang="de-DE" sz="1800" dirty="0" err="1" smtClean="0">
                          <a:effectLst/>
                        </a:rPr>
                        <a:t>FamGKG</a:t>
                      </a:r>
                      <a:r>
                        <a:rPr lang="de-DE" sz="1800" dirty="0" smtClean="0">
                          <a:effectLst/>
                        </a:rPr>
                        <a:t>)</a:t>
                      </a:r>
                      <a:endParaRPr lang="de-DE" sz="1800" dirty="0" smtClean="0">
                        <a:effectLst/>
                        <a:latin typeface="Calibri" panose="020F0502020204030204" pitchFamily="34" charset="0"/>
                        <a:cs typeface="Times New Roman" panose="02020603050405020304" pitchFamily="18" charset="0"/>
                      </a:endParaRPr>
                    </a:p>
                    <a:p>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13273055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800" dirty="0">
                          <a:effectLst/>
                        </a:rPr>
                        <a:t> </a:t>
                      </a:r>
                      <a:r>
                        <a:rPr lang="de-DE" sz="1800" dirty="0" smtClean="0">
                          <a:effectLst/>
                        </a:rPr>
                        <a:t>Antragsteller als Antragstellerschuldner für die gesamten Gebühren (§ 21 I S. 1 </a:t>
                      </a:r>
                      <a:r>
                        <a:rPr lang="de-DE" sz="1800" dirty="0" err="1" smtClean="0">
                          <a:effectLst/>
                        </a:rPr>
                        <a:t>FamGKG</a:t>
                      </a:r>
                      <a:r>
                        <a:rPr lang="de-DE" sz="1800" dirty="0" smtClean="0">
                          <a:effectLst/>
                        </a:rPr>
                        <a:t>) = </a:t>
                      </a:r>
                      <a:r>
                        <a:rPr lang="de-DE" sz="1800" dirty="0" err="1" smtClean="0">
                          <a:effectLst/>
                        </a:rPr>
                        <a:t>Mithaft</a:t>
                      </a:r>
                      <a:endParaRPr lang="de-DE" sz="1800" dirty="0" smtClean="0">
                        <a:effectLst/>
                        <a:latin typeface="Calibri" panose="020F0502020204030204" pitchFamily="34" charset="0"/>
                        <a:cs typeface="Times New Roman" panose="02020603050405020304" pitchFamily="18" charset="0"/>
                      </a:endParaRPr>
                    </a:p>
                    <a:p>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853661670"/>
                  </a:ext>
                </a:extLst>
              </a:tr>
            </a:tbl>
          </a:graphicData>
        </a:graphic>
      </p:graphicFrame>
      <p:sp>
        <p:nvSpPr>
          <p:cNvPr id="2" name="Ellipse 1"/>
          <p:cNvSpPr/>
          <p:nvPr/>
        </p:nvSpPr>
        <p:spPr>
          <a:xfrm>
            <a:off x="2992072" y="4959458"/>
            <a:ext cx="6238068" cy="144909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Für das Mahnverfahren wäre eine 0,5-fache Gebühr nach einem Streitwert von 75.000 € angefallen, die auf das Verfahren angerechnet würden </a:t>
            </a:r>
            <a:endParaRPr lang="de-DE" dirty="0"/>
          </a:p>
        </p:txBody>
      </p:sp>
    </p:spTree>
    <p:extLst>
      <p:ext uri="{BB962C8B-B14F-4D97-AF65-F5344CB8AC3E}">
        <p14:creationId xmlns:p14="http://schemas.microsoft.com/office/powerpoint/2010/main" val="269754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bgerundetes Rechteck 15"/>
          <p:cNvSpPr/>
          <p:nvPr/>
        </p:nvSpPr>
        <p:spPr>
          <a:xfrm>
            <a:off x="691966" y="1568418"/>
            <a:ext cx="3368994"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Ehe- und Familienstreitsachen </a:t>
            </a:r>
            <a:endParaRPr lang="de-DE">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9" name="Abgerundetes Rechteck 8"/>
          <p:cNvSpPr/>
          <p:nvPr/>
        </p:nvSpPr>
        <p:spPr>
          <a:xfrm>
            <a:off x="691966" y="2082160"/>
            <a:ext cx="9652184" cy="65683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Gebühren werden mit Einreichung des Antrags, Einspruchs oder Rechtsmittels fällig (§ </a:t>
            </a:r>
            <a:r>
              <a:rPr lang="de-DE" dirty="0" smtClean="0"/>
              <a:t>9 I </a:t>
            </a:r>
            <a:r>
              <a:rPr lang="de-DE" dirty="0" err="1"/>
              <a:t>FamGKG</a:t>
            </a:r>
            <a:r>
              <a:rPr lang="de-DE" dirty="0"/>
              <a:t>)</a:t>
            </a:r>
            <a:endParaRPr lang="de-DE" dirty="0">
              <a:effectLst/>
            </a:endParaRPr>
          </a:p>
        </p:txBody>
      </p:sp>
      <p:sp>
        <p:nvSpPr>
          <p:cNvPr id="13" name="Abgerundetes Rechteck 12"/>
          <p:cNvSpPr/>
          <p:nvPr/>
        </p:nvSpPr>
        <p:spPr>
          <a:xfrm>
            <a:off x="414337" y="1124425"/>
            <a:ext cx="2460275" cy="5216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Fälligkeit</a:t>
            </a:r>
            <a:endParaRPr lang="de-DE" sz="20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398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Abgerundetes Rechteck 11"/>
          <p:cNvSpPr/>
          <p:nvPr/>
        </p:nvSpPr>
        <p:spPr>
          <a:xfrm>
            <a:off x="691966" y="2827846"/>
            <a:ext cx="7506667" cy="65683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Folgesachen: Fälligkeit erst mit Erledigung des Verfahrens (§ 11 FamGKG)</a:t>
            </a:r>
            <a:endParaRPr lang="de-DE">
              <a:effectLst/>
            </a:endParaRPr>
          </a:p>
        </p:txBody>
      </p:sp>
      <p:sp>
        <p:nvSpPr>
          <p:cNvPr id="14" name="Abgerundetes Rechteck 13"/>
          <p:cNvSpPr/>
          <p:nvPr/>
        </p:nvSpPr>
        <p:spPr>
          <a:xfrm>
            <a:off x="667181" y="3594091"/>
            <a:ext cx="9440558" cy="110518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Entscheidungsgebühren werden erst mit der jeweiligen Entscheidung bzw. Handlung fällig </a:t>
            </a:r>
            <a:br>
              <a:rPr lang="de-DE"/>
            </a:br>
            <a:r>
              <a:rPr lang="de-DE"/>
              <a:t>(§ 9 II FamGKG)</a:t>
            </a:r>
          </a:p>
          <a:p>
            <a:pPr lvl="0"/>
            <a:r>
              <a:rPr lang="de-DE"/>
              <a:t>Beispiele: vereinfachtes Unterhaltsverfahren, Unterhalt Minderjähriger </a:t>
            </a:r>
          </a:p>
        </p:txBody>
      </p:sp>
      <p:sp>
        <p:nvSpPr>
          <p:cNvPr id="17" name="Gefaltete Ecke 16"/>
          <p:cNvSpPr/>
          <p:nvPr/>
        </p:nvSpPr>
        <p:spPr>
          <a:xfrm rot="21435234">
            <a:off x="8841068" y="4337828"/>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9, 11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243470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p:cTn id="25" dur="1000" fill="hold"/>
                                        <p:tgtEl>
                                          <p:spTgt spid="17"/>
                                        </p:tgtEl>
                                        <p:attrNameLst>
                                          <p:attrName>ppt_w</p:attrName>
                                        </p:attrNameLst>
                                      </p:cBhvr>
                                      <p:tavLst>
                                        <p:tav tm="0">
                                          <p:val>
                                            <p:fltVal val="0"/>
                                          </p:val>
                                        </p:tav>
                                        <p:tav tm="100000">
                                          <p:val>
                                            <p:strVal val="#ppt_w"/>
                                          </p:val>
                                        </p:tav>
                                      </p:tavLst>
                                    </p:anim>
                                    <p:anim calcmode="lin" valueType="num">
                                      <p:cBhvr>
                                        <p:cTn id="26" dur="1000" fill="hold"/>
                                        <p:tgtEl>
                                          <p:spTgt spid="17"/>
                                        </p:tgtEl>
                                        <p:attrNameLst>
                                          <p:attrName>ppt_h</p:attrName>
                                        </p:attrNameLst>
                                      </p:cBhvr>
                                      <p:tavLst>
                                        <p:tav tm="0">
                                          <p:val>
                                            <p:fltVal val="0"/>
                                          </p:val>
                                        </p:tav>
                                        <p:tav tm="100000">
                                          <p:val>
                                            <p:strVal val="#ppt_h"/>
                                          </p:val>
                                        </p:tav>
                                      </p:tavLst>
                                    </p:anim>
                                    <p:anim calcmode="lin" valueType="num">
                                      <p:cBhvr>
                                        <p:cTn id="27" dur="1000" fill="hold"/>
                                        <p:tgtEl>
                                          <p:spTgt spid="17"/>
                                        </p:tgtEl>
                                        <p:attrNameLst>
                                          <p:attrName>style.rotation</p:attrName>
                                        </p:attrNameLst>
                                      </p:cBhvr>
                                      <p:tavLst>
                                        <p:tav tm="0">
                                          <p:val>
                                            <p:fltVal val="90"/>
                                          </p:val>
                                        </p:tav>
                                        <p:tav tm="100000">
                                          <p:val>
                                            <p:fltVal val="0"/>
                                          </p:val>
                                        </p:tav>
                                      </p:tavLst>
                                    </p:anim>
                                    <p:animEffect transition="in" filter="fade">
                                      <p:cBhvr>
                                        <p:cTn id="28" dur="1000"/>
                                        <p:tgtEl>
                                          <p:spTgt spid="17"/>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ppt_x"/>
                                          </p:val>
                                        </p:tav>
                                        <p:tav tm="100000">
                                          <p:val>
                                            <p:strVal val="#ppt_x"/>
                                          </p:val>
                                        </p:tav>
                                      </p:tavLst>
                                    </p:anim>
                                    <p:anim calcmode="lin" valueType="num">
                                      <p:cBhvr additive="base">
                                        <p:cTn id="4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9" grpId="0" animBg="1"/>
      <p:bldP spid="13" grpId="0" animBg="1"/>
      <p:bldP spid="12" grpId="0" animBg="1"/>
      <p:bldP spid="14" grpId="0" animBg="1"/>
      <p:bldP spid="17"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430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828675" y="1382458"/>
            <a:ext cx="6025549"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Abschnitt 2: Verfahren im Übrigen</a:t>
            </a:r>
            <a:endParaRPr lang="de-DE" sz="2000">
              <a:effectLst/>
            </a:endParaRPr>
          </a:p>
        </p:txBody>
      </p:sp>
      <p:sp>
        <p:nvSpPr>
          <p:cNvPr id="14" name="Abgerundetes Rechteck 13"/>
          <p:cNvSpPr/>
          <p:nvPr/>
        </p:nvSpPr>
        <p:spPr>
          <a:xfrm>
            <a:off x="1466850" y="1806955"/>
            <a:ext cx="6634163" cy="54988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Unterabschnitt 2 – Beschwerde gegen Endentscheidung </a:t>
            </a:r>
            <a:endParaRPr lang="de-DE" sz="2000" b="1">
              <a:effectLst/>
            </a:endParaRPr>
          </a:p>
        </p:txBody>
      </p:sp>
      <p:sp>
        <p:nvSpPr>
          <p:cNvPr id="16" name="Abgerundetes Rechteck 15"/>
          <p:cNvSpPr/>
          <p:nvPr/>
        </p:nvSpPr>
        <p:spPr>
          <a:xfrm>
            <a:off x="1846861" y="2365032"/>
            <a:ext cx="9225952" cy="205491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KV 1222 </a:t>
            </a:r>
            <a:r>
              <a:rPr lang="de-DE" dirty="0"/>
              <a:t>– 4,0 Gebühr – Verfahren im Allgemeinen </a:t>
            </a:r>
          </a:p>
          <a:p>
            <a:r>
              <a:rPr lang="de-DE" b="1" dirty="0">
                <a:effectLst>
                  <a:outerShdw blurRad="38100" dist="38100" dir="2700000" algn="tl">
                    <a:srgbClr val="000000">
                      <a:alpha val="43137"/>
                    </a:srgbClr>
                  </a:outerShdw>
                </a:effectLst>
              </a:rPr>
              <a:t>KV 1223 </a:t>
            </a:r>
            <a:r>
              <a:rPr lang="de-DE" dirty="0"/>
              <a:t>– 1,0 Gebühr – Ermäßigungstatbestand: gesamte Verfahren durch Zurücknahme der </a:t>
            </a:r>
            <a:r>
              <a:rPr lang="de-DE" dirty="0" smtClean="0"/>
              <a:t>	  Beschwerde </a:t>
            </a:r>
            <a:r>
              <a:rPr lang="de-DE" dirty="0"/>
              <a:t>/ Antrag vor Beschwerdebegründung bzw. </a:t>
            </a:r>
            <a:r>
              <a:rPr lang="de-DE" dirty="0" smtClean="0"/>
              <a:t>Hauptsachenerledigung   	  ohne bzw</a:t>
            </a:r>
            <a:r>
              <a:rPr lang="de-DE" dirty="0"/>
              <a:t>. unstreitiger Kostenentscheidung beendet </a:t>
            </a:r>
          </a:p>
          <a:p>
            <a:r>
              <a:rPr lang="de-DE" b="1" dirty="0">
                <a:effectLst>
                  <a:outerShdw blurRad="38100" dist="38100" dir="2700000" algn="tl">
                    <a:srgbClr val="000000">
                      <a:alpha val="43137"/>
                    </a:srgbClr>
                  </a:outerShdw>
                </a:effectLst>
              </a:rPr>
              <a:t>KV 1224 </a:t>
            </a:r>
            <a:r>
              <a:rPr lang="de-DE" dirty="0"/>
              <a:t>– 2,0 Gebühr – Ermäßigungstatbestand</a:t>
            </a:r>
            <a:endParaRPr lang="de-DE" dirty="0">
              <a:effectLst/>
            </a:endParaRPr>
          </a:p>
        </p:txBody>
      </p:sp>
      <p:sp>
        <p:nvSpPr>
          <p:cNvPr id="12" name="Abgerundetes Rechteck 11"/>
          <p:cNvSpPr/>
          <p:nvPr/>
        </p:nvSpPr>
        <p:spPr>
          <a:xfrm>
            <a:off x="1846861" y="4496826"/>
            <a:ext cx="9225952" cy="133627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Voraussetzung für die Ermäßigung ist, dass das gesamte Verfahren beendet und von Ermäßigungstatbeständen erfasst werden muss – KV 1224 lässt jedoch verschiedene Ermäßigungstatbestände nebeneinander zu </a:t>
            </a:r>
            <a:endParaRPr lang="de-DE">
              <a:effectLst/>
            </a:endParaRPr>
          </a:p>
        </p:txBody>
      </p:sp>
    </p:spTree>
    <p:extLst>
      <p:ext uri="{BB962C8B-B14F-4D97-AF65-F5344CB8AC3E}">
        <p14:creationId xmlns:p14="http://schemas.microsoft.com/office/powerpoint/2010/main" val="68027772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431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Abgerundetes Rechteck 4"/>
          <p:cNvSpPr/>
          <p:nvPr/>
        </p:nvSpPr>
        <p:spPr>
          <a:xfrm>
            <a:off x="1527061" y="1483435"/>
            <a:ext cx="9811737" cy="129484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Der Ehemann ist mit der Verpflichtung zur Zahlung von Ehegattenunterhalt (Verfahrenswert: 7.500,00 €) nicht einverstanden und legt Beschwerde gegen den Beschluss ein.</a:t>
            </a:r>
            <a:endParaRPr lang="de-DE" b="1" dirty="0">
              <a:effectLst/>
            </a:endParaRPr>
          </a:p>
        </p:txBody>
      </p:sp>
      <p:sp>
        <p:nvSpPr>
          <p:cNvPr id="18" name="Abgerundetes Rechteck 17"/>
          <p:cNvSpPr/>
          <p:nvPr/>
        </p:nvSpPr>
        <p:spPr>
          <a:xfrm>
            <a:off x="680321" y="1119080"/>
            <a:ext cx="5106117"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Fortsetzung von Fall 6 – Rechtsmittel</a:t>
            </a:r>
            <a:endParaRPr lang="de-DE" sz="2000" dirty="0">
              <a:effectLst/>
            </a:endParaRPr>
          </a:p>
        </p:txBody>
      </p:sp>
      <p:graphicFrame>
        <p:nvGraphicFramePr>
          <p:cNvPr id="2" name="Tabelle 1"/>
          <p:cNvGraphicFramePr>
            <a:graphicFrameLocks noGrp="1"/>
          </p:cNvGraphicFramePr>
          <p:nvPr>
            <p:extLst>
              <p:ext uri="{D42A27DB-BD31-4B8C-83A1-F6EECF244321}">
                <p14:modId xmlns:p14="http://schemas.microsoft.com/office/powerpoint/2010/main" val="655471479"/>
              </p:ext>
            </p:extLst>
          </p:nvPr>
        </p:nvGraphicFramePr>
        <p:xfrm>
          <a:off x="1527061" y="2678902"/>
          <a:ext cx="9811737" cy="1261872"/>
        </p:xfrm>
        <a:graphic>
          <a:graphicData uri="http://schemas.openxmlformats.org/drawingml/2006/table">
            <a:tbl>
              <a:tblPr firstRow="1" firstCol="1" bandRow="1">
                <a:tableStyleId>{5C22544A-7EE6-4342-B048-85BDC9FD1C3A}</a:tableStyleId>
              </a:tblPr>
              <a:tblGrid>
                <a:gridCol w="1128195">
                  <a:extLst>
                    <a:ext uri="{9D8B030D-6E8A-4147-A177-3AD203B41FA5}">
                      <a16:colId xmlns:a16="http://schemas.microsoft.com/office/drawing/2014/main" val="1453983878"/>
                    </a:ext>
                  </a:extLst>
                </a:gridCol>
                <a:gridCol w="8683542">
                  <a:extLst>
                    <a:ext uri="{9D8B030D-6E8A-4147-A177-3AD203B41FA5}">
                      <a16:colId xmlns:a16="http://schemas.microsoft.com/office/drawing/2014/main" val="3808959090"/>
                    </a:ext>
                  </a:extLst>
                </a:gridCol>
              </a:tblGrid>
              <a:tr h="0">
                <a:tc>
                  <a:txBody>
                    <a:bodyPr/>
                    <a:lstStyle/>
                    <a:p>
                      <a:pPr algn="just">
                        <a:lnSpc>
                          <a:spcPct val="150000"/>
                        </a:lnSpc>
                        <a:spcAft>
                          <a:spcPts val="0"/>
                        </a:spcAft>
                      </a:pPr>
                      <a:r>
                        <a:rPr lang="de-DE" sz="1800" u="sng">
                          <a:effectLst/>
                        </a:rPr>
                        <a:t>Fragen:</a:t>
                      </a:r>
                      <a:endParaRPr lang="de-DE"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marL="342900" lvl="0" indent="-342900">
                        <a:lnSpc>
                          <a:spcPct val="115000"/>
                        </a:lnSpc>
                        <a:spcAft>
                          <a:spcPts val="0"/>
                        </a:spcAft>
                        <a:buFont typeface="+mj-lt"/>
                        <a:buAutoNum type="arabicPeriod"/>
                      </a:pPr>
                      <a:r>
                        <a:rPr lang="de-DE" sz="1800" dirty="0">
                          <a:effectLst/>
                        </a:rPr>
                        <a:t>Ist ein Vorschuss zu erheben? Wenn ja, in welcher Höhe und von wem?</a:t>
                      </a:r>
                    </a:p>
                    <a:p>
                      <a:pPr marL="342900" lvl="0" indent="-342900">
                        <a:lnSpc>
                          <a:spcPct val="115000"/>
                        </a:lnSpc>
                        <a:spcAft>
                          <a:spcPts val="0"/>
                        </a:spcAft>
                        <a:buFont typeface="+mj-lt"/>
                        <a:buAutoNum type="arabicPeriod"/>
                      </a:pPr>
                      <a:r>
                        <a:rPr lang="de-DE" sz="1800" dirty="0">
                          <a:effectLst/>
                        </a:rPr>
                        <a:t>Welche Gebühren fallen an?</a:t>
                      </a:r>
                    </a:p>
                    <a:p>
                      <a:pPr marL="342900" lvl="0" indent="-342900">
                        <a:lnSpc>
                          <a:spcPct val="115000"/>
                        </a:lnSpc>
                        <a:spcAft>
                          <a:spcPts val="0"/>
                        </a:spcAft>
                        <a:buFont typeface="+mj-lt"/>
                        <a:buAutoNum type="arabicPeriod"/>
                      </a:pPr>
                      <a:r>
                        <a:rPr lang="de-DE" sz="1800" dirty="0">
                          <a:effectLst/>
                        </a:rPr>
                        <a:t>Wann sind die Gebühren fällig?</a:t>
                      </a:r>
                    </a:p>
                    <a:p>
                      <a:pPr marL="342900" lvl="0" indent="-342900">
                        <a:lnSpc>
                          <a:spcPct val="115000"/>
                        </a:lnSpc>
                        <a:spcAft>
                          <a:spcPts val="0"/>
                        </a:spcAft>
                        <a:buFont typeface="+mj-lt"/>
                        <a:buAutoNum type="arabicPeriod"/>
                      </a:pPr>
                      <a:r>
                        <a:rPr lang="de-DE" sz="1800" dirty="0">
                          <a:effectLst/>
                        </a:rPr>
                        <a:t>Wer ist Kostenschuldner?</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679687586"/>
                  </a:ext>
                </a:extLst>
              </a:tr>
            </a:tbl>
          </a:graphicData>
        </a:graphic>
      </p:graphicFrame>
    </p:spTree>
    <p:extLst>
      <p:ext uri="{BB962C8B-B14F-4D97-AF65-F5344CB8AC3E}">
        <p14:creationId xmlns:p14="http://schemas.microsoft.com/office/powerpoint/2010/main" val="201285214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432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Abgerundetes Rechteck 18"/>
          <p:cNvSpPr/>
          <p:nvPr/>
        </p:nvSpPr>
        <p:spPr>
          <a:xfrm>
            <a:off x="824364" y="1423841"/>
            <a:ext cx="9491211"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selbständige Familienstreitsache mit Mahnverfahren </a:t>
            </a:r>
            <a:r>
              <a:rPr lang="de-DE" sz="2000" b="1" dirty="0" smtClean="0"/>
              <a:t>selbständige </a:t>
            </a:r>
            <a:r>
              <a:rPr lang="de-DE" sz="2000" b="1" dirty="0"/>
              <a:t>Familienstreitsache</a:t>
            </a:r>
            <a:endParaRPr lang="de-DE" sz="2000" dirty="0">
              <a:effectLst/>
            </a:endParaRPr>
          </a:p>
        </p:txBody>
      </p:sp>
      <p:sp>
        <p:nvSpPr>
          <p:cNvPr id="14" name="Ellipse 13"/>
          <p:cNvSpPr/>
          <p:nvPr/>
        </p:nvSpPr>
        <p:spPr>
          <a:xfrm>
            <a:off x="9347600" y="746034"/>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sp>
        <p:nvSpPr>
          <p:cNvPr id="12" name="Abgerundetes Rechteck 11"/>
          <p:cNvSpPr/>
          <p:nvPr/>
        </p:nvSpPr>
        <p:spPr>
          <a:xfrm>
            <a:off x="824364" y="988677"/>
            <a:ext cx="5106117"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Fortsetzung von Fall 6 – Rechtsmittel</a:t>
            </a:r>
            <a:endParaRPr lang="de-DE" sz="2000" dirty="0">
              <a:effectLst/>
            </a:endParaRPr>
          </a:p>
        </p:txBody>
      </p:sp>
      <p:graphicFrame>
        <p:nvGraphicFramePr>
          <p:cNvPr id="5" name="Tabelle 4"/>
          <p:cNvGraphicFramePr>
            <a:graphicFrameLocks noGrp="1"/>
          </p:cNvGraphicFramePr>
          <p:nvPr>
            <p:extLst>
              <p:ext uri="{D42A27DB-BD31-4B8C-83A1-F6EECF244321}">
                <p14:modId xmlns:p14="http://schemas.microsoft.com/office/powerpoint/2010/main" val="3460905621"/>
              </p:ext>
            </p:extLst>
          </p:nvPr>
        </p:nvGraphicFramePr>
        <p:xfrm>
          <a:off x="1116298" y="1935836"/>
          <a:ext cx="9286875" cy="3140964"/>
        </p:xfrm>
        <a:graphic>
          <a:graphicData uri="http://schemas.openxmlformats.org/drawingml/2006/table">
            <a:tbl>
              <a:tblPr firstRow="1" firstCol="1" bandRow="1">
                <a:tableStyleId>{5C22544A-7EE6-4342-B048-85BDC9FD1C3A}</a:tableStyleId>
              </a:tblPr>
              <a:tblGrid>
                <a:gridCol w="9286875">
                  <a:extLst>
                    <a:ext uri="{9D8B030D-6E8A-4147-A177-3AD203B41FA5}">
                      <a16:colId xmlns:a16="http://schemas.microsoft.com/office/drawing/2014/main" val="1209009898"/>
                    </a:ext>
                  </a:extLst>
                </a:gridCol>
              </a:tblGrid>
              <a:tr h="0">
                <a:tc>
                  <a:txBody>
                    <a:bodyPr/>
                    <a:lstStyle/>
                    <a:p>
                      <a:r>
                        <a:rPr lang="de-DE" sz="1800" dirty="0" smtClean="0">
                          <a:effectLst/>
                        </a:rPr>
                        <a:t>1. keine </a:t>
                      </a:r>
                      <a:r>
                        <a:rPr lang="de-DE" sz="1800" dirty="0">
                          <a:effectLst/>
                        </a:rPr>
                        <a:t>Vorschusspflicht (§ 14 I S. 1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28318529"/>
                  </a:ext>
                </a:extLst>
              </a:tr>
              <a:tr h="0">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91799815"/>
                  </a:ext>
                </a:extLst>
              </a:tr>
              <a:tr h="0">
                <a:tc>
                  <a:txBody>
                    <a:bodyPr/>
                    <a:lstStyle/>
                    <a:p>
                      <a:r>
                        <a:rPr lang="de-DE" sz="1800" dirty="0" smtClean="0">
                          <a:effectLst/>
                        </a:rPr>
                        <a:t>2. KV </a:t>
                      </a:r>
                      <a:r>
                        <a:rPr lang="de-DE" sz="1800" dirty="0">
                          <a:effectLst/>
                        </a:rPr>
                        <a:t>1222 – 4,0 Gebühr aus 5.000,00 € = 644,00 € (§§ 3 II, 28 </a:t>
                      </a:r>
                      <a:r>
                        <a:rPr lang="de-DE" sz="1800" dirty="0" err="1">
                          <a:effectLst/>
                        </a:rPr>
                        <a:t>FamGKG</a:t>
                      </a:r>
                      <a:r>
                        <a:rPr lang="de-DE" sz="1800" dirty="0">
                          <a:effectLst/>
                        </a:rPr>
                        <a:t>)</a:t>
                      </a:r>
                    </a:p>
                    <a:p>
                      <a:pPr marL="457200">
                        <a:lnSpc>
                          <a:spcPct val="115000"/>
                        </a:lnSpc>
                        <a:spcAft>
                          <a:spcPts val="0"/>
                        </a:spcAft>
                      </a:pPr>
                      <a:r>
                        <a:rPr lang="de-DE" sz="1800" dirty="0">
                          <a:effectLst/>
                        </a:rPr>
                        <a:t>(der Verfahrenswert richtet sich im Beschwerdeverfahren nach den Anträgen des Rechts-</a:t>
                      </a:r>
                      <a:r>
                        <a:rPr lang="de-DE" sz="1800" dirty="0" err="1">
                          <a:effectLst/>
                        </a:rPr>
                        <a:t>mittelführers</a:t>
                      </a:r>
                      <a:r>
                        <a:rPr lang="de-DE" sz="1800" dirty="0">
                          <a:effectLst/>
                        </a:rPr>
                        <a:t> (§ 40 </a:t>
                      </a:r>
                      <a:r>
                        <a:rPr lang="de-DE" sz="1800" dirty="0" err="1">
                          <a:effectLst/>
                        </a:rPr>
                        <a:t>FamGKG</a:t>
                      </a:r>
                      <a:r>
                        <a:rPr lang="de-DE" sz="1800" dirty="0">
                          <a:effectLst/>
                        </a:rPr>
                        <a:t>) – der Ehemann konnte nur Beschwerde einlegen, soweit er auch beschwert ist (hier teilweise Antragsrücknahme)</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649632816"/>
                  </a:ext>
                </a:extLst>
              </a:tr>
              <a:tr h="0">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542842068"/>
                  </a:ext>
                </a:extLst>
              </a:tr>
              <a:tr h="0">
                <a:tc>
                  <a:txBody>
                    <a:bodyPr/>
                    <a:lstStyle/>
                    <a:p>
                      <a:r>
                        <a:rPr lang="de-DE" sz="1800" dirty="0" smtClean="0">
                          <a:effectLst/>
                        </a:rPr>
                        <a:t>3. mit </a:t>
                      </a:r>
                      <a:r>
                        <a:rPr lang="de-DE" sz="1800" dirty="0">
                          <a:effectLst/>
                        </a:rPr>
                        <a:t>Eingang der Rechtsmittelschrift (§ 9 I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036410887"/>
                  </a:ext>
                </a:extLst>
              </a:tr>
              <a:tr h="0">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852145303"/>
                  </a:ext>
                </a:extLst>
              </a:tr>
              <a:tr h="0">
                <a:tc>
                  <a:txBody>
                    <a:bodyPr/>
                    <a:lstStyle/>
                    <a:p>
                      <a:r>
                        <a:rPr lang="de-DE" sz="1800" dirty="0" smtClean="0">
                          <a:effectLst/>
                        </a:rPr>
                        <a:t>4. Ehemann </a:t>
                      </a:r>
                      <a:r>
                        <a:rPr lang="de-DE" sz="1800" dirty="0">
                          <a:effectLst/>
                        </a:rPr>
                        <a:t>als Antragstellerschuldner und als Entscheidungsschuldner (§§ 21 I S. 1, 24 Nr. </a:t>
                      </a:r>
                      <a:r>
                        <a:rPr lang="de-DE" sz="1800" dirty="0" smtClean="0">
                          <a:effectLst/>
                        </a:rPr>
                        <a:t>1</a:t>
                      </a:r>
                    </a:p>
                    <a:p>
                      <a:r>
                        <a:rPr lang="de-DE" sz="1800" dirty="0" smtClean="0">
                          <a:effectLst/>
                        </a:rPr>
                        <a:t>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948644101"/>
                  </a:ext>
                </a:extLst>
              </a:tr>
            </a:tbl>
          </a:graphicData>
        </a:graphic>
      </p:graphicFrame>
    </p:spTree>
    <p:extLst>
      <p:ext uri="{BB962C8B-B14F-4D97-AF65-F5344CB8AC3E}">
        <p14:creationId xmlns:p14="http://schemas.microsoft.com/office/powerpoint/2010/main" val="412674021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bgerundetes Rechteck 15"/>
          <p:cNvSpPr/>
          <p:nvPr/>
        </p:nvSpPr>
        <p:spPr>
          <a:xfrm>
            <a:off x="1846861" y="1804606"/>
            <a:ext cx="6725639" cy="205491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folgende </a:t>
            </a:r>
            <a:r>
              <a:rPr lang="de-DE" dirty="0" err="1"/>
              <a:t>Kindschaftssachen</a:t>
            </a:r>
            <a:r>
              <a:rPr lang="de-DE" dirty="0"/>
              <a:t> sind gebührenfrei </a:t>
            </a:r>
            <a:endParaRPr lang="de-DE" dirty="0" smtClean="0"/>
          </a:p>
          <a:p>
            <a:r>
              <a:rPr lang="de-DE" dirty="0" smtClean="0"/>
              <a:t>(</a:t>
            </a:r>
            <a:r>
              <a:rPr lang="de-DE" dirty="0"/>
              <a:t>Vorbemerkung 1.3.1 Abs. 1 zu </a:t>
            </a:r>
            <a:r>
              <a:rPr lang="de-DE" dirty="0" smtClean="0"/>
              <a:t>Hauptabschnitt </a:t>
            </a:r>
            <a:r>
              <a:rPr lang="de-DE" dirty="0"/>
              <a:t>3 Abschnitt 1):</a:t>
            </a:r>
          </a:p>
          <a:p>
            <a:pPr marL="285750" lvl="0" indent="-285750">
              <a:buFont typeface="Arial" panose="020B0604020202020204" pitchFamily="34" charset="0"/>
              <a:buChar char="•"/>
            </a:pPr>
            <a:r>
              <a:rPr lang="de-DE" dirty="0"/>
              <a:t>Pflegschaft für ein ungeborenes Kind </a:t>
            </a:r>
          </a:p>
          <a:p>
            <a:pPr marL="285750" lvl="0" indent="-285750">
              <a:buFont typeface="Arial" panose="020B0604020202020204" pitchFamily="34" charset="0"/>
              <a:buChar char="•"/>
            </a:pPr>
            <a:r>
              <a:rPr lang="de-DE" dirty="0"/>
              <a:t>Unterbringungen gemäß § 151 Nr. 6 + 7 </a:t>
            </a:r>
            <a:r>
              <a:rPr lang="de-DE" dirty="0" err="1"/>
              <a:t>FamFG</a:t>
            </a:r>
            <a:endParaRPr lang="de-DE" dirty="0"/>
          </a:p>
          <a:p>
            <a:pPr marL="285750" lvl="0" indent="-285750">
              <a:buFont typeface="Arial" panose="020B0604020202020204" pitchFamily="34" charset="0"/>
              <a:buChar char="•"/>
            </a:pPr>
            <a:r>
              <a:rPr lang="de-DE" dirty="0"/>
              <a:t>familiengerichtliche Anordnungen nach dem JGG</a:t>
            </a:r>
          </a:p>
        </p:txBody>
      </p:sp>
      <p:sp>
        <p:nvSpPr>
          <p:cNvPr id="14" name="Abgerundetes Rechteck 13"/>
          <p:cNvSpPr/>
          <p:nvPr/>
        </p:nvSpPr>
        <p:spPr>
          <a:xfrm>
            <a:off x="1409701" y="1471136"/>
            <a:ext cx="3619500" cy="48119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Abschnitt 1 – Kindschaftssachen </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433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828675" y="1104465"/>
            <a:ext cx="8872538"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3 – selbständige Familiensachen der freiwilligen Gerichtsbarkeit</a:t>
            </a:r>
            <a:endParaRPr lang="de-DE" sz="2000">
              <a:effectLst/>
            </a:endParaRPr>
          </a:p>
        </p:txBody>
      </p:sp>
      <p:sp>
        <p:nvSpPr>
          <p:cNvPr id="12" name="Abgerundetes Rechteck 11"/>
          <p:cNvSpPr/>
          <p:nvPr/>
        </p:nvSpPr>
        <p:spPr>
          <a:xfrm>
            <a:off x="1846861" y="3735851"/>
            <a:ext cx="9225952" cy="283266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erst wenn das Vermögen des Minderjährigen 25.000,00 € übersteigt, dürfen vom Minderjährigen Gebühren erhoben werden (Vorbemerkung 1.3.1)</a:t>
            </a:r>
          </a:p>
          <a:p>
            <a:pPr marL="285750" lvl="0" indent="-285750">
              <a:buFont typeface="Arial" panose="020B0604020202020204" pitchFamily="34" charset="0"/>
              <a:buChar char="•"/>
            </a:pPr>
            <a:r>
              <a:rPr lang="de-DE" dirty="0"/>
              <a:t>diese Erhebungsgrenze bezieht sich in Wirklichkeit nicht auf die Verfahren, die nach KV 1310 abgerechnet werden, da der Minderjährige in diesen Verfahren weder als Antragstellerschuldner noch als Entscheidungsschuldner in Betracht kommt (§§ 21 I S. 2 Nr. 3 </a:t>
            </a:r>
            <a:r>
              <a:rPr lang="de-DE" dirty="0" err="1"/>
              <a:t>FamGKG</a:t>
            </a:r>
            <a:r>
              <a:rPr lang="de-DE" dirty="0"/>
              <a:t>, § 81 III </a:t>
            </a:r>
            <a:r>
              <a:rPr lang="de-DE" dirty="0" err="1"/>
              <a:t>FamFG</a:t>
            </a:r>
            <a:r>
              <a:rPr lang="de-DE" dirty="0"/>
              <a:t>)</a:t>
            </a:r>
          </a:p>
          <a:p>
            <a:pPr marL="285750" lvl="0" indent="-285750">
              <a:buFont typeface="Arial" panose="020B0604020202020204" pitchFamily="34" charset="0"/>
              <a:buChar char="•"/>
            </a:pPr>
            <a:r>
              <a:rPr lang="de-DE" dirty="0"/>
              <a:t>gilt also eher für KV 1311 bis 1313 </a:t>
            </a:r>
          </a:p>
          <a:p>
            <a:pPr marL="285750" lvl="0" indent="-285750">
              <a:buFont typeface="Arial" panose="020B0604020202020204" pitchFamily="34" charset="0"/>
              <a:buChar char="•"/>
            </a:pPr>
            <a:r>
              <a:rPr lang="de-DE" dirty="0"/>
              <a:t>Ermittlung des Reinvermögens (Aktivvermögen abzüglich der Verbindlichkeiten, Grundbesitz zählt nicht mit)</a:t>
            </a:r>
          </a:p>
        </p:txBody>
      </p:sp>
    </p:spTree>
    <p:extLst>
      <p:ext uri="{BB962C8B-B14F-4D97-AF65-F5344CB8AC3E}">
        <p14:creationId xmlns:p14="http://schemas.microsoft.com/office/powerpoint/2010/main" val="34365697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bgerundetes Rechteck 15"/>
          <p:cNvSpPr/>
          <p:nvPr/>
        </p:nvSpPr>
        <p:spPr>
          <a:xfrm>
            <a:off x="1846861" y="1804606"/>
            <a:ext cx="6725639" cy="205491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die Erhebungsgrenze von 25.000,00 € gilt auch für Auslagen – Vorbemerkung 2 (bei Auslagen) + keine Auslagen bei der in der Vorbemerkung 1.3.1 Abs. 1 genannten Verfahren; ausgenommen sind die Auslagen KV 2013</a:t>
            </a:r>
            <a:endParaRPr lang="de-DE">
              <a:effectLst/>
            </a:endParaRPr>
          </a:p>
        </p:txBody>
      </p:sp>
      <p:sp>
        <p:nvSpPr>
          <p:cNvPr id="14" name="Abgerundetes Rechteck 13"/>
          <p:cNvSpPr/>
          <p:nvPr/>
        </p:nvSpPr>
        <p:spPr>
          <a:xfrm>
            <a:off x="1409701" y="1471136"/>
            <a:ext cx="3619500" cy="48119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Abschnitt 1 – Kindschaftssachen </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434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828675" y="1104465"/>
            <a:ext cx="8872538"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3 – selbständige Familiensachen der freiwilligen Gerichtsbarkeit</a:t>
            </a:r>
            <a:endParaRPr lang="de-DE" sz="2000">
              <a:effectLst/>
            </a:endParaRPr>
          </a:p>
        </p:txBody>
      </p:sp>
      <p:sp>
        <p:nvSpPr>
          <p:cNvPr id="12" name="Abgerundetes Rechteck 11"/>
          <p:cNvSpPr/>
          <p:nvPr/>
        </p:nvSpPr>
        <p:spPr>
          <a:xfrm>
            <a:off x="1902124" y="4124494"/>
            <a:ext cx="6725639" cy="136478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dirty="0"/>
              <a:t>Unterabschnitt 1 – Pflegschafts- und Vormundschaftsverfahren </a:t>
            </a:r>
            <a:endParaRPr lang="de-DE" dirty="0"/>
          </a:p>
          <a:p>
            <a:r>
              <a:rPr lang="de-DE" dirty="0"/>
              <a:t>KV 1310 – 1313 </a:t>
            </a:r>
            <a:endParaRPr lang="de-DE" dirty="0">
              <a:effectLst/>
            </a:endParaRPr>
          </a:p>
        </p:txBody>
      </p:sp>
    </p:spTree>
    <p:extLst>
      <p:ext uri="{BB962C8B-B14F-4D97-AF65-F5344CB8AC3E}">
        <p14:creationId xmlns:p14="http://schemas.microsoft.com/office/powerpoint/2010/main" val="87917307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435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Abgerundetes Rechteck 4"/>
          <p:cNvSpPr/>
          <p:nvPr/>
        </p:nvSpPr>
        <p:spPr>
          <a:xfrm>
            <a:off x="1527061" y="1483434"/>
            <a:ext cx="9811737" cy="373150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Die Ehe von A und B wurde geschieden. Eine Regelung zur </a:t>
            </a:r>
            <a:r>
              <a:rPr lang="de-DE" b="1" dirty="0" err="1"/>
              <a:t>eSo</a:t>
            </a:r>
            <a:r>
              <a:rPr lang="de-DE" b="1" dirty="0"/>
              <a:t> wurde bisher nicht getroffen. Das gemeinsame eheliche minderjährige Kind lebt bei der Mutter A. A beantragt, dass ihr die </a:t>
            </a:r>
            <a:r>
              <a:rPr lang="de-DE" b="1" dirty="0" err="1"/>
              <a:t>eSo</a:t>
            </a:r>
            <a:r>
              <a:rPr lang="de-DE" b="1" dirty="0"/>
              <a:t> für das Kind alleine übertragen wird, da das Kind bei ihr lebt und maßgebliche Entscheidung von ihr alleine getroffen werden. Im Termin erklärt sich der Vater B mit der Übertragung einverstanden. </a:t>
            </a:r>
          </a:p>
          <a:p>
            <a:r>
              <a:rPr lang="de-DE" b="1" dirty="0"/>
              <a:t>Es ergeht folgender Beschluss: </a:t>
            </a:r>
            <a:endParaRPr lang="de-DE" b="1" dirty="0" smtClean="0"/>
          </a:p>
          <a:p>
            <a:endParaRPr lang="de-DE" b="1" dirty="0">
              <a:effectLst/>
            </a:endParaRPr>
          </a:p>
          <a:p>
            <a:pPr marL="342900" lvl="0" indent="-342900">
              <a:buFont typeface="+mj-lt"/>
              <a:buAutoNum type="arabicPeriod"/>
            </a:pPr>
            <a:r>
              <a:rPr lang="de-DE" dirty="0"/>
              <a:t>Die </a:t>
            </a:r>
            <a:r>
              <a:rPr lang="de-DE" dirty="0" err="1"/>
              <a:t>eSo</a:t>
            </a:r>
            <a:r>
              <a:rPr lang="de-DE" dirty="0"/>
              <a:t> für das gemeinsame minderjährige Kind wird der Antragstellerin übertragen. </a:t>
            </a:r>
          </a:p>
          <a:p>
            <a:pPr marL="342900" lvl="0" indent="-342900">
              <a:buFont typeface="+mj-lt"/>
              <a:buAutoNum type="arabicPeriod"/>
            </a:pPr>
            <a:r>
              <a:rPr lang="de-DE" dirty="0"/>
              <a:t>Der Verfahrenswert wird auf 3.000,00 € festgesetzt. </a:t>
            </a:r>
          </a:p>
          <a:p>
            <a:pPr marL="342900" lvl="0" indent="-342900">
              <a:buFont typeface="+mj-lt"/>
              <a:buAutoNum type="arabicPeriod"/>
            </a:pPr>
            <a:r>
              <a:rPr lang="de-DE" dirty="0"/>
              <a:t>Die Kosten des Verfahrens haben Antragstellerin und Antragsgegnerin je zur Hälfte zu tragen. Außergerichtliche Auslagen werden nicht erstattet. </a:t>
            </a:r>
          </a:p>
          <a:p>
            <a:endParaRPr lang="de-DE" b="1" dirty="0">
              <a:effectLst/>
            </a:endParaRPr>
          </a:p>
        </p:txBody>
      </p:sp>
      <p:graphicFrame>
        <p:nvGraphicFramePr>
          <p:cNvPr id="3" name="Tabelle 2"/>
          <p:cNvGraphicFramePr>
            <a:graphicFrameLocks noGrp="1"/>
          </p:cNvGraphicFramePr>
          <p:nvPr>
            <p:extLst>
              <p:ext uri="{D42A27DB-BD31-4B8C-83A1-F6EECF244321}">
                <p14:modId xmlns:p14="http://schemas.microsoft.com/office/powerpoint/2010/main" val="2829019490"/>
              </p:ext>
            </p:extLst>
          </p:nvPr>
        </p:nvGraphicFramePr>
        <p:xfrm>
          <a:off x="1527061" y="4760308"/>
          <a:ext cx="9811737" cy="1261872"/>
        </p:xfrm>
        <a:graphic>
          <a:graphicData uri="http://schemas.openxmlformats.org/drawingml/2006/table">
            <a:tbl>
              <a:tblPr firstRow="1" firstCol="1" bandRow="1">
                <a:tableStyleId>{5C22544A-7EE6-4342-B048-85BDC9FD1C3A}</a:tableStyleId>
              </a:tblPr>
              <a:tblGrid>
                <a:gridCol w="1128195">
                  <a:extLst>
                    <a:ext uri="{9D8B030D-6E8A-4147-A177-3AD203B41FA5}">
                      <a16:colId xmlns:a16="http://schemas.microsoft.com/office/drawing/2014/main" val="1583835115"/>
                    </a:ext>
                  </a:extLst>
                </a:gridCol>
                <a:gridCol w="8683542">
                  <a:extLst>
                    <a:ext uri="{9D8B030D-6E8A-4147-A177-3AD203B41FA5}">
                      <a16:colId xmlns:a16="http://schemas.microsoft.com/office/drawing/2014/main" val="304274896"/>
                    </a:ext>
                  </a:extLst>
                </a:gridCol>
              </a:tblGrid>
              <a:tr h="0">
                <a:tc>
                  <a:txBody>
                    <a:bodyPr/>
                    <a:lstStyle/>
                    <a:p>
                      <a:pPr algn="just">
                        <a:lnSpc>
                          <a:spcPct val="150000"/>
                        </a:lnSpc>
                        <a:spcAft>
                          <a:spcPts val="0"/>
                        </a:spcAft>
                      </a:pPr>
                      <a:r>
                        <a:rPr lang="de-DE" sz="1800" u="sng">
                          <a:effectLst/>
                        </a:rPr>
                        <a:t>Fragen:</a:t>
                      </a:r>
                      <a:endParaRPr lang="de-DE"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marL="342900" lvl="0" indent="-342900">
                        <a:lnSpc>
                          <a:spcPct val="115000"/>
                        </a:lnSpc>
                        <a:spcAft>
                          <a:spcPts val="0"/>
                        </a:spcAft>
                        <a:buFont typeface="+mj-lt"/>
                        <a:buAutoNum type="arabicPeriod"/>
                      </a:pPr>
                      <a:r>
                        <a:rPr lang="de-DE" sz="1800" dirty="0">
                          <a:effectLst/>
                        </a:rPr>
                        <a:t>Ist ein Vorschuss zu erheben? Wenn ja, in welcher Höhe und von wem?</a:t>
                      </a:r>
                    </a:p>
                    <a:p>
                      <a:pPr marL="342900" lvl="0" indent="-342900">
                        <a:lnSpc>
                          <a:spcPct val="115000"/>
                        </a:lnSpc>
                        <a:spcAft>
                          <a:spcPts val="0"/>
                        </a:spcAft>
                        <a:buFont typeface="+mj-lt"/>
                        <a:buAutoNum type="arabicPeriod"/>
                      </a:pPr>
                      <a:r>
                        <a:rPr lang="de-DE" sz="1800" dirty="0">
                          <a:effectLst/>
                        </a:rPr>
                        <a:t>Welche Gebühren fallen an?</a:t>
                      </a:r>
                    </a:p>
                    <a:p>
                      <a:pPr marL="342900" lvl="0" indent="-342900">
                        <a:lnSpc>
                          <a:spcPct val="115000"/>
                        </a:lnSpc>
                        <a:spcAft>
                          <a:spcPts val="0"/>
                        </a:spcAft>
                        <a:buFont typeface="+mj-lt"/>
                        <a:buAutoNum type="arabicPeriod"/>
                      </a:pPr>
                      <a:r>
                        <a:rPr lang="de-DE" sz="1800" dirty="0">
                          <a:effectLst/>
                        </a:rPr>
                        <a:t>Wann sind die Gebühren fällig?</a:t>
                      </a:r>
                    </a:p>
                    <a:p>
                      <a:pPr marL="342900" lvl="0" indent="-342900">
                        <a:lnSpc>
                          <a:spcPct val="115000"/>
                        </a:lnSpc>
                        <a:spcAft>
                          <a:spcPts val="0"/>
                        </a:spcAft>
                        <a:buFont typeface="+mj-lt"/>
                        <a:buAutoNum type="arabicPeriod"/>
                      </a:pPr>
                      <a:r>
                        <a:rPr lang="de-DE" sz="1800" dirty="0">
                          <a:effectLst/>
                        </a:rPr>
                        <a:t>Wer ist Kostenschuldner?</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375460543"/>
                  </a:ext>
                </a:extLst>
              </a:tr>
            </a:tbl>
          </a:graphicData>
        </a:graphic>
      </p:graphicFrame>
      <p:sp>
        <p:nvSpPr>
          <p:cNvPr id="4" name="Abgerundetes Rechteck 3"/>
          <p:cNvSpPr/>
          <p:nvPr/>
        </p:nvSpPr>
        <p:spPr>
          <a:xfrm>
            <a:off x="1314450" y="1247690"/>
            <a:ext cx="7886700" cy="47148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t>Unterabschnitt 1 – Pflegschafts- und Vormundschaftsverfahren </a:t>
            </a:r>
            <a:r>
              <a:rPr lang="de-DE" b="1" dirty="0" smtClean="0"/>
              <a:t>KV </a:t>
            </a:r>
            <a:r>
              <a:rPr lang="de-DE" b="1" dirty="0"/>
              <a:t>1310 – 1313 </a:t>
            </a:r>
          </a:p>
        </p:txBody>
      </p:sp>
      <p:sp>
        <p:nvSpPr>
          <p:cNvPr id="18" name="Abgerundetes Rechteck 17"/>
          <p:cNvSpPr/>
          <p:nvPr/>
        </p:nvSpPr>
        <p:spPr>
          <a:xfrm>
            <a:off x="709934" y="882201"/>
            <a:ext cx="1634254"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a:t>
            </a:r>
            <a:r>
              <a:rPr lang="de-DE" sz="2000" b="1" dirty="0"/>
              <a:t>Fall </a:t>
            </a:r>
            <a:r>
              <a:rPr lang="de-DE" sz="2000" b="1" dirty="0" smtClean="0"/>
              <a:t>7</a:t>
            </a:r>
            <a:endParaRPr lang="de-DE" sz="2000" dirty="0">
              <a:effectLst/>
            </a:endParaRPr>
          </a:p>
        </p:txBody>
      </p:sp>
    </p:spTree>
    <p:extLst>
      <p:ext uri="{BB962C8B-B14F-4D97-AF65-F5344CB8AC3E}">
        <p14:creationId xmlns:p14="http://schemas.microsoft.com/office/powerpoint/2010/main" val="181633896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436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Rectangle 1"/>
          <p:cNvSpPr>
            <a:spLocks noChangeArrowheads="1"/>
          </p:cNvSpPr>
          <p:nvPr/>
        </p:nvSpPr>
        <p:spPr bwMode="auto">
          <a:xfrm>
            <a:off x="2810350" y="2063819"/>
            <a:ext cx="3483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sz="1600"/>
          </a:p>
        </p:txBody>
      </p:sp>
      <p:graphicFrame>
        <p:nvGraphicFramePr>
          <p:cNvPr id="4" name="Tabelle 3"/>
          <p:cNvGraphicFramePr>
            <a:graphicFrameLocks noGrp="1"/>
          </p:cNvGraphicFramePr>
          <p:nvPr>
            <p:extLst>
              <p:ext uri="{D42A27DB-BD31-4B8C-83A1-F6EECF244321}">
                <p14:modId xmlns:p14="http://schemas.microsoft.com/office/powerpoint/2010/main" val="2973599501"/>
              </p:ext>
            </p:extLst>
          </p:nvPr>
        </p:nvGraphicFramePr>
        <p:xfrm>
          <a:off x="824364" y="1859005"/>
          <a:ext cx="9893509" cy="2194560"/>
        </p:xfrm>
        <a:graphic>
          <a:graphicData uri="http://schemas.openxmlformats.org/drawingml/2006/table">
            <a:tbl>
              <a:tblPr firstRow="1" firstCol="1" bandRow="1">
                <a:tableStyleId>{5C22544A-7EE6-4342-B048-85BDC9FD1C3A}</a:tableStyleId>
              </a:tblPr>
              <a:tblGrid>
                <a:gridCol w="3044972">
                  <a:extLst>
                    <a:ext uri="{9D8B030D-6E8A-4147-A177-3AD203B41FA5}">
                      <a16:colId xmlns:a16="http://schemas.microsoft.com/office/drawing/2014/main" val="1075519564"/>
                    </a:ext>
                  </a:extLst>
                </a:gridCol>
                <a:gridCol w="6848537">
                  <a:extLst>
                    <a:ext uri="{9D8B030D-6E8A-4147-A177-3AD203B41FA5}">
                      <a16:colId xmlns:a16="http://schemas.microsoft.com/office/drawing/2014/main" val="3905636408"/>
                    </a:ext>
                  </a:extLst>
                </a:gridCol>
              </a:tblGrid>
              <a:tr h="0">
                <a:tc>
                  <a:txBody>
                    <a:bodyPr/>
                    <a:lstStyle/>
                    <a:p>
                      <a:r>
                        <a:rPr lang="de-DE" sz="1800">
                          <a:effectLst/>
                        </a:rPr>
                        <a:t>1.</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r>
                        <a:rPr lang="de-DE" sz="1800">
                          <a:effectLst/>
                        </a:rPr>
                        <a:t>Prüfung, ob ein „echtes“ Antragsverfahren vorliegt</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499649318"/>
                  </a:ext>
                </a:extLst>
              </a:tr>
              <a:tr h="0">
                <a:tc>
                  <a:txBody>
                    <a:bodyPr/>
                    <a:lstStyle/>
                    <a:p>
                      <a:pPr algn="ctr"/>
                      <a:r>
                        <a:rPr lang="de-DE" sz="1800">
                          <a:effectLst/>
                        </a:rPr>
                        <a:t>ja</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algn="ctr"/>
                      <a:r>
                        <a:rPr lang="de-DE" sz="1800" dirty="0">
                          <a:solidFill>
                            <a:schemeClr val="bg1"/>
                          </a:solidFill>
                          <a:effectLst/>
                        </a:rPr>
                        <a:t>nein</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515983194"/>
                  </a:ext>
                </a:extLst>
              </a:tr>
              <a:tr h="0">
                <a:tc>
                  <a:txBody>
                    <a:bodyPr/>
                    <a:lstStyle/>
                    <a:p>
                      <a:pPr algn="ctr"/>
                      <a:r>
                        <a:rPr lang="de-DE" sz="1800">
                          <a:effectLst/>
                          <a:sym typeface="Wingdings 3" panose="05040102010807070707" pitchFamily="18" charset="2"/>
                        </a:rPr>
                        <a:t></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algn="ctr"/>
                      <a:r>
                        <a:rPr lang="de-DE" sz="1800" dirty="0">
                          <a:solidFill>
                            <a:schemeClr val="bg1"/>
                          </a:solidFill>
                          <a:effectLst/>
                          <a:sym typeface="Wingdings 3" panose="05040102010807070707" pitchFamily="18" charset="2"/>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390260015"/>
                  </a:ext>
                </a:extLst>
              </a:tr>
              <a:tr h="0">
                <a:tc>
                  <a:txBody>
                    <a:bodyPr/>
                    <a:lstStyle/>
                    <a:p>
                      <a:pPr algn="ctr"/>
                      <a:r>
                        <a:rPr lang="de-DE" sz="1800">
                          <a:effectLst/>
                        </a:rPr>
                        <a:t>Antragstellerhaftung </a:t>
                      </a:r>
                      <a:br>
                        <a:rPr lang="de-DE" sz="1800">
                          <a:effectLst/>
                        </a:rPr>
                      </a:br>
                      <a:r>
                        <a:rPr lang="de-DE" sz="1800">
                          <a:effectLst/>
                        </a:rPr>
                        <a:t>nach § 21 I S. 1 FamGKG</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algn="ctr"/>
                      <a:r>
                        <a:rPr lang="de-DE" sz="1800" dirty="0">
                          <a:solidFill>
                            <a:schemeClr val="bg1"/>
                          </a:solidFill>
                          <a:effectLst/>
                        </a:rPr>
                        <a:t>keine Antragstellerhaftung</a:t>
                      </a:r>
                    </a:p>
                    <a:p>
                      <a:pPr algn="ctr"/>
                      <a:r>
                        <a:rPr lang="de-DE" sz="1800" dirty="0">
                          <a:solidFill>
                            <a:schemeClr val="bg1"/>
                          </a:solidFill>
                          <a:effectLst/>
                        </a:rPr>
                        <a:t>nach § 21 I S. 1 </a:t>
                      </a:r>
                      <a:r>
                        <a:rPr lang="de-DE" sz="1800" dirty="0" err="1">
                          <a:solidFill>
                            <a:schemeClr val="bg1"/>
                          </a:solidFill>
                          <a:effectLst/>
                        </a:rPr>
                        <a:t>FamGKG</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883787947"/>
                  </a:ext>
                </a:extLst>
              </a:tr>
              <a:tr h="0">
                <a:tc>
                  <a:txBody>
                    <a:bodyPr/>
                    <a:lstStyle/>
                    <a:p>
                      <a:pPr algn="ctr"/>
                      <a:r>
                        <a:rPr lang="de-DE" sz="1800">
                          <a:effectLst/>
                          <a:sym typeface="Wingdings 3" panose="05040102010807070707" pitchFamily="18" charset="2"/>
                        </a:rPr>
                        <a:t></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algn="ctr"/>
                      <a:r>
                        <a:rPr lang="de-DE" sz="1800" dirty="0">
                          <a:solidFill>
                            <a:schemeClr val="bg1"/>
                          </a:solidFill>
                          <a:effectLst/>
                          <a:sym typeface="Wingdings 3" panose="05040102010807070707" pitchFamily="18" charset="2"/>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93426756"/>
                  </a:ext>
                </a:extLst>
              </a:tr>
              <a:tr h="0">
                <a:tc>
                  <a:txBody>
                    <a:bodyPr/>
                    <a:lstStyle/>
                    <a:p>
                      <a:pPr algn="ctr"/>
                      <a:r>
                        <a:rPr lang="de-DE" sz="1800">
                          <a:effectLst/>
                        </a:rPr>
                        <a:t>Vorschuss nach </a:t>
                      </a:r>
                      <a:br>
                        <a:rPr lang="de-DE" sz="1800">
                          <a:effectLst/>
                        </a:rPr>
                      </a:br>
                      <a:r>
                        <a:rPr lang="de-DE" sz="1800">
                          <a:effectLst/>
                        </a:rPr>
                        <a:t>§ 14 III FamGKG möglich</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algn="ctr"/>
                      <a:r>
                        <a:rPr lang="de-DE" sz="1800" dirty="0">
                          <a:solidFill>
                            <a:schemeClr val="bg1"/>
                          </a:solidFill>
                          <a:effectLst/>
                        </a:rPr>
                        <a:t>kein Vorschuss nach </a:t>
                      </a:r>
                    </a:p>
                    <a:p>
                      <a:pPr algn="ctr"/>
                      <a:r>
                        <a:rPr lang="de-DE" sz="1800" dirty="0">
                          <a:solidFill>
                            <a:schemeClr val="bg1"/>
                          </a:solidFill>
                          <a:effectLst/>
                        </a:rPr>
                        <a:t>§ 14 III </a:t>
                      </a:r>
                      <a:r>
                        <a:rPr lang="de-DE" sz="1800" dirty="0" err="1">
                          <a:solidFill>
                            <a:schemeClr val="bg1"/>
                          </a:solidFill>
                          <a:effectLst/>
                        </a:rPr>
                        <a:t>FamGKG</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553478238"/>
                  </a:ext>
                </a:extLst>
              </a:tr>
            </a:tbl>
          </a:graphicData>
        </a:graphic>
      </p:graphicFrame>
      <p:sp>
        <p:nvSpPr>
          <p:cNvPr id="9" name="Abgerundetes Rechteck 8"/>
          <p:cNvSpPr/>
          <p:nvPr/>
        </p:nvSpPr>
        <p:spPr>
          <a:xfrm>
            <a:off x="824364" y="4273147"/>
            <a:ext cx="9863528" cy="212238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i="1"/>
              <a:t>keine Antragstellerhaftung: Gewaltschutzverfahren, Verfahren auf Erlass einer gerichtlichen Anordnung auf Rückgabe des Kindes oder das Recht zum persönlichen Umgang nach dem internationalen Familienrechtsverfahrensgesetz, für einen Minderjährigen in Verfahren, die seine Person betreffen und für einen Verfahrensbeistand (§ 21 I S. 2 FamGKG)</a:t>
            </a:r>
            <a:endParaRPr lang="de-DE"/>
          </a:p>
          <a:p>
            <a:r>
              <a:rPr lang="de-DE" i="1"/>
              <a:t>hier: Übertragung der eSo =</a:t>
            </a:r>
            <a:r>
              <a:rPr lang="de-DE"/>
              <a:t> </a:t>
            </a:r>
            <a:r>
              <a:rPr lang="de-DE" b="1"/>
              <a:t>Amtsverfahren</a:t>
            </a:r>
            <a:r>
              <a:rPr lang="de-DE"/>
              <a:t>, </a:t>
            </a:r>
            <a:r>
              <a:rPr lang="de-DE" i="1"/>
              <a:t>da sich das Gericht nicht an den Antrag halten muss – es besteht also </a:t>
            </a:r>
            <a:r>
              <a:rPr lang="de-DE" b="1"/>
              <a:t>keine Antragstellerhaftung nach § 21 I S. 1 FamGKG</a:t>
            </a:r>
            <a:r>
              <a:rPr lang="de-DE"/>
              <a:t> = </a:t>
            </a:r>
            <a:r>
              <a:rPr lang="de-DE" b="1"/>
              <a:t>kein Vorschuss</a:t>
            </a:r>
            <a:r>
              <a:rPr lang="de-DE"/>
              <a:t> </a:t>
            </a:r>
            <a:r>
              <a:rPr lang="de-DE" i="1"/>
              <a:t>für Gebühren gemäß</a:t>
            </a:r>
            <a:r>
              <a:rPr lang="de-DE"/>
              <a:t> </a:t>
            </a:r>
            <a:r>
              <a:rPr lang="de-DE" b="1"/>
              <a:t>§ 14 III FamGKG</a:t>
            </a:r>
            <a:r>
              <a:rPr lang="de-DE"/>
              <a:t> </a:t>
            </a:r>
            <a:r>
              <a:rPr lang="de-DE" i="1"/>
              <a:t>zu erheben</a:t>
            </a:r>
            <a:r>
              <a:rPr lang="de-DE"/>
              <a:t> </a:t>
            </a:r>
          </a:p>
        </p:txBody>
      </p:sp>
      <p:sp>
        <p:nvSpPr>
          <p:cNvPr id="14" name="Ellipse 13"/>
          <p:cNvSpPr/>
          <p:nvPr/>
        </p:nvSpPr>
        <p:spPr>
          <a:xfrm>
            <a:off x="2425993" y="1088050"/>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sp>
        <p:nvSpPr>
          <p:cNvPr id="12" name="Abgerundetes Rechteck 11"/>
          <p:cNvSpPr/>
          <p:nvPr/>
        </p:nvSpPr>
        <p:spPr>
          <a:xfrm>
            <a:off x="824364" y="988677"/>
            <a:ext cx="1790249"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Fall 7</a:t>
            </a:r>
            <a:endParaRPr lang="de-DE" sz="2000" dirty="0">
              <a:effectLst/>
            </a:endParaRPr>
          </a:p>
        </p:txBody>
      </p:sp>
    </p:spTree>
    <p:extLst>
      <p:ext uri="{BB962C8B-B14F-4D97-AF65-F5344CB8AC3E}">
        <p14:creationId xmlns:p14="http://schemas.microsoft.com/office/powerpoint/2010/main" val="411244942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328738" y="1421282"/>
            <a:ext cx="7886700" cy="47148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t>Unterabschnitt 1 – Pflegschafts- und Vormundschaftsverfahren </a:t>
            </a:r>
            <a:r>
              <a:rPr lang="de-DE" b="1" dirty="0" smtClean="0"/>
              <a:t>KV </a:t>
            </a:r>
            <a:r>
              <a:rPr lang="de-DE" b="1" dirty="0"/>
              <a:t>1310 – 1313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437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Abgerundetes Rechteck 11"/>
          <p:cNvSpPr/>
          <p:nvPr/>
        </p:nvSpPr>
        <p:spPr>
          <a:xfrm>
            <a:off x="824364" y="988677"/>
            <a:ext cx="1790249"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Fall 7</a:t>
            </a:r>
            <a:endParaRPr lang="de-DE" sz="2000" dirty="0">
              <a:effectLst/>
            </a:endParaRPr>
          </a:p>
        </p:txBody>
      </p:sp>
      <p:sp>
        <p:nvSpPr>
          <p:cNvPr id="3" name="Rectangle 1"/>
          <p:cNvSpPr>
            <a:spLocks noChangeArrowheads="1"/>
          </p:cNvSpPr>
          <p:nvPr/>
        </p:nvSpPr>
        <p:spPr bwMode="auto">
          <a:xfrm>
            <a:off x="2810350" y="2063819"/>
            <a:ext cx="3483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sz="1600"/>
          </a:p>
        </p:txBody>
      </p:sp>
      <p:graphicFrame>
        <p:nvGraphicFramePr>
          <p:cNvPr id="2" name="Tabelle 1"/>
          <p:cNvGraphicFramePr>
            <a:graphicFrameLocks noGrp="1"/>
          </p:cNvGraphicFramePr>
          <p:nvPr>
            <p:extLst>
              <p:ext uri="{D42A27DB-BD31-4B8C-83A1-F6EECF244321}">
                <p14:modId xmlns:p14="http://schemas.microsoft.com/office/powerpoint/2010/main" val="3673639073"/>
              </p:ext>
            </p:extLst>
          </p:nvPr>
        </p:nvGraphicFramePr>
        <p:xfrm>
          <a:off x="1454046" y="2042480"/>
          <a:ext cx="8861529" cy="2511523"/>
        </p:xfrm>
        <a:graphic>
          <a:graphicData uri="http://schemas.openxmlformats.org/drawingml/2006/table">
            <a:tbl>
              <a:tblPr firstRow="1" firstCol="1" bandRow="1">
                <a:tableStyleId>{5C22544A-7EE6-4342-B048-85BDC9FD1C3A}</a:tableStyleId>
              </a:tblPr>
              <a:tblGrid>
                <a:gridCol w="8861529">
                  <a:extLst>
                    <a:ext uri="{9D8B030D-6E8A-4147-A177-3AD203B41FA5}">
                      <a16:colId xmlns:a16="http://schemas.microsoft.com/office/drawing/2014/main" val="1646190542"/>
                    </a:ext>
                  </a:extLst>
                </a:gridCol>
              </a:tblGrid>
              <a:tr h="358789">
                <a:tc>
                  <a:txBody>
                    <a:bodyPr/>
                    <a:lstStyle/>
                    <a:p>
                      <a:r>
                        <a:rPr lang="de-DE" sz="1800" dirty="0" smtClean="0">
                          <a:effectLst/>
                        </a:rPr>
                        <a:t>1. KV </a:t>
                      </a:r>
                      <a:r>
                        <a:rPr lang="de-DE" sz="1800" dirty="0">
                          <a:effectLst/>
                        </a:rPr>
                        <a:t>1310 – 0,5 Gebühr aus 3.000,00 € = 59,50 € (§§ 3, 28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547875980"/>
                  </a:ext>
                </a:extLst>
              </a:tr>
              <a:tr h="358789">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4069532079"/>
                  </a:ext>
                </a:extLst>
              </a:tr>
              <a:tr h="717578">
                <a:tc>
                  <a:txBody>
                    <a:bodyPr/>
                    <a:lstStyle/>
                    <a:p>
                      <a:r>
                        <a:rPr lang="de-DE" sz="1800" dirty="0" smtClean="0">
                          <a:effectLst/>
                        </a:rPr>
                        <a:t>2. mit </a:t>
                      </a:r>
                      <a:r>
                        <a:rPr lang="de-DE" sz="1800" dirty="0">
                          <a:effectLst/>
                        </a:rPr>
                        <a:t>Wirksamwerden der Entscheidung – also mit Bekanntgabe (§ 40 I </a:t>
                      </a:r>
                      <a:r>
                        <a:rPr lang="de-DE" sz="1800" dirty="0" err="1">
                          <a:effectLst/>
                        </a:rPr>
                        <a:t>FamFG</a:t>
                      </a:r>
                      <a:r>
                        <a:rPr lang="de-DE" sz="1800" dirty="0">
                          <a:effectLst/>
                        </a:rPr>
                        <a:t>) fällig </a:t>
                      </a:r>
                      <a:endParaRPr lang="de-DE" sz="1800" dirty="0" smtClean="0">
                        <a:effectLst/>
                      </a:endParaRPr>
                    </a:p>
                    <a:p>
                      <a:r>
                        <a:rPr lang="de-DE" sz="1800" dirty="0" smtClean="0">
                          <a:effectLst/>
                        </a:rPr>
                        <a:t>    (§ </a:t>
                      </a:r>
                      <a:r>
                        <a:rPr lang="de-DE" sz="1800" dirty="0">
                          <a:effectLst/>
                        </a:rPr>
                        <a:t>11 I </a:t>
                      </a:r>
                      <a:r>
                        <a:rPr lang="de-DE" sz="1800" dirty="0" smtClean="0">
                          <a:effectLst/>
                        </a:rPr>
                        <a:t>Nr</a:t>
                      </a:r>
                      <a:r>
                        <a:rPr lang="de-DE" sz="1800" dirty="0">
                          <a:effectLst/>
                        </a:rPr>
                        <a:t>. 1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666402627"/>
                  </a:ext>
                </a:extLst>
              </a:tr>
              <a:tr h="358789">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642361481"/>
                  </a:ext>
                </a:extLst>
              </a:tr>
              <a:tr h="717578">
                <a:tc>
                  <a:txBody>
                    <a:bodyPr/>
                    <a:lstStyle/>
                    <a:p>
                      <a:r>
                        <a:rPr lang="de-DE" sz="1800" dirty="0" smtClean="0">
                          <a:effectLst/>
                        </a:rPr>
                        <a:t>3. kein </a:t>
                      </a:r>
                      <a:r>
                        <a:rPr lang="de-DE" sz="1800" dirty="0">
                          <a:effectLst/>
                        </a:rPr>
                        <a:t>Antragstellerschuldner (§ 21 I S. 1 </a:t>
                      </a:r>
                      <a:r>
                        <a:rPr lang="de-DE" sz="1800" dirty="0" err="1">
                          <a:effectLst/>
                        </a:rPr>
                        <a:t>FamGKG</a:t>
                      </a:r>
                      <a:r>
                        <a:rPr lang="de-DE" sz="1800" dirty="0" smtClean="0">
                          <a:effectLst/>
                        </a:rPr>
                        <a:t>)</a:t>
                      </a:r>
                    </a:p>
                    <a:p>
                      <a:r>
                        <a:rPr lang="de-DE" sz="1800" dirty="0" smtClean="0">
                          <a:effectLst/>
                        </a:rPr>
                        <a:t>    Eltern </a:t>
                      </a:r>
                      <a:r>
                        <a:rPr lang="de-DE" sz="1800" dirty="0">
                          <a:effectLst/>
                        </a:rPr>
                        <a:t>sind Entscheidungsschuldner je zur Hälfte (§ 24 Nr. 1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198243243"/>
                  </a:ext>
                </a:extLst>
              </a:tr>
            </a:tbl>
          </a:graphicData>
        </a:graphic>
      </p:graphicFrame>
      <p:sp>
        <p:nvSpPr>
          <p:cNvPr id="14" name="Ellipse 13"/>
          <p:cNvSpPr/>
          <p:nvPr/>
        </p:nvSpPr>
        <p:spPr>
          <a:xfrm>
            <a:off x="9083967" y="1206259"/>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spTree>
    <p:extLst>
      <p:ext uri="{BB962C8B-B14F-4D97-AF65-F5344CB8AC3E}">
        <p14:creationId xmlns:p14="http://schemas.microsoft.com/office/powerpoint/2010/main" val="213448772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1527061" y="1483434"/>
            <a:ext cx="9811737" cy="373150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Die Lehrerin der minderjährigen Schülerin Anne zeigt gegenüber dem Familiengericht an, dass die Eltern von Anne Alkoholprobleme haben und das Kind Anzeichen von Vernachlässigung zeigt. Nach Einleitung des Verfahrens durch das Familiengericht übernimmt das Jugendamt die Betreuung der Familie. Aus dem letzten Bericht des Jugendamts ergibt sich, dass sich die Verhältnisse der Familie stabilisiert haben. Der Richter vermerkt in den Akten: </a:t>
            </a:r>
          </a:p>
          <a:p>
            <a:pPr marL="800100" lvl="1" indent="-342900">
              <a:buFont typeface="+mj-lt"/>
              <a:buAutoNum type="arabicPeriod"/>
            </a:pPr>
            <a:r>
              <a:rPr lang="de-DE" b="1" dirty="0"/>
              <a:t>Abschrift des JA-Berichts an die Kindeseltern</a:t>
            </a:r>
          </a:p>
          <a:p>
            <a:pPr marL="800100" lvl="1" indent="-342900">
              <a:buFont typeface="+mj-lt"/>
              <a:buAutoNum type="arabicPeriod"/>
            </a:pPr>
            <a:r>
              <a:rPr lang="de-DE" b="1" dirty="0"/>
              <a:t>familiengerichtliche Maßnahmen nach § 1666 BGB sind derzeit nicht veranlasst </a:t>
            </a:r>
          </a:p>
          <a:p>
            <a:pPr marL="800100" lvl="1" indent="-342900">
              <a:buFont typeface="+mj-lt"/>
              <a:buAutoNum type="arabicPeriod"/>
            </a:pPr>
            <a:r>
              <a:rPr lang="de-DE" b="1" dirty="0"/>
              <a:t>der Verfahrenswert wird auf 3.000,00 € festgesetzt</a:t>
            </a:r>
          </a:p>
          <a:p>
            <a:pPr marL="800100" lvl="1" indent="-342900">
              <a:buFont typeface="+mj-lt"/>
              <a:buAutoNum type="arabicPeriod"/>
            </a:pPr>
            <a:r>
              <a:rPr lang="de-DE" b="1" dirty="0"/>
              <a:t>von der Erhebung von Kosten wird abgesehen</a:t>
            </a:r>
          </a:p>
          <a:p>
            <a:pPr marL="800100" lvl="1" indent="-342900">
              <a:buFont typeface="+mj-lt"/>
              <a:buAutoNum type="arabicPeriod"/>
            </a:pPr>
            <a:r>
              <a:rPr lang="de-DE" b="1" dirty="0" smtClean="0"/>
              <a:t>weglegen </a:t>
            </a:r>
            <a:endParaRPr lang="de-DE" b="1" dirty="0"/>
          </a:p>
        </p:txBody>
      </p:sp>
      <p:sp>
        <p:nvSpPr>
          <p:cNvPr id="10" name="Abgerundetes Rechteck 9"/>
          <p:cNvSpPr/>
          <p:nvPr/>
        </p:nvSpPr>
        <p:spPr>
          <a:xfrm>
            <a:off x="1328738" y="1375610"/>
            <a:ext cx="7886700" cy="47148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t>Unterabschnitt 1 – Pflegschafts- und Vormundschaftsverfahren </a:t>
            </a:r>
            <a:r>
              <a:rPr lang="de-DE" b="1" dirty="0" smtClean="0"/>
              <a:t>KV </a:t>
            </a:r>
            <a:r>
              <a:rPr lang="de-DE" b="1" dirty="0"/>
              <a:t>1310 – 1313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438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Abgerundetes Rechteck 17"/>
          <p:cNvSpPr/>
          <p:nvPr/>
        </p:nvSpPr>
        <p:spPr>
          <a:xfrm>
            <a:off x="709934" y="1048270"/>
            <a:ext cx="1634254"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a:t>
            </a:r>
            <a:r>
              <a:rPr lang="de-DE" sz="2000" b="1" dirty="0"/>
              <a:t>Fall </a:t>
            </a:r>
            <a:r>
              <a:rPr lang="de-DE" sz="2000" b="1" dirty="0" smtClean="0"/>
              <a:t>8</a:t>
            </a:r>
            <a:endParaRPr lang="de-DE" sz="2000" dirty="0">
              <a:effectLst/>
            </a:endParaRPr>
          </a:p>
        </p:txBody>
      </p:sp>
      <p:graphicFrame>
        <p:nvGraphicFramePr>
          <p:cNvPr id="2" name="Tabelle 1"/>
          <p:cNvGraphicFramePr>
            <a:graphicFrameLocks noGrp="1"/>
          </p:cNvGraphicFramePr>
          <p:nvPr>
            <p:extLst>
              <p:ext uri="{D42A27DB-BD31-4B8C-83A1-F6EECF244321}">
                <p14:modId xmlns:p14="http://schemas.microsoft.com/office/powerpoint/2010/main" val="2281755363"/>
              </p:ext>
            </p:extLst>
          </p:nvPr>
        </p:nvGraphicFramePr>
        <p:xfrm>
          <a:off x="1527061" y="4736624"/>
          <a:ext cx="9811737" cy="1261872"/>
        </p:xfrm>
        <a:graphic>
          <a:graphicData uri="http://schemas.openxmlformats.org/drawingml/2006/table">
            <a:tbl>
              <a:tblPr firstRow="1" firstCol="1" bandRow="1">
                <a:tableStyleId>{5C22544A-7EE6-4342-B048-85BDC9FD1C3A}</a:tableStyleId>
              </a:tblPr>
              <a:tblGrid>
                <a:gridCol w="1128195">
                  <a:extLst>
                    <a:ext uri="{9D8B030D-6E8A-4147-A177-3AD203B41FA5}">
                      <a16:colId xmlns:a16="http://schemas.microsoft.com/office/drawing/2014/main" val="188367387"/>
                    </a:ext>
                  </a:extLst>
                </a:gridCol>
                <a:gridCol w="8683542">
                  <a:extLst>
                    <a:ext uri="{9D8B030D-6E8A-4147-A177-3AD203B41FA5}">
                      <a16:colId xmlns:a16="http://schemas.microsoft.com/office/drawing/2014/main" val="1125809246"/>
                    </a:ext>
                  </a:extLst>
                </a:gridCol>
              </a:tblGrid>
              <a:tr h="0">
                <a:tc>
                  <a:txBody>
                    <a:bodyPr/>
                    <a:lstStyle/>
                    <a:p>
                      <a:pPr algn="just">
                        <a:lnSpc>
                          <a:spcPct val="150000"/>
                        </a:lnSpc>
                        <a:spcAft>
                          <a:spcPts val="0"/>
                        </a:spcAft>
                      </a:pPr>
                      <a:r>
                        <a:rPr lang="de-DE" sz="1800" u="sng">
                          <a:effectLst/>
                        </a:rPr>
                        <a:t>Fragen:</a:t>
                      </a:r>
                      <a:endParaRPr lang="de-DE"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marL="342900" lvl="0" indent="-342900">
                        <a:lnSpc>
                          <a:spcPct val="115000"/>
                        </a:lnSpc>
                        <a:spcAft>
                          <a:spcPts val="0"/>
                        </a:spcAft>
                        <a:buFont typeface="+mj-lt"/>
                        <a:buAutoNum type="arabicPeriod"/>
                      </a:pPr>
                      <a:r>
                        <a:rPr lang="de-DE" sz="1800" dirty="0">
                          <a:effectLst/>
                        </a:rPr>
                        <a:t>Ist ein Vorschuss zu erheben? Wenn ja, in welcher Höhe und von wem?</a:t>
                      </a:r>
                    </a:p>
                    <a:p>
                      <a:pPr marL="342900" lvl="0" indent="-342900">
                        <a:lnSpc>
                          <a:spcPct val="115000"/>
                        </a:lnSpc>
                        <a:spcAft>
                          <a:spcPts val="0"/>
                        </a:spcAft>
                        <a:buFont typeface="+mj-lt"/>
                        <a:buAutoNum type="arabicPeriod"/>
                      </a:pPr>
                      <a:r>
                        <a:rPr lang="de-DE" sz="1800" dirty="0">
                          <a:effectLst/>
                        </a:rPr>
                        <a:t>Welche Gebühren fallen an?</a:t>
                      </a:r>
                    </a:p>
                    <a:p>
                      <a:pPr marL="342900" lvl="0" indent="-342900">
                        <a:lnSpc>
                          <a:spcPct val="115000"/>
                        </a:lnSpc>
                        <a:spcAft>
                          <a:spcPts val="0"/>
                        </a:spcAft>
                        <a:buFont typeface="+mj-lt"/>
                        <a:buAutoNum type="arabicPeriod"/>
                      </a:pPr>
                      <a:r>
                        <a:rPr lang="de-DE" sz="1800" dirty="0">
                          <a:effectLst/>
                        </a:rPr>
                        <a:t>Wann sind die Gebühren fällig?</a:t>
                      </a:r>
                    </a:p>
                    <a:p>
                      <a:pPr marL="342900" lvl="0" indent="-342900">
                        <a:lnSpc>
                          <a:spcPct val="115000"/>
                        </a:lnSpc>
                        <a:spcAft>
                          <a:spcPts val="0"/>
                        </a:spcAft>
                        <a:buFont typeface="+mj-lt"/>
                        <a:buAutoNum type="arabicPeriod"/>
                      </a:pPr>
                      <a:r>
                        <a:rPr lang="de-DE" sz="1800" dirty="0">
                          <a:effectLst/>
                        </a:rPr>
                        <a:t>Wer </a:t>
                      </a:r>
                      <a:r>
                        <a:rPr lang="de-DE" sz="1800" dirty="0" smtClean="0">
                          <a:effectLst/>
                        </a:rPr>
                        <a:t>ist Kostenschuldner?</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315096706"/>
                  </a:ext>
                </a:extLst>
              </a:tr>
            </a:tbl>
          </a:graphicData>
        </a:graphic>
      </p:graphicFrame>
    </p:spTree>
    <p:extLst>
      <p:ext uri="{BB962C8B-B14F-4D97-AF65-F5344CB8AC3E}">
        <p14:creationId xmlns:p14="http://schemas.microsoft.com/office/powerpoint/2010/main" val="387071425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328737" y="1322047"/>
            <a:ext cx="7886700" cy="47148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t>Unterabschnitt 1 – Pflegschafts- und Vormundschaftsverfahren </a:t>
            </a:r>
            <a:r>
              <a:rPr lang="de-DE" b="1" dirty="0" smtClean="0"/>
              <a:t>KV </a:t>
            </a:r>
            <a:r>
              <a:rPr lang="de-DE" b="1" dirty="0"/>
              <a:t>1310 – 1313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439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Ellipse 13"/>
          <p:cNvSpPr/>
          <p:nvPr/>
        </p:nvSpPr>
        <p:spPr>
          <a:xfrm>
            <a:off x="9142655" y="973638"/>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sp>
        <p:nvSpPr>
          <p:cNvPr id="12" name="Abgerundetes Rechteck 11"/>
          <p:cNvSpPr/>
          <p:nvPr/>
        </p:nvSpPr>
        <p:spPr>
          <a:xfrm>
            <a:off x="824364" y="988677"/>
            <a:ext cx="1790249"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Fall 8</a:t>
            </a:r>
            <a:endParaRPr lang="de-DE" sz="2000" dirty="0">
              <a:effectLst/>
            </a:endParaRPr>
          </a:p>
        </p:txBody>
      </p:sp>
      <p:sp>
        <p:nvSpPr>
          <p:cNvPr id="3" name="Rectangle 1"/>
          <p:cNvSpPr>
            <a:spLocks noChangeArrowheads="1"/>
          </p:cNvSpPr>
          <p:nvPr/>
        </p:nvSpPr>
        <p:spPr bwMode="auto">
          <a:xfrm>
            <a:off x="2810350" y="2063819"/>
            <a:ext cx="3483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sz="1600"/>
          </a:p>
        </p:txBody>
      </p:sp>
      <p:graphicFrame>
        <p:nvGraphicFramePr>
          <p:cNvPr id="4" name="Tabelle 3"/>
          <p:cNvGraphicFramePr>
            <a:graphicFrameLocks noGrp="1"/>
          </p:cNvGraphicFramePr>
          <p:nvPr>
            <p:extLst>
              <p:ext uri="{D42A27DB-BD31-4B8C-83A1-F6EECF244321}">
                <p14:modId xmlns:p14="http://schemas.microsoft.com/office/powerpoint/2010/main" val="1944946172"/>
              </p:ext>
            </p:extLst>
          </p:nvPr>
        </p:nvGraphicFramePr>
        <p:xfrm>
          <a:off x="1328738" y="2500852"/>
          <a:ext cx="8869492" cy="2459196"/>
        </p:xfrm>
        <a:graphic>
          <a:graphicData uri="http://schemas.openxmlformats.org/drawingml/2006/table">
            <a:tbl>
              <a:tblPr firstRow="1" firstCol="1" bandRow="1">
                <a:tableStyleId>{5C22544A-7EE6-4342-B048-85BDC9FD1C3A}</a:tableStyleId>
              </a:tblPr>
              <a:tblGrid>
                <a:gridCol w="8869492">
                  <a:extLst>
                    <a:ext uri="{9D8B030D-6E8A-4147-A177-3AD203B41FA5}">
                      <a16:colId xmlns:a16="http://schemas.microsoft.com/office/drawing/2014/main" val="3550368439"/>
                    </a:ext>
                  </a:extLst>
                </a:gridCol>
              </a:tblGrid>
              <a:tr h="819732">
                <a:tc>
                  <a:txBody>
                    <a:bodyPr/>
                    <a:lstStyle/>
                    <a:p>
                      <a:r>
                        <a:rPr lang="de-DE" sz="1800" dirty="0" smtClean="0">
                          <a:effectLst/>
                        </a:rPr>
                        <a:t>1. keine </a:t>
                      </a:r>
                      <a:r>
                        <a:rPr lang="de-DE" sz="1800" dirty="0">
                          <a:effectLst/>
                        </a:rPr>
                        <a:t>Vorschusskostenpflicht, da das Gericht aufgrund einer Anregung von Amts wegen tätig wird (§ 14 III </a:t>
                      </a:r>
                      <a:r>
                        <a:rPr lang="de-DE" sz="1800" dirty="0" err="1">
                          <a:effectLst/>
                        </a:rPr>
                        <a:t>FamGKG</a:t>
                      </a:r>
                      <a:r>
                        <a:rPr lang="de-DE" sz="1800" dirty="0">
                          <a:effectLst/>
                        </a:rPr>
                        <a:t>) </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4013641043"/>
                  </a:ext>
                </a:extLst>
              </a:tr>
              <a:tr h="409866">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053100875"/>
                  </a:ext>
                </a:extLst>
              </a:tr>
              <a:tr h="409866">
                <a:tc>
                  <a:txBody>
                    <a:bodyPr/>
                    <a:lstStyle/>
                    <a:p>
                      <a:r>
                        <a:rPr lang="de-DE" sz="1800" dirty="0" smtClean="0">
                          <a:effectLst/>
                        </a:rPr>
                        <a:t>2. Vermerk</a:t>
                      </a:r>
                      <a:r>
                        <a:rPr lang="de-DE" sz="1800" dirty="0">
                          <a:effectLst/>
                        </a:rPr>
                        <a:t>: Keine Kosten gemäß Aktenvermerk.</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5096640"/>
                  </a:ext>
                </a:extLst>
              </a:tr>
              <a:tr h="409866">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001800556"/>
                  </a:ext>
                </a:extLst>
              </a:tr>
              <a:tr h="409866">
                <a:tc>
                  <a:txBody>
                    <a:bodyPr/>
                    <a:lstStyle/>
                    <a:p>
                      <a:r>
                        <a:rPr lang="de-DE" sz="1800" dirty="0" smtClean="0">
                          <a:effectLst/>
                        </a:rPr>
                        <a:t>3. mit </a:t>
                      </a:r>
                      <a:r>
                        <a:rPr lang="de-DE" sz="1800" dirty="0">
                          <a:effectLst/>
                        </a:rPr>
                        <a:t>Kostenentscheidung (§ 11 I Nr. 1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096324002"/>
                  </a:ext>
                </a:extLst>
              </a:tr>
            </a:tbl>
          </a:graphicData>
        </a:graphic>
      </p:graphicFrame>
      <p:sp>
        <p:nvSpPr>
          <p:cNvPr id="2" name="Ellipse 1"/>
          <p:cNvSpPr/>
          <p:nvPr/>
        </p:nvSpPr>
        <p:spPr>
          <a:xfrm>
            <a:off x="6811505" y="5067946"/>
            <a:ext cx="2712203" cy="114687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k</a:t>
            </a:r>
            <a:r>
              <a:rPr lang="de-DE" dirty="0" smtClean="0"/>
              <a:t>ein Kostenschuldner</a:t>
            </a:r>
            <a:endParaRPr lang="de-DE" dirty="0"/>
          </a:p>
        </p:txBody>
      </p:sp>
    </p:spTree>
    <p:extLst>
      <p:ext uri="{BB962C8B-B14F-4D97-AF65-F5344CB8AC3E}">
        <p14:creationId xmlns:p14="http://schemas.microsoft.com/office/powerpoint/2010/main" val="3080829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bgerundetes Rechteck 15"/>
          <p:cNvSpPr/>
          <p:nvPr/>
        </p:nvSpPr>
        <p:spPr>
          <a:xfrm>
            <a:off x="691966" y="1568418"/>
            <a:ext cx="5151622"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Angelegenheiten der freiwilligen Gerichtsbarkeit </a:t>
            </a:r>
            <a:endParaRPr lang="de-DE">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9" name="Abgerundetes Rechteck 8"/>
          <p:cNvSpPr/>
          <p:nvPr/>
        </p:nvSpPr>
        <p:spPr>
          <a:xfrm>
            <a:off x="691966" y="2082160"/>
            <a:ext cx="9652184" cy="65683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Fälligkeit bestimmt sich nach § 11 FamGKG – Kosten werden mit Erledigung des Verfahrens fällig </a:t>
            </a:r>
            <a:endParaRPr lang="de-DE">
              <a:effectLst/>
            </a:endParaRPr>
          </a:p>
        </p:txBody>
      </p:sp>
      <p:sp>
        <p:nvSpPr>
          <p:cNvPr id="13" name="Abgerundetes Rechteck 12"/>
          <p:cNvSpPr/>
          <p:nvPr/>
        </p:nvSpPr>
        <p:spPr>
          <a:xfrm>
            <a:off x="414337" y="1124425"/>
            <a:ext cx="2460275" cy="5216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Fälligkeit</a:t>
            </a:r>
            <a:endParaRPr lang="de-DE" sz="200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399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Abgerundetes Rechteck 11"/>
          <p:cNvSpPr/>
          <p:nvPr/>
        </p:nvSpPr>
        <p:spPr>
          <a:xfrm>
            <a:off x="691966" y="2827846"/>
            <a:ext cx="9652184" cy="104142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Fälligkeit der Kosten bei Vormundschaften und </a:t>
            </a:r>
            <a:r>
              <a:rPr lang="de-DE" dirty="0" err="1"/>
              <a:t>Dauerpflegschaften</a:t>
            </a:r>
            <a:r>
              <a:rPr lang="de-DE" dirty="0"/>
              <a:t>: Gebühren werden erstmals bei Anordnung und später jeweils zu Beginn eines Kalenderjahres, Auslagen sofort nach ihrer Entstehung fällig </a:t>
            </a:r>
            <a:endParaRPr lang="de-DE" dirty="0">
              <a:effectLst/>
            </a:endParaRPr>
          </a:p>
        </p:txBody>
      </p:sp>
      <p:sp>
        <p:nvSpPr>
          <p:cNvPr id="17" name="Gefaltete Ecke 16"/>
          <p:cNvSpPr/>
          <p:nvPr/>
        </p:nvSpPr>
        <p:spPr>
          <a:xfrm rot="21435234">
            <a:off x="7383052" y="4226894"/>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11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325126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p:cTn id="25" dur="1000" fill="hold"/>
                                        <p:tgtEl>
                                          <p:spTgt spid="17"/>
                                        </p:tgtEl>
                                        <p:attrNameLst>
                                          <p:attrName>ppt_w</p:attrName>
                                        </p:attrNameLst>
                                      </p:cBhvr>
                                      <p:tavLst>
                                        <p:tav tm="0">
                                          <p:val>
                                            <p:fltVal val="0"/>
                                          </p:val>
                                        </p:tav>
                                        <p:tav tm="100000">
                                          <p:val>
                                            <p:strVal val="#ppt_w"/>
                                          </p:val>
                                        </p:tav>
                                      </p:tavLst>
                                    </p:anim>
                                    <p:anim calcmode="lin" valueType="num">
                                      <p:cBhvr>
                                        <p:cTn id="26" dur="1000" fill="hold"/>
                                        <p:tgtEl>
                                          <p:spTgt spid="17"/>
                                        </p:tgtEl>
                                        <p:attrNameLst>
                                          <p:attrName>ppt_h</p:attrName>
                                        </p:attrNameLst>
                                      </p:cBhvr>
                                      <p:tavLst>
                                        <p:tav tm="0">
                                          <p:val>
                                            <p:fltVal val="0"/>
                                          </p:val>
                                        </p:tav>
                                        <p:tav tm="100000">
                                          <p:val>
                                            <p:strVal val="#ppt_h"/>
                                          </p:val>
                                        </p:tav>
                                      </p:tavLst>
                                    </p:anim>
                                    <p:anim calcmode="lin" valueType="num">
                                      <p:cBhvr>
                                        <p:cTn id="27" dur="1000" fill="hold"/>
                                        <p:tgtEl>
                                          <p:spTgt spid="17"/>
                                        </p:tgtEl>
                                        <p:attrNameLst>
                                          <p:attrName>style.rotation</p:attrName>
                                        </p:attrNameLst>
                                      </p:cBhvr>
                                      <p:tavLst>
                                        <p:tav tm="0">
                                          <p:val>
                                            <p:fltVal val="90"/>
                                          </p:val>
                                        </p:tav>
                                        <p:tav tm="100000">
                                          <p:val>
                                            <p:fltVal val="0"/>
                                          </p:val>
                                        </p:tav>
                                      </p:tavLst>
                                    </p:anim>
                                    <p:animEffect transition="in" filter="fade">
                                      <p:cBhvr>
                                        <p:cTn id="28" dur="1000"/>
                                        <p:tgtEl>
                                          <p:spTgt spid="17"/>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ppt_x"/>
                                          </p:val>
                                        </p:tav>
                                        <p:tav tm="100000">
                                          <p:val>
                                            <p:strVal val="#ppt_x"/>
                                          </p:val>
                                        </p:tav>
                                      </p:tavLst>
                                    </p:anim>
                                    <p:anim calcmode="lin" valueType="num">
                                      <p:cBhvr additive="base">
                                        <p:cTn id="3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9" grpId="0" animBg="1"/>
      <p:bldP spid="13" grpId="0" animBg="1"/>
      <p:bldP spid="12" grpId="0" animBg="1"/>
      <p:bldP spid="17"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1527061" y="1483434"/>
            <a:ext cx="9811737" cy="406011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smtClean="0"/>
              <a:t>Der </a:t>
            </a:r>
            <a:r>
              <a:rPr lang="de-DE" b="1" dirty="0"/>
              <a:t>durch das Betreuungsgericht für A bestellte Betreuer zeigt dem Familiengericht an, dass sich A aufgrund ihrer Suchtprobleme in der Klinik aufhält. Der Lebensgefährte sei verstorben. Das gemeinsame minderjährige Kind für das beide das Sorgerecht hatten, wird fast ausschließlich durch die Eltern von A versorgt. Er beantragt die Übertragung der </a:t>
            </a:r>
            <a:r>
              <a:rPr lang="de-DE" b="1" dirty="0" err="1"/>
              <a:t>eSo</a:t>
            </a:r>
            <a:r>
              <a:rPr lang="de-DE" b="1" dirty="0"/>
              <a:t> auf die Großeltern. Nach Anhörung der Großeltern im Gericht sowie Anhörung der Kindesmutter in der Klinik (hierfür sind Kosten für den Dienstwagen i. H. v. 12,00 € entstanden) ergeht folgender Beschluss: </a:t>
            </a:r>
          </a:p>
          <a:p>
            <a:pPr marL="800100" lvl="1" indent="-342900">
              <a:buFont typeface="+mj-lt"/>
              <a:buAutoNum type="arabicPeriod"/>
            </a:pPr>
            <a:r>
              <a:rPr lang="de-DE" b="1" dirty="0"/>
              <a:t>Den Großeltern werden bezüglich des Kindes das Aufenthaltsbestimmungsrecht, das Recht der Bestimmung der Gesundheitssorge und das Recht der Bestimmung der Ausbildung übertragen. Im Übrigen verbleibt die </a:t>
            </a:r>
            <a:r>
              <a:rPr lang="de-DE" b="1" dirty="0" err="1"/>
              <a:t>eSo</a:t>
            </a:r>
            <a:r>
              <a:rPr lang="de-DE" b="1" dirty="0"/>
              <a:t> bei der Kindesmutter. </a:t>
            </a:r>
          </a:p>
          <a:p>
            <a:pPr marL="800100" lvl="1" indent="-342900">
              <a:buFont typeface="+mj-lt"/>
              <a:buAutoNum type="arabicPeriod"/>
            </a:pPr>
            <a:r>
              <a:rPr lang="de-DE" b="1" dirty="0"/>
              <a:t>Der Verfahrenswert wird auf 3.000,00 € festgesetzt. </a:t>
            </a:r>
          </a:p>
          <a:p>
            <a:pPr marL="800100" lvl="1" indent="-342900">
              <a:buFont typeface="+mj-lt"/>
              <a:buAutoNum type="arabicPeriod"/>
            </a:pPr>
            <a:r>
              <a:rPr lang="de-DE" b="1" dirty="0"/>
              <a:t>Die Kosten haben die Großeltern je zur Hälfte zu tragen. Außergerichtliche Kosten sind nicht zu erstatten. </a:t>
            </a:r>
            <a:endParaRPr lang="de-DE" b="1" dirty="0" smtClean="0"/>
          </a:p>
          <a:p>
            <a:pPr lvl="1"/>
            <a:r>
              <a:rPr lang="de-DE" b="1" dirty="0" smtClean="0"/>
              <a:t>Es </a:t>
            </a:r>
            <a:r>
              <a:rPr lang="de-DE" b="1" dirty="0"/>
              <a:t>sind drei Postzustellungen angefallen. </a:t>
            </a:r>
            <a:endParaRPr lang="de-DE" b="1" dirty="0">
              <a:effectLst/>
            </a:endParaRPr>
          </a:p>
        </p:txBody>
      </p:sp>
      <p:sp>
        <p:nvSpPr>
          <p:cNvPr id="10" name="Abgerundetes Rechteck 9"/>
          <p:cNvSpPr/>
          <p:nvPr/>
        </p:nvSpPr>
        <p:spPr>
          <a:xfrm>
            <a:off x="1228725" y="1260621"/>
            <a:ext cx="7886700" cy="47148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t>Unterabschnitt 1 – Pflegschafts- und Vormundschaftsverfahren </a:t>
            </a:r>
            <a:r>
              <a:rPr lang="de-DE" b="1" dirty="0" smtClean="0"/>
              <a:t>KV </a:t>
            </a:r>
            <a:r>
              <a:rPr lang="de-DE" b="1" dirty="0"/>
              <a:t>1310 – 1313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440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Abgerundetes Rechteck 17"/>
          <p:cNvSpPr/>
          <p:nvPr/>
        </p:nvSpPr>
        <p:spPr>
          <a:xfrm>
            <a:off x="709933" y="851764"/>
            <a:ext cx="1634254"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a:t>
            </a:r>
            <a:r>
              <a:rPr lang="de-DE" sz="2000" b="1" dirty="0"/>
              <a:t>Fall </a:t>
            </a:r>
            <a:r>
              <a:rPr lang="de-DE" sz="2000" b="1" dirty="0" smtClean="0"/>
              <a:t>9</a:t>
            </a:r>
            <a:endParaRPr lang="de-DE" sz="2000" dirty="0">
              <a:effectLst/>
            </a:endParaRPr>
          </a:p>
        </p:txBody>
      </p:sp>
      <p:graphicFrame>
        <p:nvGraphicFramePr>
          <p:cNvPr id="3" name="Tabelle 2"/>
          <p:cNvGraphicFramePr>
            <a:graphicFrameLocks noGrp="1"/>
          </p:cNvGraphicFramePr>
          <p:nvPr>
            <p:extLst>
              <p:ext uri="{D42A27DB-BD31-4B8C-83A1-F6EECF244321}">
                <p14:modId xmlns:p14="http://schemas.microsoft.com/office/powerpoint/2010/main" val="4128254453"/>
              </p:ext>
            </p:extLst>
          </p:nvPr>
        </p:nvGraphicFramePr>
        <p:xfrm>
          <a:off x="1527060" y="5387590"/>
          <a:ext cx="9811737" cy="1261872"/>
        </p:xfrm>
        <a:graphic>
          <a:graphicData uri="http://schemas.openxmlformats.org/drawingml/2006/table">
            <a:tbl>
              <a:tblPr firstRow="1" firstCol="1" bandRow="1">
                <a:tableStyleId>{5C22544A-7EE6-4342-B048-85BDC9FD1C3A}</a:tableStyleId>
              </a:tblPr>
              <a:tblGrid>
                <a:gridCol w="1128195">
                  <a:extLst>
                    <a:ext uri="{9D8B030D-6E8A-4147-A177-3AD203B41FA5}">
                      <a16:colId xmlns:a16="http://schemas.microsoft.com/office/drawing/2014/main" val="3875736253"/>
                    </a:ext>
                  </a:extLst>
                </a:gridCol>
                <a:gridCol w="8683542">
                  <a:extLst>
                    <a:ext uri="{9D8B030D-6E8A-4147-A177-3AD203B41FA5}">
                      <a16:colId xmlns:a16="http://schemas.microsoft.com/office/drawing/2014/main" val="453537252"/>
                    </a:ext>
                  </a:extLst>
                </a:gridCol>
              </a:tblGrid>
              <a:tr h="836736">
                <a:tc>
                  <a:txBody>
                    <a:bodyPr/>
                    <a:lstStyle/>
                    <a:p>
                      <a:pPr algn="just">
                        <a:lnSpc>
                          <a:spcPct val="150000"/>
                        </a:lnSpc>
                        <a:spcAft>
                          <a:spcPts val="0"/>
                        </a:spcAft>
                      </a:pPr>
                      <a:r>
                        <a:rPr lang="de-DE" sz="1800" u="sng" dirty="0">
                          <a:effectLst/>
                        </a:rPr>
                        <a:t>Fragen:</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pPr marL="342900" lvl="0" indent="-342900">
                        <a:lnSpc>
                          <a:spcPct val="115000"/>
                        </a:lnSpc>
                        <a:spcAft>
                          <a:spcPts val="0"/>
                        </a:spcAft>
                        <a:buFont typeface="+mj-lt"/>
                        <a:buAutoNum type="arabicPeriod"/>
                      </a:pPr>
                      <a:r>
                        <a:rPr lang="de-DE" sz="1800" dirty="0">
                          <a:effectLst/>
                        </a:rPr>
                        <a:t>Ist ein Vorschuss zu erheben? Wenn ja, in welcher Höhe und von wem?</a:t>
                      </a:r>
                    </a:p>
                    <a:p>
                      <a:pPr marL="342900" lvl="0" indent="-342900">
                        <a:lnSpc>
                          <a:spcPct val="115000"/>
                        </a:lnSpc>
                        <a:spcAft>
                          <a:spcPts val="0"/>
                        </a:spcAft>
                        <a:buFont typeface="+mj-lt"/>
                        <a:buAutoNum type="arabicPeriod"/>
                      </a:pPr>
                      <a:r>
                        <a:rPr lang="de-DE" sz="1800" dirty="0">
                          <a:effectLst/>
                        </a:rPr>
                        <a:t>Welche Gebühren fallen an?</a:t>
                      </a:r>
                    </a:p>
                    <a:p>
                      <a:pPr marL="342900" lvl="0" indent="-342900">
                        <a:lnSpc>
                          <a:spcPct val="115000"/>
                        </a:lnSpc>
                        <a:spcAft>
                          <a:spcPts val="0"/>
                        </a:spcAft>
                        <a:buFont typeface="+mj-lt"/>
                        <a:buAutoNum type="arabicPeriod"/>
                      </a:pPr>
                      <a:r>
                        <a:rPr lang="de-DE" sz="1800" dirty="0">
                          <a:effectLst/>
                        </a:rPr>
                        <a:t>Wann sind die Gebühren fällig?</a:t>
                      </a:r>
                    </a:p>
                    <a:p>
                      <a:pPr marL="342900" lvl="0" indent="-342900">
                        <a:lnSpc>
                          <a:spcPct val="115000"/>
                        </a:lnSpc>
                        <a:spcAft>
                          <a:spcPts val="0"/>
                        </a:spcAft>
                        <a:buFont typeface="+mj-lt"/>
                        <a:buAutoNum type="arabicPeriod"/>
                      </a:pPr>
                      <a:r>
                        <a:rPr lang="de-DE" sz="1800" dirty="0">
                          <a:effectLst/>
                        </a:rPr>
                        <a:t>Wer ist Kostenschuldner?</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379554233"/>
                  </a:ext>
                </a:extLst>
              </a:tr>
            </a:tbl>
          </a:graphicData>
        </a:graphic>
      </p:graphicFrame>
    </p:spTree>
    <p:extLst>
      <p:ext uri="{BB962C8B-B14F-4D97-AF65-F5344CB8AC3E}">
        <p14:creationId xmlns:p14="http://schemas.microsoft.com/office/powerpoint/2010/main" val="23770524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441a</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Ellipse 13"/>
          <p:cNvSpPr/>
          <p:nvPr/>
        </p:nvSpPr>
        <p:spPr>
          <a:xfrm>
            <a:off x="1928957" y="1367001"/>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sp>
        <p:nvSpPr>
          <p:cNvPr id="12" name="Abgerundetes Rechteck 11"/>
          <p:cNvSpPr/>
          <p:nvPr/>
        </p:nvSpPr>
        <p:spPr>
          <a:xfrm>
            <a:off x="824364" y="988677"/>
            <a:ext cx="1790249"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Fall </a:t>
            </a:r>
            <a:r>
              <a:rPr lang="de-DE" sz="2000" b="1" dirty="0" smtClean="0"/>
              <a:t>09</a:t>
            </a:r>
            <a:endParaRPr lang="de-DE" sz="2000" dirty="0">
              <a:effectLst/>
            </a:endParaRPr>
          </a:p>
        </p:txBody>
      </p:sp>
      <p:sp>
        <p:nvSpPr>
          <p:cNvPr id="3" name="Rectangle 1"/>
          <p:cNvSpPr>
            <a:spLocks noChangeArrowheads="1"/>
          </p:cNvSpPr>
          <p:nvPr/>
        </p:nvSpPr>
        <p:spPr bwMode="auto">
          <a:xfrm>
            <a:off x="2810350" y="2063819"/>
            <a:ext cx="3483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sz="1600"/>
          </a:p>
        </p:txBody>
      </p:sp>
      <p:graphicFrame>
        <p:nvGraphicFramePr>
          <p:cNvPr id="2" name="Tabelle 1"/>
          <p:cNvGraphicFramePr>
            <a:graphicFrameLocks noGrp="1"/>
          </p:cNvGraphicFramePr>
          <p:nvPr>
            <p:extLst>
              <p:ext uri="{D42A27DB-BD31-4B8C-83A1-F6EECF244321}">
                <p14:modId xmlns:p14="http://schemas.microsoft.com/office/powerpoint/2010/main" val="3112819226"/>
              </p:ext>
            </p:extLst>
          </p:nvPr>
        </p:nvGraphicFramePr>
        <p:xfrm>
          <a:off x="1238146" y="2739496"/>
          <a:ext cx="9956968" cy="2743200"/>
        </p:xfrm>
        <a:graphic>
          <a:graphicData uri="http://schemas.openxmlformats.org/drawingml/2006/table">
            <a:tbl>
              <a:tblPr firstRow="1" firstCol="1" bandRow="1">
                <a:tableStyleId>{5C22544A-7EE6-4342-B048-85BDC9FD1C3A}</a:tableStyleId>
              </a:tblPr>
              <a:tblGrid>
                <a:gridCol w="505962">
                  <a:extLst>
                    <a:ext uri="{9D8B030D-6E8A-4147-A177-3AD203B41FA5}">
                      <a16:colId xmlns:a16="http://schemas.microsoft.com/office/drawing/2014/main" val="3830815393"/>
                    </a:ext>
                  </a:extLst>
                </a:gridCol>
                <a:gridCol w="9451006">
                  <a:extLst>
                    <a:ext uri="{9D8B030D-6E8A-4147-A177-3AD203B41FA5}">
                      <a16:colId xmlns:a16="http://schemas.microsoft.com/office/drawing/2014/main" val="256037582"/>
                    </a:ext>
                  </a:extLst>
                </a:gridCol>
              </a:tblGrid>
              <a:tr h="0">
                <a:tc>
                  <a:txBody>
                    <a:bodyPr/>
                    <a:lstStyle/>
                    <a:p>
                      <a:r>
                        <a:rPr lang="de-DE" sz="1800">
                          <a:solidFill>
                            <a:schemeClr val="bg1"/>
                          </a:solidFill>
                          <a:effectLst/>
                        </a:rPr>
                        <a:t>1.</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r>
                        <a:rPr lang="de-DE" sz="1800">
                          <a:solidFill>
                            <a:schemeClr val="bg1"/>
                          </a:solidFill>
                          <a:effectLst/>
                        </a:rPr>
                        <a:t>keine Vorschusspflicht (§ 14 III FamGKG), da ein Verfahren von Amts wegen</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704144084"/>
                  </a:ext>
                </a:extLst>
              </a:tr>
              <a:tr h="0">
                <a:tc>
                  <a:txBody>
                    <a:bodyPr/>
                    <a:lstStyle/>
                    <a:p>
                      <a:r>
                        <a:rPr lang="de-DE" sz="1800">
                          <a:solidFill>
                            <a:schemeClr val="bg1"/>
                          </a:solidFill>
                          <a:effectLst/>
                        </a:rPr>
                        <a:t> </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r>
                        <a:rPr lang="de-DE" sz="1800">
                          <a:solidFill>
                            <a:schemeClr val="bg1"/>
                          </a:solidFill>
                          <a:effectLst/>
                        </a:rPr>
                        <a:t> </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136049335"/>
                  </a:ext>
                </a:extLst>
              </a:tr>
              <a:tr h="0">
                <a:tc>
                  <a:txBody>
                    <a:bodyPr/>
                    <a:lstStyle/>
                    <a:p>
                      <a:r>
                        <a:rPr lang="de-DE" sz="1800">
                          <a:solidFill>
                            <a:schemeClr val="bg1"/>
                          </a:solidFill>
                          <a:effectLst/>
                        </a:rPr>
                        <a:t>2.</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r>
                        <a:rPr lang="de-DE" sz="1800">
                          <a:solidFill>
                            <a:schemeClr val="bg1"/>
                          </a:solidFill>
                          <a:effectLst/>
                        </a:rPr>
                        <a:t>KV 1310 –0,5 Gebühr aus 3.000,00 € = 	59,50 € (§§ 3 II, 28 FamGKG)</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867552964"/>
                  </a:ext>
                </a:extLst>
              </a:tr>
              <a:tr h="0">
                <a:tc>
                  <a:txBody>
                    <a:bodyPr/>
                    <a:lstStyle/>
                    <a:p>
                      <a:r>
                        <a:rPr lang="de-DE" sz="1800">
                          <a:solidFill>
                            <a:schemeClr val="bg1"/>
                          </a:solidFill>
                          <a:effectLst/>
                        </a:rPr>
                        <a:t> </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r>
                        <a:rPr lang="de-DE" sz="1800">
                          <a:solidFill>
                            <a:schemeClr val="bg1"/>
                          </a:solidFill>
                          <a:effectLst/>
                        </a:rPr>
                        <a:t>KV 2006 – Kosten für Dienstwagen = 	12,00 € </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732265919"/>
                  </a:ext>
                </a:extLst>
              </a:tr>
              <a:tr h="0">
                <a:tc>
                  <a:txBody>
                    <a:bodyPr/>
                    <a:lstStyle/>
                    <a:p>
                      <a:r>
                        <a:rPr lang="de-DE" sz="1800">
                          <a:solidFill>
                            <a:schemeClr val="bg1"/>
                          </a:solidFill>
                          <a:effectLst/>
                        </a:rPr>
                        <a:t> </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r>
                        <a:rPr lang="de-DE" sz="1800" dirty="0">
                          <a:solidFill>
                            <a:schemeClr val="bg1"/>
                          </a:solidFill>
                          <a:effectLst/>
                        </a:rPr>
                        <a:t>			Summe: 		71,50 €</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470418508"/>
                  </a:ext>
                </a:extLst>
              </a:tr>
              <a:tr h="0">
                <a:tc>
                  <a:txBody>
                    <a:bodyPr/>
                    <a:lstStyle/>
                    <a:p>
                      <a:r>
                        <a:rPr lang="de-DE" sz="1800">
                          <a:solidFill>
                            <a:schemeClr val="bg1"/>
                          </a:solidFill>
                          <a:effectLst/>
                        </a:rPr>
                        <a:t> </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r>
                        <a:rPr lang="de-DE" sz="1800">
                          <a:solidFill>
                            <a:schemeClr val="bg1"/>
                          </a:solidFill>
                          <a:effectLst/>
                        </a:rPr>
                        <a:t>ZU-Kosten sind in Verfahrensgebühr enthalten (10 Stück)</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837085480"/>
                  </a:ext>
                </a:extLst>
              </a:tr>
              <a:tr h="0">
                <a:tc>
                  <a:txBody>
                    <a:bodyPr/>
                    <a:lstStyle/>
                    <a:p>
                      <a:r>
                        <a:rPr lang="de-DE" sz="1800">
                          <a:solidFill>
                            <a:schemeClr val="bg1"/>
                          </a:solidFill>
                          <a:effectLst/>
                        </a:rPr>
                        <a:t> </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r>
                        <a:rPr lang="de-DE" sz="1800">
                          <a:solidFill>
                            <a:schemeClr val="bg1"/>
                          </a:solidFill>
                          <a:effectLst/>
                        </a:rPr>
                        <a:t> </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540870141"/>
                  </a:ext>
                </a:extLst>
              </a:tr>
              <a:tr h="0">
                <a:tc>
                  <a:txBody>
                    <a:bodyPr/>
                    <a:lstStyle/>
                    <a:p>
                      <a:r>
                        <a:rPr lang="de-DE" sz="1800">
                          <a:solidFill>
                            <a:schemeClr val="bg1"/>
                          </a:solidFill>
                          <a:effectLst/>
                        </a:rPr>
                        <a:t>3.</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r>
                        <a:rPr lang="de-DE" sz="1800">
                          <a:solidFill>
                            <a:schemeClr val="bg1"/>
                          </a:solidFill>
                          <a:effectLst/>
                        </a:rPr>
                        <a:t>mit Wirksamwerden der Entscheidung fällig (§ 9 I FamGKG)</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170024310"/>
                  </a:ext>
                </a:extLst>
              </a:tr>
              <a:tr h="0">
                <a:tc>
                  <a:txBody>
                    <a:bodyPr/>
                    <a:lstStyle/>
                    <a:p>
                      <a:r>
                        <a:rPr lang="de-DE" sz="1800">
                          <a:solidFill>
                            <a:schemeClr val="bg1"/>
                          </a:solidFill>
                          <a:effectLst/>
                        </a:rPr>
                        <a:t> </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r>
                        <a:rPr lang="de-DE" sz="1800">
                          <a:solidFill>
                            <a:schemeClr val="bg1"/>
                          </a:solidFill>
                          <a:effectLst/>
                        </a:rPr>
                        <a:t> </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3501784231"/>
                  </a:ext>
                </a:extLst>
              </a:tr>
              <a:tr h="0">
                <a:tc>
                  <a:txBody>
                    <a:bodyPr/>
                    <a:lstStyle/>
                    <a:p>
                      <a:r>
                        <a:rPr lang="de-DE" sz="1800">
                          <a:solidFill>
                            <a:schemeClr val="bg1"/>
                          </a:solidFill>
                          <a:effectLst/>
                        </a:rPr>
                        <a:t>4.</a:t>
                      </a:r>
                      <a:endParaRPr lang="de-DE" sz="180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tc>
                  <a:txBody>
                    <a:bodyPr/>
                    <a:lstStyle/>
                    <a:p>
                      <a:r>
                        <a:rPr lang="de-DE" sz="1800" dirty="0">
                          <a:solidFill>
                            <a:schemeClr val="bg1"/>
                          </a:solidFill>
                          <a:effectLst/>
                        </a:rPr>
                        <a:t>Großeltern sind Entscheidungsschuldner je zur Hälfte (§ 24 Nr. 1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775651214"/>
                  </a:ext>
                </a:extLst>
              </a:tr>
            </a:tbl>
          </a:graphicData>
        </a:graphic>
      </p:graphicFrame>
    </p:spTree>
    <p:extLst>
      <p:ext uri="{BB962C8B-B14F-4D97-AF65-F5344CB8AC3E}">
        <p14:creationId xmlns:p14="http://schemas.microsoft.com/office/powerpoint/2010/main" val="44898802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bgerundetes Rechteck 15"/>
          <p:cNvSpPr/>
          <p:nvPr/>
        </p:nvSpPr>
        <p:spPr>
          <a:xfrm>
            <a:off x="1409701" y="1962124"/>
            <a:ext cx="9811739" cy="339976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b="1" dirty="0" smtClean="0">
                <a:effectLst>
                  <a:outerShdw blurRad="38100" dist="38100" dir="2700000" algn="tl">
                    <a:srgbClr val="000000">
                      <a:alpha val="43137"/>
                    </a:srgbClr>
                  </a:outerShdw>
                </a:effectLst>
              </a:rPr>
              <a:t>KV </a:t>
            </a:r>
            <a:r>
              <a:rPr lang="de-DE" b="1" dirty="0">
                <a:effectLst>
                  <a:outerShdw blurRad="38100" dist="38100" dir="2700000" algn="tl">
                    <a:srgbClr val="000000">
                      <a:alpha val="43137"/>
                    </a:srgbClr>
                  </a:outerShdw>
                </a:effectLst>
              </a:rPr>
              <a:t>1310 </a:t>
            </a:r>
            <a:r>
              <a:rPr lang="de-DE" dirty="0"/>
              <a:t>ist eine pauschale Verfahrensgebühr, die die gesamte Tätigkeit des Gerichts und alle im Verfahren getroffenen Entscheidungen abdeckt</a:t>
            </a:r>
          </a:p>
          <a:p>
            <a:pPr marL="285750" lvl="0" indent="-285750">
              <a:buFont typeface="Arial" panose="020B0604020202020204" pitchFamily="34" charset="0"/>
              <a:buChar char="•"/>
            </a:pPr>
            <a:r>
              <a:rPr lang="de-DE" dirty="0"/>
              <a:t>sie entsteht in Antragsverfahren mit Eingang des verfahrenseinleitenden Antrags in Verfahren von Amts wegen mit der Verfahrenseinleitung durch das Gericht; sie entsteht unabhängig vom Ausgang des Verfahrens (d. h. es muss keine Entscheidung getroffen worden sein); die einmal entstandene Gebühr kann nicht mehr wegfallen, auch eine Ermäßigung der Gebühr ist nicht möglich </a:t>
            </a:r>
          </a:p>
          <a:p>
            <a:pPr marL="285750" lvl="0" indent="-285750">
              <a:buFont typeface="Arial" panose="020B0604020202020204" pitchFamily="34" charset="0"/>
              <a:buChar char="•"/>
            </a:pPr>
            <a:r>
              <a:rPr lang="de-DE" dirty="0"/>
              <a:t>wird ein Vergleich geschlossen, der Regelungen enthält, die ursprünglich nicht Verfahrensgegenstand waren, kann neben der Verfahrensgebühr die Vergleichsgebühr nach KV 1500 entstehen</a:t>
            </a:r>
          </a:p>
          <a:p>
            <a:pPr marL="285750" lvl="0" indent="-285750">
              <a:buFont typeface="Arial" panose="020B0604020202020204" pitchFamily="34" charset="0"/>
              <a:buChar char="•"/>
            </a:pPr>
            <a:r>
              <a:rPr lang="de-DE" dirty="0"/>
              <a:t>für Verfahren, die im Rahmen einer Vormundschaft oder Pflegschaft durchgeführt werden, entsteht keine Gebühr KV 1310 I </a:t>
            </a:r>
            <a:r>
              <a:rPr lang="de-DE" dirty="0" err="1"/>
              <a:t>FamGKG</a:t>
            </a:r>
            <a:endParaRPr lang="de-DE" dirty="0"/>
          </a:p>
        </p:txBody>
      </p:sp>
      <p:sp>
        <p:nvSpPr>
          <p:cNvPr id="14" name="Abgerundetes Rechteck 13"/>
          <p:cNvSpPr/>
          <p:nvPr/>
        </p:nvSpPr>
        <p:spPr>
          <a:xfrm>
            <a:off x="1409701" y="1471136"/>
            <a:ext cx="3619500" cy="48119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Zusammenfassung KV 1310: </a:t>
            </a:r>
            <a:endParaRPr lang="de-DE" b="1" dirty="0"/>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443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828675" y="1104465"/>
            <a:ext cx="8872538"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Hauptabschnitt 3 – selbständige Familiensachen der freiwilligen Gerichtsbarkeit</a:t>
            </a:r>
            <a:endParaRPr lang="de-DE" sz="2000">
              <a:effectLst/>
            </a:endParaRPr>
          </a:p>
        </p:txBody>
      </p:sp>
    </p:spTree>
    <p:extLst>
      <p:ext uri="{BB962C8B-B14F-4D97-AF65-F5344CB8AC3E}">
        <p14:creationId xmlns:p14="http://schemas.microsoft.com/office/powerpoint/2010/main" val="21798122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bgerundetes Rechteck 15"/>
          <p:cNvSpPr/>
          <p:nvPr/>
        </p:nvSpPr>
        <p:spPr>
          <a:xfrm>
            <a:off x="1409696" y="1625122"/>
            <a:ext cx="6305549" cy="79536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KV 1314 – 1,0 Gebühr</a:t>
            </a:r>
          </a:p>
          <a:p>
            <a:r>
              <a:rPr lang="de-DE"/>
              <a:t>Fälligkeit der Gebühr bestimmt sich nach § 11 FamGKG</a:t>
            </a:r>
            <a:endParaRPr lang="de-DE">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444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828675" y="1104465"/>
            <a:ext cx="8518925"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Unterabschnitt 2 – Beschwerden gegen Endentscheidung in Kindschaftsachen</a:t>
            </a:r>
            <a:endParaRPr lang="de-DE" sz="2000" b="1">
              <a:effectLst/>
            </a:endParaRPr>
          </a:p>
        </p:txBody>
      </p:sp>
      <p:sp>
        <p:nvSpPr>
          <p:cNvPr id="9" name="Abgerundetes Rechteck 8"/>
          <p:cNvSpPr/>
          <p:nvPr/>
        </p:nvSpPr>
        <p:spPr>
          <a:xfrm>
            <a:off x="1409695" y="2468045"/>
            <a:ext cx="9334499" cy="79536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KV 1315 – 0,5 Gebühr – Ermäßigungstatbestand, wenn das gesamte Beschwerdeverfahren ohne Endentscheidung beendet wird </a:t>
            </a:r>
            <a:endParaRPr lang="de-DE">
              <a:effectLst/>
            </a:endParaRPr>
          </a:p>
        </p:txBody>
      </p:sp>
      <p:sp>
        <p:nvSpPr>
          <p:cNvPr id="12" name="Abgerundetes Rechteck 11"/>
          <p:cNvSpPr/>
          <p:nvPr/>
        </p:nvSpPr>
        <p:spPr>
          <a:xfrm>
            <a:off x="1409694" y="3325694"/>
            <a:ext cx="9334499" cy="118754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Ermäßigung durch Rücknahme der Beschwerde kommt noch in Betracht, wenn die Entscheidung in der Beschwerdesache zwar existiert, jedoch noch nicht erlassen worden ist (KV 1314 Abs. 1 </a:t>
            </a:r>
            <a:r>
              <a:rPr lang="de-DE" dirty="0" err="1"/>
              <a:t>FamGKG</a:t>
            </a:r>
            <a:r>
              <a:rPr lang="de-DE" dirty="0"/>
              <a:t>)</a:t>
            </a:r>
          </a:p>
          <a:p>
            <a:r>
              <a:rPr lang="de-DE" dirty="0"/>
              <a:t> </a:t>
            </a:r>
          </a:p>
        </p:txBody>
      </p:sp>
      <p:sp>
        <p:nvSpPr>
          <p:cNvPr id="13" name="Abgerundetes Rechteck 12"/>
          <p:cNvSpPr/>
          <p:nvPr/>
        </p:nvSpPr>
        <p:spPr>
          <a:xfrm>
            <a:off x="1409693" y="4602677"/>
            <a:ext cx="9334499" cy="79536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die Beschwerderücknahme muss vor Ablauf des Tages eingehen, an dem der Geschäftsstelle die Endentscheidung übergeben wurde </a:t>
            </a:r>
          </a:p>
        </p:txBody>
      </p:sp>
      <p:sp>
        <p:nvSpPr>
          <p:cNvPr id="15" name="Abgerundetes Rechteck 14"/>
          <p:cNvSpPr/>
          <p:nvPr/>
        </p:nvSpPr>
        <p:spPr>
          <a:xfrm>
            <a:off x="1409692" y="5496140"/>
            <a:ext cx="9334499" cy="94465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eine Ermäßigung kann auch erfolgen, wenn die Endentscheidung lediglich eine Kostenentscheidung ist, worauf sich die Beteiligten geeinigt haben bzw. bei einer Kostenübernahmeerklärung </a:t>
            </a:r>
            <a:endParaRPr lang="de-DE">
              <a:effectLst/>
            </a:endParaRPr>
          </a:p>
        </p:txBody>
      </p:sp>
    </p:spTree>
    <p:extLst>
      <p:ext uri="{BB962C8B-B14F-4D97-AF65-F5344CB8AC3E}">
        <p14:creationId xmlns:p14="http://schemas.microsoft.com/office/powerpoint/2010/main" val="390150380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bgerundetes Rechteck 8"/>
          <p:cNvSpPr/>
          <p:nvPr/>
        </p:nvSpPr>
        <p:spPr>
          <a:xfrm>
            <a:off x="1409692" y="1919913"/>
            <a:ext cx="9334499" cy="29171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Vorbemerkung 1.3.2 Abs. 1: Aufzählung der Verfahren </a:t>
            </a:r>
          </a:p>
          <a:p>
            <a:pPr marL="285750" lvl="0" indent="-285750">
              <a:buFont typeface="Arial" panose="020B0604020202020204" pitchFamily="34" charset="0"/>
              <a:buChar char="•"/>
            </a:pPr>
            <a:r>
              <a:rPr lang="de-DE" dirty="0"/>
              <a:t>Abstammungssachen (§ 169 </a:t>
            </a:r>
            <a:r>
              <a:rPr lang="de-DE" dirty="0" err="1"/>
              <a:t>FamFG</a:t>
            </a:r>
            <a:r>
              <a:rPr lang="de-DE" dirty="0"/>
              <a:t>) </a:t>
            </a:r>
          </a:p>
          <a:p>
            <a:pPr marL="285750" lvl="0" indent="-285750">
              <a:buFont typeface="Arial" panose="020B0604020202020204" pitchFamily="34" charset="0"/>
              <a:buChar char="•"/>
            </a:pPr>
            <a:r>
              <a:rPr lang="de-DE" dirty="0"/>
              <a:t>Adoptionssachen, die einen Volljährigen betreffen (§ 186 </a:t>
            </a:r>
            <a:r>
              <a:rPr lang="de-DE" dirty="0" err="1"/>
              <a:t>FamFG</a:t>
            </a:r>
            <a:r>
              <a:rPr lang="de-DE" dirty="0"/>
              <a:t>) </a:t>
            </a:r>
          </a:p>
          <a:p>
            <a:pPr marL="285750" lvl="0" indent="-285750">
              <a:buFont typeface="Arial" panose="020B0604020202020204" pitchFamily="34" charset="0"/>
              <a:buChar char="•"/>
            </a:pPr>
            <a:r>
              <a:rPr lang="de-DE" dirty="0"/>
              <a:t>Ehewohnungs- und Haushaltssachen (§ 200 </a:t>
            </a:r>
            <a:r>
              <a:rPr lang="de-DE" dirty="0" err="1"/>
              <a:t>FamFG</a:t>
            </a:r>
            <a:r>
              <a:rPr lang="de-DE" dirty="0"/>
              <a:t>) </a:t>
            </a:r>
          </a:p>
          <a:p>
            <a:pPr marL="285750" lvl="0" indent="-285750">
              <a:buFont typeface="Arial" panose="020B0604020202020204" pitchFamily="34" charset="0"/>
              <a:buChar char="•"/>
            </a:pPr>
            <a:r>
              <a:rPr lang="de-DE" dirty="0"/>
              <a:t>Gewaltschutzsachen (§ 217 </a:t>
            </a:r>
            <a:r>
              <a:rPr lang="de-DE" dirty="0" err="1"/>
              <a:t>FamFG</a:t>
            </a:r>
            <a:r>
              <a:rPr lang="de-DE" dirty="0"/>
              <a:t>) </a:t>
            </a:r>
          </a:p>
          <a:p>
            <a:pPr marL="285750" lvl="0" indent="-285750">
              <a:buFont typeface="Arial" panose="020B0604020202020204" pitchFamily="34" charset="0"/>
              <a:buChar char="•"/>
            </a:pPr>
            <a:r>
              <a:rPr lang="de-DE" dirty="0"/>
              <a:t>Versorgungsausgleichssachen (§ 217 </a:t>
            </a:r>
            <a:r>
              <a:rPr lang="de-DE" dirty="0" err="1"/>
              <a:t>FamFG</a:t>
            </a:r>
            <a:r>
              <a:rPr lang="de-DE" dirty="0"/>
              <a:t>) </a:t>
            </a:r>
          </a:p>
          <a:p>
            <a:pPr marL="285750" lvl="0" indent="-285750">
              <a:buFont typeface="Arial" panose="020B0604020202020204" pitchFamily="34" charset="0"/>
              <a:buChar char="•"/>
            </a:pPr>
            <a:r>
              <a:rPr lang="de-DE" dirty="0"/>
              <a:t>Unterhaltssachen (§ 231 II </a:t>
            </a:r>
            <a:r>
              <a:rPr lang="de-DE" dirty="0" err="1"/>
              <a:t>FamFG</a:t>
            </a:r>
            <a:r>
              <a:rPr lang="de-DE" dirty="0"/>
              <a:t>), Güterrechtssachen (§ 261 II </a:t>
            </a:r>
            <a:r>
              <a:rPr lang="de-DE" dirty="0" err="1"/>
              <a:t>FamFG</a:t>
            </a:r>
            <a:r>
              <a:rPr lang="de-DE" dirty="0"/>
              <a:t>) und sonstige Familienstreitsachen (§ 266 II </a:t>
            </a:r>
            <a:r>
              <a:rPr lang="de-DE" dirty="0" err="1"/>
              <a:t>FamFG</a:t>
            </a:r>
            <a:r>
              <a:rPr lang="de-DE" dirty="0"/>
              <a:t>), die nicht Familienstreitsachen sind </a:t>
            </a:r>
          </a:p>
          <a:p>
            <a:r>
              <a:rPr lang="de-DE" dirty="0"/>
              <a:t> </a:t>
            </a:r>
            <a:endParaRPr lang="de-DE" dirty="0">
              <a:effectLst/>
            </a:endParaRPr>
          </a:p>
        </p:txBody>
      </p:sp>
      <p:sp>
        <p:nvSpPr>
          <p:cNvPr id="16" name="Abgerundetes Rechteck 15"/>
          <p:cNvSpPr/>
          <p:nvPr/>
        </p:nvSpPr>
        <p:spPr>
          <a:xfrm>
            <a:off x="1409692" y="1484749"/>
            <a:ext cx="3619504" cy="52732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Unterabschnitt 1: erster Rechtszug </a:t>
            </a:r>
            <a:endParaRPr lang="de-DE" b="1">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445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828675" y="1104465"/>
            <a:ext cx="7800975"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Abschnitt 2 – Übrige Familiensachen der freiwilligen Gerichtsbarkeit</a:t>
            </a:r>
            <a:endParaRPr lang="de-DE" sz="2000">
              <a:effectLst/>
            </a:endParaRPr>
          </a:p>
        </p:txBody>
      </p:sp>
      <p:sp>
        <p:nvSpPr>
          <p:cNvPr id="15" name="Abgerundetes Rechteck 14"/>
          <p:cNvSpPr/>
          <p:nvPr/>
        </p:nvSpPr>
        <p:spPr>
          <a:xfrm>
            <a:off x="1409691" y="5217352"/>
            <a:ext cx="9334499" cy="94465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läuft neben einem Verfahren über die Annahme als Kind auch ein Verfahren, in dem die Einwilligung zur Annahme als Kind ersetzt wird, stellt die Vorbemerkung 1.3.2 Abs. 2 FamGKG klar, dass nur eine Verfahrensgebühr anfällt </a:t>
            </a:r>
            <a:endParaRPr lang="de-DE">
              <a:effectLst/>
            </a:endParaRPr>
          </a:p>
        </p:txBody>
      </p:sp>
    </p:spTree>
    <p:extLst>
      <p:ext uri="{BB962C8B-B14F-4D97-AF65-F5344CB8AC3E}">
        <p14:creationId xmlns:p14="http://schemas.microsoft.com/office/powerpoint/2010/main" val="112632077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bgerundetes Rechteck 8"/>
          <p:cNvSpPr/>
          <p:nvPr/>
        </p:nvSpPr>
        <p:spPr>
          <a:xfrm>
            <a:off x="1409692" y="1919913"/>
            <a:ext cx="9334499" cy="29171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KV 1320 </a:t>
            </a:r>
            <a:r>
              <a:rPr lang="de-DE" dirty="0"/>
              <a:t>– 2,0 Gebühr – Verfahren im Allgemeinen </a:t>
            </a:r>
          </a:p>
          <a:p>
            <a:r>
              <a:rPr lang="de-DE" b="1" dirty="0">
                <a:effectLst>
                  <a:outerShdw blurRad="38100" dist="38100" dir="2700000" algn="tl">
                    <a:srgbClr val="000000">
                      <a:alpha val="43137"/>
                    </a:srgbClr>
                  </a:outerShdw>
                </a:effectLst>
              </a:rPr>
              <a:t>KV 1321 </a:t>
            </a:r>
            <a:r>
              <a:rPr lang="de-DE" dirty="0"/>
              <a:t>– 0,5 Gebühr – Ermäßigungstatbestand, wenn das gesamte Verfahren beendet wird: </a:t>
            </a:r>
          </a:p>
          <a:p>
            <a:pPr lvl="0"/>
            <a:r>
              <a:rPr lang="de-DE" dirty="0"/>
              <a:t>keine Endentscheidung ergeht </a:t>
            </a:r>
          </a:p>
          <a:p>
            <a:pPr lvl="0"/>
            <a:r>
              <a:rPr lang="de-DE" dirty="0"/>
              <a:t>Antragsrücknahme, obwohl bereits eine Entscheidung existiert, die jedoch noch nicht erlassen worden ist (siehe auch oben) </a:t>
            </a:r>
          </a:p>
          <a:p>
            <a:pPr lvl="0"/>
            <a:r>
              <a:rPr lang="de-DE" dirty="0"/>
              <a:t>eine Endentscheidung ohne Begrünung bzw. nur eine Begründung enthält, weil eine Geltendmachung im Ausland anzunehmen ist ergeht</a:t>
            </a:r>
          </a:p>
        </p:txBody>
      </p:sp>
      <p:sp>
        <p:nvSpPr>
          <p:cNvPr id="16" name="Abgerundetes Rechteck 15"/>
          <p:cNvSpPr/>
          <p:nvPr/>
        </p:nvSpPr>
        <p:spPr>
          <a:xfrm>
            <a:off x="1409692" y="1484749"/>
            <a:ext cx="3619504" cy="52732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Unterabschnitt 1: erster Rechtszug </a:t>
            </a:r>
            <a:endParaRPr lang="de-DE" b="1">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446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828675" y="1104465"/>
            <a:ext cx="7800975"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Abschnitt 2 – Übrige Familiensachen der freiwilligen Gerichtsbarkeit</a:t>
            </a:r>
            <a:endParaRPr lang="de-DE" sz="2000">
              <a:effectLst/>
            </a:endParaRPr>
          </a:p>
        </p:txBody>
      </p:sp>
      <p:sp>
        <p:nvSpPr>
          <p:cNvPr id="15" name="Abgerundetes Rechteck 14"/>
          <p:cNvSpPr/>
          <p:nvPr/>
        </p:nvSpPr>
        <p:spPr>
          <a:xfrm>
            <a:off x="1409691" y="5060189"/>
            <a:ext cx="9334499" cy="94465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es können auch mehrere Ermäßigungstatbestände zusammentreffen, damit das gesamte Verfahren beendet ist (KV 1321 Abs. 2 FamGKG) </a:t>
            </a:r>
            <a:endParaRPr lang="de-DE">
              <a:effectLst/>
            </a:endParaRPr>
          </a:p>
        </p:txBody>
      </p:sp>
    </p:spTree>
    <p:extLst>
      <p:ext uri="{BB962C8B-B14F-4D97-AF65-F5344CB8AC3E}">
        <p14:creationId xmlns:p14="http://schemas.microsoft.com/office/powerpoint/2010/main" val="323372499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1383377" y="992422"/>
            <a:ext cx="9811737" cy="339384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Die geschiedenen Eheleute Manuela und Helge hatten im Scheidungsverfahren eine Vereinbarung über den Zugewinnausgleich geschlossen. Manuela steht eine Ausgleichsforderung </a:t>
            </a:r>
            <a:br>
              <a:rPr lang="de-DE" b="1" dirty="0"/>
            </a:br>
            <a:r>
              <a:rPr lang="de-DE" b="1" dirty="0"/>
              <a:t>i. H. v. 25.000,00 € zu. Helge betreibt eine Tischlerei. Er hat dafür Investitionen getätigt und daher bereits erhebliche Verbindlichkeiten. Durch die sofortige Auszahlung der Ausgleichsforderung wäre er in existentielle Not geraten, wodurch auch seine Leistungsfähigkeit hinsichtlich Ehegatten- und Kindesunterhalt gefährdet gewesen wäre. Das Familiengericht hatte daher auf seinen Antrag hin die Forderung gestundet. Manuela erfährt nun, dass Helge einen erheblichen Betrag geerbt hat. Gemäß ihrem Antrag hebt das Familiengericht die Stundung des Ausgleichsbetrags auf (§ 1382 VI BGB). Der Verfahrenswert wird auf 25.000,00 € festgesetzt. Helge trägt die Kosten des Verfahrens. </a:t>
            </a:r>
            <a:endParaRPr lang="de-DE" b="1" dirty="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447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Abgerundetes Rechteck 17"/>
          <p:cNvSpPr/>
          <p:nvPr/>
        </p:nvSpPr>
        <p:spPr>
          <a:xfrm>
            <a:off x="709933" y="851764"/>
            <a:ext cx="1634254"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a:t>
            </a:r>
            <a:r>
              <a:rPr lang="de-DE" sz="2000" b="1" dirty="0"/>
              <a:t>Fall </a:t>
            </a:r>
            <a:r>
              <a:rPr lang="de-DE" sz="2000" b="1" dirty="0" smtClean="0"/>
              <a:t>11</a:t>
            </a:r>
            <a:endParaRPr lang="de-DE" sz="2000" dirty="0">
              <a:effectLst/>
            </a:endParaRPr>
          </a:p>
        </p:txBody>
      </p:sp>
      <p:graphicFrame>
        <p:nvGraphicFramePr>
          <p:cNvPr id="3" name="Tabelle 2"/>
          <p:cNvGraphicFramePr>
            <a:graphicFrameLocks noGrp="1"/>
          </p:cNvGraphicFramePr>
          <p:nvPr>
            <p:extLst>
              <p:ext uri="{D42A27DB-BD31-4B8C-83A1-F6EECF244321}">
                <p14:modId xmlns:p14="http://schemas.microsoft.com/office/powerpoint/2010/main" val="1233706970"/>
              </p:ext>
            </p:extLst>
          </p:nvPr>
        </p:nvGraphicFramePr>
        <p:xfrm>
          <a:off x="1383377" y="4207127"/>
          <a:ext cx="9811737" cy="1261872"/>
        </p:xfrm>
        <a:graphic>
          <a:graphicData uri="http://schemas.openxmlformats.org/drawingml/2006/table">
            <a:tbl>
              <a:tblPr firstRow="1" firstCol="1" bandRow="1">
                <a:tableStyleId>{5C22544A-7EE6-4342-B048-85BDC9FD1C3A}</a:tableStyleId>
              </a:tblPr>
              <a:tblGrid>
                <a:gridCol w="1128194">
                  <a:extLst>
                    <a:ext uri="{9D8B030D-6E8A-4147-A177-3AD203B41FA5}">
                      <a16:colId xmlns:a16="http://schemas.microsoft.com/office/drawing/2014/main" val="2676279444"/>
                    </a:ext>
                  </a:extLst>
                </a:gridCol>
                <a:gridCol w="8683543">
                  <a:extLst>
                    <a:ext uri="{9D8B030D-6E8A-4147-A177-3AD203B41FA5}">
                      <a16:colId xmlns:a16="http://schemas.microsoft.com/office/drawing/2014/main" val="3380741211"/>
                    </a:ext>
                  </a:extLst>
                </a:gridCol>
              </a:tblGrid>
              <a:tr h="0">
                <a:tc>
                  <a:txBody>
                    <a:bodyPr/>
                    <a:lstStyle/>
                    <a:p>
                      <a:pPr algn="just">
                        <a:lnSpc>
                          <a:spcPct val="150000"/>
                        </a:lnSpc>
                        <a:spcAft>
                          <a:spcPts val="0"/>
                        </a:spcAft>
                      </a:pPr>
                      <a:r>
                        <a:rPr lang="de-DE" sz="1800" u="sng" dirty="0">
                          <a:effectLst/>
                        </a:rPr>
                        <a:t>Fragen:</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c>
                  <a:txBody>
                    <a:bodyPr/>
                    <a:lstStyle/>
                    <a:p>
                      <a:pPr marL="342900" lvl="0" indent="-342900">
                        <a:lnSpc>
                          <a:spcPct val="115000"/>
                        </a:lnSpc>
                        <a:spcAft>
                          <a:spcPts val="0"/>
                        </a:spcAft>
                        <a:buFont typeface="+mj-lt"/>
                        <a:buAutoNum type="arabicPeriod"/>
                      </a:pPr>
                      <a:r>
                        <a:rPr lang="de-DE" sz="1800" dirty="0">
                          <a:effectLst/>
                        </a:rPr>
                        <a:t>Ist ein Vorschuss zu erheben? Wenn ja, in welcher Höhe und von wem?</a:t>
                      </a:r>
                    </a:p>
                    <a:p>
                      <a:pPr marL="342900" lvl="0" indent="-342900">
                        <a:lnSpc>
                          <a:spcPct val="115000"/>
                        </a:lnSpc>
                        <a:spcAft>
                          <a:spcPts val="0"/>
                        </a:spcAft>
                        <a:buFont typeface="+mj-lt"/>
                        <a:buAutoNum type="arabicPeriod"/>
                      </a:pPr>
                      <a:r>
                        <a:rPr lang="de-DE" sz="1800" dirty="0">
                          <a:effectLst/>
                        </a:rPr>
                        <a:t>Welche Gebühren fallen an?</a:t>
                      </a:r>
                    </a:p>
                    <a:p>
                      <a:pPr marL="342900" lvl="0" indent="-342900">
                        <a:lnSpc>
                          <a:spcPct val="115000"/>
                        </a:lnSpc>
                        <a:spcAft>
                          <a:spcPts val="0"/>
                        </a:spcAft>
                        <a:buFont typeface="+mj-lt"/>
                        <a:buAutoNum type="arabicPeriod"/>
                      </a:pPr>
                      <a:r>
                        <a:rPr lang="de-DE" sz="1800" dirty="0">
                          <a:effectLst/>
                        </a:rPr>
                        <a:t>Wann sind die Gebühren fällig?</a:t>
                      </a:r>
                    </a:p>
                    <a:p>
                      <a:pPr marL="342900" lvl="0" indent="-342900">
                        <a:lnSpc>
                          <a:spcPct val="115000"/>
                        </a:lnSpc>
                        <a:spcAft>
                          <a:spcPts val="0"/>
                        </a:spcAft>
                        <a:buFont typeface="+mj-lt"/>
                        <a:buAutoNum type="arabicPeriod"/>
                      </a:pPr>
                      <a:r>
                        <a:rPr lang="de-DE" sz="1800" dirty="0">
                          <a:effectLst/>
                        </a:rPr>
                        <a:t>Wer ist Kostenschuldner?</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1043637910"/>
                  </a:ext>
                </a:extLst>
              </a:tr>
            </a:tbl>
          </a:graphicData>
        </a:graphic>
      </p:graphicFrame>
    </p:spTree>
    <p:extLst>
      <p:ext uri="{BB962C8B-B14F-4D97-AF65-F5344CB8AC3E}">
        <p14:creationId xmlns:p14="http://schemas.microsoft.com/office/powerpoint/2010/main" val="3567749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448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Ellipse 13"/>
          <p:cNvSpPr/>
          <p:nvPr/>
        </p:nvSpPr>
        <p:spPr>
          <a:xfrm>
            <a:off x="2270368" y="1181668"/>
            <a:ext cx="2111147" cy="696818"/>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Lösung</a:t>
            </a:r>
            <a:endParaRPr lang="de-DE" sz="2400" b="1" dirty="0"/>
          </a:p>
        </p:txBody>
      </p:sp>
      <p:sp>
        <p:nvSpPr>
          <p:cNvPr id="12" name="Abgerundetes Rechteck 11"/>
          <p:cNvSpPr/>
          <p:nvPr/>
        </p:nvSpPr>
        <p:spPr>
          <a:xfrm>
            <a:off x="824364" y="988677"/>
            <a:ext cx="1790249"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Fall 11</a:t>
            </a:r>
            <a:endParaRPr lang="de-DE" sz="2000" dirty="0">
              <a:effectLst/>
            </a:endParaRPr>
          </a:p>
        </p:txBody>
      </p:sp>
      <p:sp>
        <p:nvSpPr>
          <p:cNvPr id="3" name="Rectangle 1"/>
          <p:cNvSpPr>
            <a:spLocks noChangeArrowheads="1"/>
          </p:cNvSpPr>
          <p:nvPr/>
        </p:nvSpPr>
        <p:spPr bwMode="auto">
          <a:xfrm>
            <a:off x="2810350" y="2063819"/>
            <a:ext cx="3483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sz="1600"/>
          </a:p>
        </p:txBody>
      </p:sp>
      <p:graphicFrame>
        <p:nvGraphicFramePr>
          <p:cNvPr id="9" name="Tabelle 8"/>
          <p:cNvGraphicFramePr>
            <a:graphicFrameLocks noGrp="1"/>
          </p:cNvGraphicFramePr>
          <p:nvPr>
            <p:extLst>
              <p:ext uri="{D42A27DB-BD31-4B8C-83A1-F6EECF244321}">
                <p14:modId xmlns:p14="http://schemas.microsoft.com/office/powerpoint/2010/main" val="3017515102"/>
              </p:ext>
            </p:extLst>
          </p:nvPr>
        </p:nvGraphicFramePr>
        <p:xfrm>
          <a:off x="1181100" y="1878486"/>
          <a:ext cx="9829800" cy="1892808"/>
        </p:xfrm>
        <a:graphic>
          <a:graphicData uri="http://schemas.openxmlformats.org/drawingml/2006/table">
            <a:tbl>
              <a:tblPr firstRow="1" firstCol="1" bandRow="1">
                <a:tableStyleId>{5C22544A-7EE6-4342-B048-85BDC9FD1C3A}</a:tableStyleId>
              </a:tblPr>
              <a:tblGrid>
                <a:gridCol w="499500">
                  <a:extLst>
                    <a:ext uri="{9D8B030D-6E8A-4147-A177-3AD203B41FA5}">
                      <a16:colId xmlns:a16="http://schemas.microsoft.com/office/drawing/2014/main" val="2607473833"/>
                    </a:ext>
                  </a:extLst>
                </a:gridCol>
                <a:gridCol w="9330300">
                  <a:extLst>
                    <a:ext uri="{9D8B030D-6E8A-4147-A177-3AD203B41FA5}">
                      <a16:colId xmlns:a16="http://schemas.microsoft.com/office/drawing/2014/main" val="4264093720"/>
                    </a:ext>
                  </a:extLst>
                </a:gridCol>
              </a:tblGrid>
              <a:tr h="0">
                <a:tc>
                  <a:txBody>
                    <a:bodyPr/>
                    <a:lstStyle/>
                    <a:p>
                      <a:r>
                        <a:rPr lang="de-DE" sz="1800" dirty="0">
                          <a:effectLst/>
                        </a:rPr>
                        <a:t>1.</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c>
                  <a:txBody>
                    <a:bodyPr/>
                    <a:lstStyle/>
                    <a:p>
                      <a:pPr marL="22225">
                        <a:lnSpc>
                          <a:spcPct val="115000"/>
                        </a:lnSpc>
                        <a:spcAft>
                          <a:spcPts val="0"/>
                        </a:spcAft>
                      </a:pPr>
                      <a:r>
                        <a:rPr lang="de-DE" sz="1800" dirty="0">
                          <a:effectLst/>
                        </a:rPr>
                        <a:t>= Familiensache der freiwilligen Gerichtsbarkeit = Antragsverfahren = Antragstellerhaftung (§ 21 I S. 1 </a:t>
                      </a:r>
                      <a:r>
                        <a:rPr lang="de-DE" sz="1800" dirty="0" err="1">
                          <a:effectLst/>
                        </a:rPr>
                        <a:t>FamGKG</a:t>
                      </a:r>
                      <a:r>
                        <a:rPr lang="de-DE" sz="1800" dirty="0">
                          <a:effectLst/>
                        </a:rPr>
                        <a:t>) – Vorschuss von Manuela anfordern (§ 14 III </a:t>
                      </a:r>
                      <a:r>
                        <a:rPr lang="de-DE" sz="1800" dirty="0" err="1">
                          <a:effectLst/>
                        </a:rPr>
                        <a:t>FamGKG</a:t>
                      </a:r>
                      <a:r>
                        <a:rPr lang="de-DE" sz="1800" dirty="0">
                          <a:effectLst/>
                        </a:rPr>
                        <a:t>) </a:t>
                      </a:r>
                    </a:p>
                    <a:p>
                      <a:pPr marL="22225">
                        <a:lnSpc>
                          <a:spcPct val="115000"/>
                        </a:lnSpc>
                        <a:spcAft>
                          <a:spcPts val="0"/>
                        </a:spcAft>
                      </a:pPr>
                      <a:r>
                        <a:rPr lang="de-DE" sz="1800" dirty="0">
                          <a:effectLst/>
                        </a:rPr>
                        <a:t>§ 14 I </a:t>
                      </a:r>
                      <a:r>
                        <a:rPr lang="de-DE" sz="1800" dirty="0" err="1">
                          <a:effectLst/>
                        </a:rPr>
                        <a:t>FamGKG</a:t>
                      </a:r>
                      <a:r>
                        <a:rPr lang="de-DE" sz="1800" dirty="0">
                          <a:effectLst/>
                        </a:rPr>
                        <a:t> gilt nur für Ehe- und selbständige Familienstreitsachen – hier kann die Vorschusspflicht nur über die Anwendung von § 14 III i. V. m. § 21 I S. 1 </a:t>
                      </a:r>
                      <a:r>
                        <a:rPr lang="de-DE" sz="1800" dirty="0" err="1">
                          <a:effectLst/>
                        </a:rPr>
                        <a:t>FamGKG</a:t>
                      </a:r>
                      <a:r>
                        <a:rPr lang="de-DE" sz="1800" dirty="0">
                          <a:effectLst/>
                        </a:rPr>
                        <a:t> entstehen – Prüfung, ob ein Antragsverfahren vorliegt – hier Güterrechtssache nach § 261 II </a:t>
                      </a:r>
                      <a:r>
                        <a:rPr lang="de-DE" sz="1800" dirty="0" err="1">
                          <a:effectLst/>
                        </a:rPr>
                        <a:t>FamFG</a:t>
                      </a:r>
                      <a:r>
                        <a:rPr lang="de-DE" sz="1800" dirty="0">
                          <a:effectLst/>
                        </a:rPr>
                        <a:t> – siehe oben </a:t>
                      </a:r>
                      <a:endParaRPr lang="de-DE"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4094707848"/>
                  </a:ext>
                </a:extLst>
              </a:tr>
            </a:tbl>
          </a:graphicData>
        </a:graphic>
      </p:graphicFrame>
      <p:sp>
        <p:nvSpPr>
          <p:cNvPr id="10" name="Rechteck 9"/>
          <p:cNvSpPr/>
          <p:nvPr/>
        </p:nvSpPr>
        <p:spPr>
          <a:xfrm>
            <a:off x="1181100" y="3956627"/>
            <a:ext cx="9829800" cy="338554"/>
          </a:xfrm>
          <a:prstGeom prst="rect">
            <a:avLst/>
          </a:prstGeom>
          <a:solidFill>
            <a:schemeClr val="bg1">
              <a:lumMod val="75000"/>
            </a:schemeClr>
          </a:solidFill>
        </p:spPr>
        <p:txBody>
          <a:bodyPr wrap="square">
            <a:spAutoFit/>
          </a:bodyPr>
          <a:lstStyle/>
          <a:p>
            <a:r>
              <a:rPr lang="de-DE" sz="1600" dirty="0" smtClean="0">
                <a:solidFill>
                  <a:schemeClr val="bg1"/>
                </a:solidFill>
                <a:latin typeface="Arial" panose="020B0604020202020204" pitchFamily="34" charset="0"/>
                <a:ea typeface="Calibri" panose="020F0502020204030204" pitchFamily="34" charset="0"/>
              </a:rPr>
              <a:t> </a:t>
            </a:r>
            <a:r>
              <a:rPr lang="de-DE" sz="1600" b="1" dirty="0" smtClean="0">
                <a:solidFill>
                  <a:schemeClr val="bg1"/>
                </a:solidFill>
                <a:latin typeface="Arial" panose="020B0604020202020204" pitchFamily="34" charset="0"/>
                <a:ea typeface="Calibri" panose="020F0502020204030204" pitchFamily="34" charset="0"/>
              </a:rPr>
              <a:t>2. </a:t>
            </a:r>
            <a:r>
              <a:rPr lang="de-DE" sz="1600" dirty="0" smtClean="0">
                <a:solidFill>
                  <a:schemeClr val="bg1"/>
                </a:solidFill>
                <a:latin typeface="Arial" panose="020B0604020202020204" pitchFamily="34" charset="0"/>
                <a:ea typeface="Calibri" panose="020F0502020204030204" pitchFamily="34" charset="0"/>
              </a:rPr>
              <a:t>KV </a:t>
            </a:r>
            <a:r>
              <a:rPr lang="de-DE" sz="1600" b="1" dirty="0">
                <a:solidFill>
                  <a:schemeClr val="bg1"/>
                </a:solidFill>
                <a:latin typeface="Arial" panose="020B0604020202020204" pitchFamily="34" charset="0"/>
                <a:ea typeface="Calibri" panose="020F0502020204030204" pitchFamily="34" charset="0"/>
              </a:rPr>
              <a:t>1320</a:t>
            </a:r>
            <a:r>
              <a:rPr lang="de-DE" sz="1600" dirty="0">
                <a:solidFill>
                  <a:schemeClr val="bg1"/>
                </a:solidFill>
                <a:latin typeface="Arial" panose="020B0604020202020204" pitchFamily="34" charset="0"/>
                <a:ea typeface="Calibri" panose="020F0502020204030204" pitchFamily="34" charset="0"/>
              </a:rPr>
              <a:t> – </a:t>
            </a:r>
            <a:r>
              <a:rPr lang="de-DE" sz="1600" b="1" dirty="0">
                <a:solidFill>
                  <a:schemeClr val="bg1"/>
                </a:solidFill>
                <a:latin typeface="Arial" panose="020B0604020202020204" pitchFamily="34" charset="0"/>
                <a:ea typeface="Calibri" panose="020F0502020204030204" pitchFamily="34" charset="0"/>
              </a:rPr>
              <a:t>2,0</a:t>
            </a:r>
            <a:r>
              <a:rPr lang="de-DE" sz="1600" dirty="0">
                <a:solidFill>
                  <a:schemeClr val="bg1"/>
                </a:solidFill>
                <a:latin typeface="Arial" panose="020B0604020202020204" pitchFamily="34" charset="0"/>
                <a:ea typeface="Calibri" panose="020F0502020204030204" pitchFamily="34" charset="0"/>
              </a:rPr>
              <a:t> Gebühr aus </a:t>
            </a:r>
            <a:r>
              <a:rPr lang="de-DE" sz="1600" b="1" dirty="0">
                <a:solidFill>
                  <a:schemeClr val="bg1"/>
                </a:solidFill>
                <a:latin typeface="Arial" panose="020B0604020202020204" pitchFamily="34" charset="0"/>
                <a:ea typeface="Calibri" panose="020F0502020204030204" pitchFamily="34" charset="0"/>
              </a:rPr>
              <a:t>25.000,00 €</a:t>
            </a:r>
            <a:r>
              <a:rPr lang="de-DE" sz="1600" dirty="0">
                <a:solidFill>
                  <a:schemeClr val="bg1"/>
                </a:solidFill>
                <a:latin typeface="Arial" panose="020B0604020202020204" pitchFamily="34" charset="0"/>
                <a:ea typeface="Calibri" panose="020F0502020204030204" pitchFamily="34" charset="0"/>
              </a:rPr>
              <a:t> = </a:t>
            </a:r>
            <a:r>
              <a:rPr lang="de-DE" sz="1600" b="1" dirty="0">
                <a:solidFill>
                  <a:schemeClr val="bg1"/>
                </a:solidFill>
                <a:latin typeface="Arial" panose="020B0604020202020204" pitchFamily="34" charset="0"/>
                <a:ea typeface="Calibri" panose="020F0502020204030204" pitchFamily="34" charset="0"/>
              </a:rPr>
              <a:t>822,00 €</a:t>
            </a:r>
            <a:r>
              <a:rPr lang="de-DE" sz="1600" dirty="0">
                <a:solidFill>
                  <a:schemeClr val="bg1"/>
                </a:solidFill>
                <a:latin typeface="Arial" panose="020B0604020202020204" pitchFamily="34" charset="0"/>
                <a:ea typeface="Calibri" panose="020F0502020204030204" pitchFamily="34" charset="0"/>
              </a:rPr>
              <a:t> (§§ 3 II, 28 </a:t>
            </a:r>
            <a:r>
              <a:rPr lang="de-DE" sz="1600" dirty="0" err="1">
                <a:solidFill>
                  <a:schemeClr val="bg1"/>
                </a:solidFill>
                <a:latin typeface="Arial" panose="020B0604020202020204" pitchFamily="34" charset="0"/>
                <a:ea typeface="Calibri" panose="020F0502020204030204" pitchFamily="34" charset="0"/>
              </a:rPr>
              <a:t>FamGKG</a:t>
            </a:r>
            <a:r>
              <a:rPr lang="de-DE" sz="1600" dirty="0">
                <a:solidFill>
                  <a:schemeClr val="bg1"/>
                </a:solidFill>
                <a:latin typeface="Arial" panose="020B0604020202020204" pitchFamily="34" charset="0"/>
                <a:ea typeface="Calibri" panose="020F0502020204030204" pitchFamily="34" charset="0"/>
              </a:rPr>
              <a:t>)</a:t>
            </a:r>
            <a:endParaRPr lang="de-DE" sz="1600" dirty="0">
              <a:solidFill>
                <a:schemeClr val="bg1"/>
              </a:solidFill>
            </a:endParaRPr>
          </a:p>
        </p:txBody>
      </p:sp>
      <p:sp>
        <p:nvSpPr>
          <p:cNvPr id="15" name="Rechteck 14"/>
          <p:cNvSpPr/>
          <p:nvPr/>
        </p:nvSpPr>
        <p:spPr>
          <a:xfrm>
            <a:off x="1181100" y="4513238"/>
            <a:ext cx="9829799" cy="369332"/>
          </a:xfrm>
          <a:prstGeom prst="rect">
            <a:avLst/>
          </a:prstGeom>
          <a:solidFill>
            <a:schemeClr val="bg1">
              <a:lumMod val="75000"/>
            </a:schemeClr>
          </a:solidFill>
        </p:spPr>
        <p:txBody>
          <a:bodyPr wrap="square">
            <a:spAutoFit/>
          </a:bodyPr>
          <a:lstStyle/>
          <a:p>
            <a:r>
              <a:rPr lang="de-DE" b="1" dirty="0" smtClean="0">
                <a:solidFill>
                  <a:schemeClr val="bg1"/>
                </a:solidFill>
                <a:latin typeface="Arial" panose="020B0604020202020204" pitchFamily="34" charset="0"/>
                <a:ea typeface="Calibri" panose="020F0502020204030204" pitchFamily="34" charset="0"/>
              </a:rPr>
              <a:t>3. mit </a:t>
            </a:r>
            <a:r>
              <a:rPr lang="de-DE" b="1" dirty="0">
                <a:solidFill>
                  <a:schemeClr val="bg1"/>
                </a:solidFill>
                <a:latin typeface="Arial" panose="020B0604020202020204" pitchFamily="34" charset="0"/>
                <a:ea typeface="Calibri" panose="020F0502020204030204" pitchFamily="34" charset="0"/>
              </a:rPr>
              <a:t>Wirksamkeit der Entscheidung</a:t>
            </a:r>
            <a:r>
              <a:rPr lang="de-DE" dirty="0">
                <a:solidFill>
                  <a:schemeClr val="bg1"/>
                </a:solidFill>
                <a:latin typeface="Arial" panose="020B0604020202020204" pitchFamily="34" charset="0"/>
                <a:ea typeface="Calibri" panose="020F0502020204030204" pitchFamily="34" charset="0"/>
              </a:rPr>
              <a:t> </a:t>
            </a:r>
            <a:r>
              <a:rPr lang="de-DE" sz="1400" dirty="0">
                <a:solidFill>
                  <a:schemeClr val="bg1"/>
                </a:solidFill>
                <a:latin typeface="Arial" panose="020B0604020202020204" pitchFamily="34" charset="0"/>
                <a:ea typeface="Calibri" panose="020F0502020204030204" pitchFamily="34" charset="0"/>
              </a:rPr>
              <a:t>(§ 11 I Nr. 1 </a:t>
            </a:r>
            <a:r>
              <a:rPr lang="de-DE" sz="1400" dirty="0" err="1">
                <a:solidFill>
                  <a:schemeClr val="bg1"/>
                </a:solidFill>
                <a:latin typeface="Arial" panose="020B0604020202020204" pitchFamily="34" charset="0"/>
                <a:ea typeface="Calibri" panose="020F0502020204030204" pitchFamily="34" charset="0"/>
              </a:rPr>
              <a:t>FamGKG</a:t>
            </a:r>
            <a:r>
              <a:rPr lang="de-DE" sz="1400" dirty="0">
                <a:solidFill>
                  <a:schemeClr val="bg1"/>
                </a:solidFill>
                <a:latin typeface="Arial" panose="020B0604020202020204" pitchFamily="34" charset="0"/>
                <a:ea typeface="Calibri" panose="020F0502020204030204" pitchFamily="34" charset="0"/>
              </a:rPr>
              <a:t>) </a:t>
            </a:r>
            <a:endParaRPr lang="de-DE" dirty="0">
              <a:solidFill>
                <a:schemeClr val="bg1"/>
              </a:solidFill>
            </a:endParaRPr>
          </a:p>
        </p:txBody>
      </p:sp>
      <p:graphicFrame>
        <p:nvGraphicFramePr>
          <p:cNvPr id="16" name="Tabelle 15"/>
          <p:cNvGraphicFramePr>
            <a:graphicFrameLocks noGrp="1"/>
          </p:cNvGraphicFramePr>
          <p:nvPr>
            <p:extLst>
              <p:ext uri="{D42A27DB-BD31-4B8C-83A1-F6EECF244321}">
                <p14:modId xmlns:p14="http://schemas.microsoft.com/office/powerpoint/2010/main" val="2958459462"/>
              </p:ext>
            </p:extLst>
          </p:nvPr>
        </p:nvGraphicFramePr>
        <p:xfrm>
          <a:off x="1196207" y="5069849"/>
          <a:ext cx="9829798" cy="1097280"/>
        </p:xfrm>
        <a:graphic>
          <a:graphicData uri="http://schemas.openxmlformats.org/drawingml/2006/table">
            <a:tbl>
              <a:tblPr firstRow="1" firstCol="1" bandRow="1">
                <a:tableStyleId>{5C22544A-7EE6-4342-B048-85BDC9FD1C3A}</a:tableStyleId>
              </a:tblPr>
              <a:tblGrid>
                <a:gridCol w="499499">
                  <a:extLst>
                    <a:ext uri="{9D8B030D-6E8A-4147-A177-3AD203B41FA5}">
                      <a16:colId xmlns:a16="http://schemas.microsoft.com/office/drawing/2014/main" val="4044430113"/>
                    </a:ext>
                  </a:extLst>
                </a:gridCol>
                <a:gridCol w="9330299">
                  <a:extLst>
                    <a:ext uri="{9D8B030D-6E8A-4147-A177-3AD203B41FA5}">
                      <a16:colId xmlns:a16="http://schemas.microsoft.com/office/drawing/2014/main" val="2640676504"/>
                    </a:ext>
                  </a:extLst>
                </a:gridCol>
              </a:tblGrid>
              <a:tr h="0">
                <a:tc>
                  <a:txBody>
                    <a:bodyPr/>
                    <a:lstStyle/>
                    <a:p>
                      <a:r>
                        <a:rPr lang="de-DE" sz="1800">
                          <a:effectLst/>
                        </a:rPr>
                        <a:t>4.</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c>
                  <a:txBody>
                    <a:bodyPr/>
                    <a:lstStyle/>
                    <a:p>
                      <a:r>
                        <a:rPr lang="de-DE" sz="1800" dirty="0">
                          <a:effectLst/>
                        </a:rPr>
                        <a:t>Helge ist Entscheidungsschuldner (§ 24 Nr. 1 </a:t>
                      </a:r>
                      <a:r>
                        <a:rPr lang="de-DE" sz="1800" dirty="0" err="1">
                          <a:effectLst/>
                        </a:rPr>
                        <a:t>FamGKG</a:t>
                      </a:r>
                      <a:r>
                        <a:rPr lang="de-DE" sz="1800" dirty="0">
                          <a:effectLst/>
                        </a:rPr>
                        <a:t>)</a:t>
                      </a:r>
                      <a:endParaRPr lang="de-DE" sz="1800" dirty="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421612637"/>
                  </a:ext>
                </a:extLst>
              </a:tr>
              <a:tr h="0">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c>
                  <a:txBody>
                    <a:bodyPr/>
                    <a:lstStyle/>
                    <a:p>
                      <a:r>
                        <a:rPr lang="de-DE" sz="1800" dirty="0">
                          <a:solidFill>
                            <a:schemeClr val="bg1"/>
                          </a:solidFill>
                          <a:effectLst/>
                        </a:rPr>
                        <a:t>Manuela = Antragstellerschuldner (= Zweitschuldner, § 21 I S. 1 </a:t>
                      </a:r>
                      <a:r>
                        <a:rPr lang="de-DE" sz="1800" dirty="0" err="1">
                          <a:solidFill>
                            <a:schemeClr val="bg1"/>
                          </a:solidFill>
                          <a:effectLst/>
                        </a:rPr>
                        <a:t>FamGKG</a:t>
                      </a:r>
                      <a:r>
                        <a:rPr lang="de-DE" sz="1800" dirty="0">
                          <a:solidFill>
                            <a:schemeClr val="bg1"/>
                          </a:solidFill>
                          <a:effectLst/>
                        </a:rPr>
                        <a:t>)</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2716721556"/>
                  </a:ext>
                </a:extLst>
              </a:tr>
              <a:tr h="0">
                <a:tc>
                  <a:txBody>
                    <a:bodyPr/>
                    <a:lstStyle/>
                    <a:p>
                      <a:r>
                        <a:rPr lang="de-DE" sz="1800">
                          <a:effectLst/>
                        </a:rPr>
                        <a:t> </a:t>
                      </a:r>
                      <a:endParaRPr lang="de-DE" sz="1800">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c>
                  <a:txBody>
                    <a:bodyPr/>
                    <a:lstStyle/>
                    <a:p>
                      <a:r>
                        <a:rPr lang="de-DE" sz="1800" dirty="0">
                          <a:solidFill>
                            <a:schemeClr val="bg1"/>
                          </a:solidFill>
                          <a:effectLst/>
                        </a:rPr>
                        <a:t>beide Ehegatten als Gesamtschuldner für eine Hälfte der Kosten (§ 26 I </a:t>
                      </a:r>
                      <a:r>
                        <a:rPr lang="de-DE" sz="1800" dirty="0" err="1">
                          <a:solidFill>
                            <a:schemeClr val="bg1"/>
                          </a:solidFill>
                          <a:effectLst/>
                        </a:rPr>
                        <a:t>FamGKG</a:t>
                      </a:r>
                      <a:r>
                        <a:rPr lang="de-DE" sz="1800" dirty="0">
                          <a:solidFill>
                            <a:schemeClr val="bg1"/>
                          </a:solidFill>
                          <a:effectLst/>
                        </a:rPr>
                        <a:t>)</a:t>
                      </a:r>
                    </a:p>
                    <a:p>
                      <a:r>
                        <a:rPr lang="de-DE" sz="1800" dirty="0">
                          <a:solidFill>
                            <a:schemeClr val="bg1"/>
                          </a:solidFill>
                          <a:effectLst/>
                        </a:rPr>
                        <a:t>(es sind mehrere Kostenschuldner für dieselbe Kostenschuld vorhanden)</a:t>
                      </a:r>
                      <a:endParaRPr lang="de-DE" sz="1800" dirty="0">
                        <a:solidFill>
                          <a:schemeClr val="bg1"/>
                        </a:solidFill>
                        <a:effectLst/>
                        <a:latin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3717031792"/>
                  </a:ext>
                </a:extLst>
              </a:tr>
            </a:tbl>
          </a:graphicData>
        </a:graphic>
      </p:graphicFrame>
    </p:spTree>
    <p:extLst>
      <p:ext uri="{BB962C8B-B14F-4D97-AF65-F5344CB8AC3E}">
        <p14:creationId xmlns:p14="http://schemas.microsoft.com/office/powerpoint/2010/main" val="1843016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bgerundetes Rechteck 17"/>
          <p:cNvSpPr/>
          <p:nvPr/>
        </p:nvSpPr>
        <p:spPr>
          <a:xfrm>
            <a:off x="1169181" y="5715606"/>
            <a:ext cx="9652184" cy="62306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keine Vorschusspflicht bei VKH-Antrag (§ 15 Nr. 1 FamGKG) </a:t>
            </a:r>
            <a:endParaRPr lang="de-DE">
              <a:effectLst/>
            </a:endParaRPr>
          </a:p>
        </p:txBody>
      </p:sp>
      <p:sp>
        <p:nvSpPr>
          <p:cNvPr id="15" name="Abgerundetes Rechteck 14"/>
          <p:cNvSpPr/>
          <p:nvPr/>
        </p:nvSpPr>
        <p:spPr>
          <a:xfrm>
            <a:off x="1169181" y="4106536"/>
            <a:ext cx="9652184" cy="167027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im Übrigen soll in Verfahren, in denen der Antragsteller die Kosten schuldet (§ 21 FamGKG), vor Zahlung der Gebühr für das Verfahren im Allgemeinen keine gerichtliche Handlung vorgenommen werden (§ 14 III FamGKG) </a:t>
            </a:r>
          </a:p>
          <a:p>
            <a:pPr lvl="0"/>
            <a:r>
              <a:rPr lang="de-DE"/>
              <a:t>einen Antragstellerschuldner (§ 21 I S. 1 FamGKG) gibt es nur in Verfahren, die ausschließlich auf Antrag eingeleitet werden</a:t>
            </a:r>
          </a:p>
        </p:txBody>
      </p:sp>
      <p:sp>
        <p:nvSpPr>
          <p:cNvPr id="12" name="Abgerundetes Rechteck 11"/>
          <p:cNvSpPr/>
          <p:nvPr/>
        </p:nvSpPr>
        <p:spPr>
          <a:xfrm>
            <a:off x="1169181" y="2543272"/>
            <a:ext cx="9652184" cy="167027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keine Kostenvorschusspflicht</a:t>
            </a:r>
          </a:p>
          <a:p>
            <a:pPr marL="285750" lvl="0" indent="-285750">
              <a:buFont typeface="Arial" panose="020B0604020202020204" pitchFamily="34" charset="0"/>
              <a:buChar char="•"/>
            </a:pPr>
            <a:r>
              <a:rPr lang="de-DE" dirty="0"/>
              <a:t>für Folgesachen (§ 16 III </a:t>
            </a:r>
            <a:r>
              <a:rPr lang="de-DE" dirty="0" err="1"/>
              <a:t>KostVfg</a:t>
            </a:r>
            <a:r>
              <a:rPr lang="de-DE" dirty="0"/>
              <a:t>)</a:t>
            </a:r>
          </a:p>
          <a:p>
            <a:pPr marL="285750" lvl="0" indent="-285750">
              <a:buFont typeface="Arial" panose="020B0604020202020204" pitchFamily="34" charset="0"/>
              <a:buChar char="•"/>
            </a:pPr>
            <a:r>
              <a:rPr lang="de-DE" dirty="0"/>
              <a:t>Rechtsmittelschriften </a:t>
            </a:r>
          </a:p>
          <a:p>
            <a:pPr marL="285750" lvl="0" indent="-285750">
              <a:buFont typeface="Arial" panose="020B0604020202020204" pitchFamily="34" charset="0"/>
              <a:buChar char="•"/>
            </a:pPr>
            <a:r>
              <a:rPr lang="de-DE" dirty="0"/>
              <a:t>vereinfachtes Unterhaltsverfahren (Begründung: = Entscheidungsgebühr, hier greift </a:t>
            </a:r>
            <a:br>
              <a:rPr lang="de-DE" dirty="0"/>
            </a:br>
            <a:r>
              <a:rPr lang="de-DE" dirty="0"/>
              <a:t>§ 14 </a:t>
            </a:r>
            <a:r>
              <a:rPr lang="de-DE" dirty="0" err="1"/>
              <a:t>FamGKG</a:t>
            </a:r>
            <a:r>
              <a:rPr lang="de-DE" dirty="0"/>
              <a:t> nicht, da dieser nur von Verfahrensgebühren spricht) </a:t>
            </a:r>
          </a:p>
        </p:txBody>
      </p:sp>
      <p:sp>
        <p:nvSpPr>
          <p:cNvPr id="9" name="Abgerundetes Rechteck 8"/>
          <p:cNvSpPr/>
          <p:nvPr/>
        </p:nvSpPr>
        <p:spPr>
          <a:xfrm>
            <a:off x="1169181" y="1516004"/>
            <a:ext cx="9652184" cy="109915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Vorschusskostenpflicht in Ehe- und Familienstreitsachen (§ 14 I </a:t>
            </a:r>
            <a:r>
              <a:rPr lang="de-DE" dirty="0" err="1"/>
              <a:t>FamGKG</a:t>
            </a:r>
            <a:r>
              <a:rPr lang="de-DE" dirty="0"/>
              <a:t>)</a:t>
            </a:r>
          </a:p>
          <a:p>
            <a:pPr marL="285750" lvl="0" indent="-285750">
              <a:buFont typeface="Arial" panose="020B0604020202020204" pitchFamily="34" charset="0"/>
              <a:buChar char="•"/>
            </a:pPr>
            <a:r>
              <a:rPr lang="de-DE" dirty="0"/>
              <a:t>KV 1110: Ehesachen </a:t>
            </a:r>
          </a:p>
          <a:p>
            <a:pPr marL="285750" lvl="0" indent="-285750">
              <a:buFont typeface="Arial" panose="020B0604020202020204" pitchFamily="34" charset="0"/>
              <a:buChar char="•"/>
            </a:pPr>
            <a:r>
              <a:rPr lang="de-DE" dirty="0"/>
              <a:t>KV 1220: selbständige Familienstreitsachen </a:t>
            </a:r>
          </a:p>
        </p:txBody>
      </p:sp>
      <p:sp>
        <p:nvSpPr>
          <p:cNvPr id="16" name="Abgerundetes Rechteck 15"/>
          <p:cNvSpPr/>
          <p:nvPr/>
        </p:nvSpPr>
        <p:spPr>
          <a:xfrm>
            <a:off x="828675" y="1184188"/>
            <a:ext cx="1708334"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Vorschuss</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400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Gefaltete Ecke 16"/>
          <p:cNvSpPr/>
          <p:nvPr/>
        </p:nvSpPr>
        <p:spPr>
          <a:xfrm>
            <a:off x="9347600" y="1287535"/>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14 I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
        <p:nvSpPr>
          <p:cNvPr id="14" name="Gefaltete Ecke 13"/>
          <p:cNvSpPr/>
          <p:nvPr/>
        </p:nvSpPr>
        <p:spPr>
          <a:xfrm rot="21276178">
            <a:off x="9591485" y="2755736"/>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16 III </a:t>
            </a:r>
            <a:r>
              <a:rPr lang="de-DE" sz="2000" dirty="0" err="1" smtClean="0">
                <a:solidFill>
                  <a:schemeClr val="tx1"/>
                </a:solidFill>
                <a:latin typeface="MV Boli" panose="02000500030200090000" pitchFamily="2" charset="0"/>
                <a:cs typeface="MV Boli" panose="02000500030200090000" pitchFamily="2" charset="0"/>
              </a:rPr>
              <a:t>KostVfg</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a:off x="10443974" y="4381963"/>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21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
        <p:nvSpPr>
          <p:cNvPr id="20" name="Gefaltete Ecke 19"/>
          <p:cNvSpPr/>
          <p:nvPr/>
        </p:nvSpPr>
        <p:spPr>
          <a:xfrm>
            <a:off x="8321022" y="5436166"/>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15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520432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p:cTn id="19" dur="1000" fill="hold"/>
                                        <p:tgtEl>
                                          <p:spTgt spid="17"/>
                                        </p:tgtEl>
                                        <p:attrNameLst>
                                          <p:attrName>ppt_w</p:attrName>
                                        </p:attrNameLst>
                                      </p:cBhvr>
                                      <p:tavLst>
                                        <p:tav tm="0">
                                          <p:val>
                                            <p:fltVal val="0"/>
                                          </p:val>
                                        </p:tav>
                                        <p:tav tm="100000">
                                          <p:val>
                                            <p:strVal val="#ppt_w"/>
                                          </p:val>
                                        </p:tav>
                                      </p:tavLst>
                                    </p:anim>
                                    <p:anim calcmode="lin" valueType="num">
                                      <p:cBhvr>
                                        <p:cTn id="20" dur="1000" fill="hold"/>
                                        <p:tgtEl>
                                          <p:spTgt spid="17"/>
                                        </p:tgtEl>
                                        <p:attrNameLst>
                                          <p:attrName>ppt_h</p:attrName>
                                        </p:attrNameLst>
                                      </p:cBhvr>
                                      <p:tavLst>
                                        <p:tav tm="0">
                                          <p:val>
                                            <p:fltVal val="0"/>
                                          </p:val>
                                        </p:tav>
                                        <p:tav tm="100000">
                                          <p:val>
                                            <p:strVal val="#ppt_h"/>
                                          </p:val>
                                        </p:tav>
                                      </p:tavLst>
                                    </p:anim>
                                    <p:anim calcmode="lin" valueType="num">
                                      <p:cBhvr>
                                        <p:cTn id="21" dur="1000" fill="hold"/>
                                        <p:tgtEl>
                                          <p:spTgt spid="17"/>
                                        </p:tgtEl>
                                        <p:attrNameLst>
                                          <p:attrName>style.rotation</p:attrName>
                                        </p:attrNameLst>
                                      </p:cBhvr>
                                      <p:tavLst>
                                        <p:tav tm="0">
                                          <p:val>
                                            <p:fltVal val="90"/>
                                          </p:val>
                                        </p:tav>
                                        <p:tav tm="100000">
                                          <p:val>
                                            <p:fltVal val="0"/>
                                          </p:val>
                                        </p:tav>
                                      </p:tavLst>
                                    </p:anim>
                                    <p:animEffect transition="in" filter="fade">
                                      <p:cBhvr>
                                        <p:cTn id="22" dur="10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p:cTn id="33" dur="1000" fill="hold"/>
                                        <p:tgtEl>
                                          <p:spTgt spid="14"/>
                                        </p:tgtEl>
                                        <p:attrNameLst>
                                          <p:attrName>ppt_w</p:attrName>
                                        </p:attrNameLst>
                                      </p:cBhvr>
                                      <p:tavLst>
                                        <p:tav tm="0">
                                          <p:val>
                                            <p:fltVal val="0"/>
                                          </p:val>
                                        </p:tav>
                                        <p:tav tm="100000">
                                          <p:val>
                                            <p:strVal val="#ppt_w"/>
                                          </p:val>
                                        </p:tav>
                                      </p:tavLst>
                                    </p:anim>
                                    <p:anim calcmode="lin" valueType="num">
                                      <p:cBhvr>
                                        <p:cTn id="34" dur="1000" fill="hold"/>
                                        <p:tgtEl>
                                          <p:spTgt spid="14"/>
                                        </p:tgtEl>
                                        <p:attrNameLst>
                                          <p:attrName>ppt_h</p:attrName>
                                        </p:attrNameLst>
                                      </p:cBhvr>
                                      <p:tavLst>
                                        <p:tav tm="0">
                                          <p:val>
                                            <p:fltVal val="0"/>
                                          </p:val>
                                        </p:tav>
                                        <p:tav tm="100000">
                                          <p:val>
                                            <p:strVal val="#ppt_h"/>
                                          </p:val>
                                        </p:tav>
                                      </p:tavLst>
                                    </p:anim>
                                    <p:anim calcmode="lin" valueType="num">
                                      <p:cBhvr>
                                        <p:cTn id="35" dur="1000" fill="hold"/>
                                        <p:tgtEl>
                                          <p:spTgt spid="14"/>
                                        </p:tgtEl>
                                        <p:attrNameLst>
                                          <p:attrName>style.rotation</p:attrName>
                                        </p:attrNameLst>
                                      </p:cBhvr>
                                      <p:tavLst>
                                        <p:tav tm="0">
                                          <p:val>
                                            <p:fltVal val="90"/>
                                          </p:val>
                                        </p:tav>
                                        <p:tav tm="100000">
                                          <p:val>
                                            <p:fltVal val="0"/>
                                          </p:val>
                                        </p:tav>
                                      </p:tavLst>
                                    </p:anim>
                                    <p:animEffect transition="in" filter="fade">
                                      <p:cBhvr>
                                        <p:cTn id="36" dur="10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additive="base">
                                        <p:cTn id="41" dur="500" fill="hold"/>
                                        <p:tgtEl>
                                          <p:spTgt spid="15"/>
                                        </p:tgtEl>
                                        <p:attrNameLst>
                                          <p:attrName>ppt_x</p:attrName>
                                        </p:attrNameLst>
                                      </p:cBhvr>
                                      <p:tavLst>
                                        <p:tav tm="0">
                                          <p:val>
                                            <p:strVal val="#ppt_x"/>
                                          </p:val>
                                        </p:tav>
                                        <p:tav tm="100000">
                                          <p:val>
                                            <p:strVal val="#ppt_x"/>
                                          </p:val>
                                        </p:tav>
                                      </p:tavLst>
                                    </p:anim>
                                    <p:anim calcmode="lin" valueType="num">
                                      <p:cBhvr additive="base">
                                        <p:cTn id="4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additive="base">
                                        <p:cTn id="47" dur="500" fill="hold"/>
                                        <p:tgtEl>
                                          <p:spTgt spid="18"/>
                                        </p:tgtEl>
                                        <p:attrNameLst>
                                          <p:attrName>ppt_x</p:attrName>
                                        </p:attrNameLst>
                                      </p:cBhvr>
                                      <p:tavLst>
                                        <p:tav tm="0">
                                          <p:val>
                                            <p:strVal val="#ppt_x"/>
                                          </p:val>
                                        </p:tav>
                                        <p:tav tm="100000">
                                          <p:val>
                                            <p:strVal val="#ppt_x"/>
                                          </p:val>
                                        </p:tav>
                                      </p:tavLst>
                                    </p:anim>
                                    <p:anim calcmode="lin" valueType="num">
                                      <p:cBhvr additive="base">
                                        <p:cTn id="4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31" presetClass="entr" presetSubtype="0" fill="hold" grpId="0" nodeType="clickEffect">
                                  <p:stCondLst>
                                    <p:cond delay="0"/>
                                  </p:stCondLst>
                                  <p:childTnLst>
                                    <p:set>
                                      <p:cBhvr>
                                        <p:cTn id="52" dur="1" fill="hold">
                                          <p:stCondLst>
                                            <p:cond delay="0"/>
                                          </p:stCondLst>
                                        </p:cTn>
                                        <p:tgtEl>
                                          <p:spTgt spid="19"/>
                                        </p:tgtEl>
                                        <p:attrNameLst>
                                          <p:attrName>style.visibility</p:attrName>
                                        </p:attrNameLst>
                                      </p:cBhvr>
                                      <p:to>
                                        <p:strVal val="visible"/>
                                      </p:to>
                                    </p:set>
                                    <p:anim calcmode="lin" valueType="num">
                                      <p:cBhvr>
                                        <p:cTn id="53" dur="1000" fill="hold"/>
                                        <p:tgtEl>
                                          <p:spTgt spid="19"/>
                                        </p:tgtEl>
                                        <p:attrNameLst>
                                          <p:attrName>ppt_w</p:attrName>
                                        </p:attrNameLst>
                                      </p:cBhvr>
                                      <p:tavLst>
                                        <p:tav tm="0">
                                          <p:val>
                                            <p:fltVal val="0"/>
                                          </p:val>
                                        </p:tav>
                                        <p:tav tm="100000">
                                          <p:val>
                                            <p:strVal val="#ppt_w"/>
                                          </p:val>
                                        </p:tav>
                                      </p:tavLst>
                                    </p:anim>
                                    <p:anim calcmode="lin" valueType="num">
                                      <p:cBhvr>
                                        <p:cTn id="54" dur="1000" fill="hold"/>
                                        <p:tgtEl>
                                          <p:spTgt spid="19"/>
                                        </p:tgtEl>
                                        <p:attrNameLst>
                                          <p:attrName>ppt_h</p:attrName>
                                        </p:attrNameLst>
                                      </p:cBhvr>
                                      <p:tavLst>
                                        <p:tav tm="0">
                                          <p:val>
                                            <p:fltVal val="0"/>
                                          </p:val>
                                        </p:tav>
                                        <p:tav tm="100000">
                                          <p:val>
                                            <p:strVal val="#ppt_h"/>
                                          </p:val>
                                        </p:tav>
                                      </p:tavLst>
                                    </p:anim>
                                    <p:anim calcmode="lin" valueType="num">
                                      <p:cBhvr>
                                        <p:cTn id="55" dur="1000" fill="hold"/>
                                        <p:tgtEl>
                                          <p:spTgt spid="19"/>
                                        </p:tgtEl>
                                        <p:attrNameLst>
                                          <p:attrName>style.rotation</p:attrName>
                                        </p:attrNameLst>
                                      </p:cBhvr>
                                      <p:tavLst>
                                        <p:tav tm="0">
                                          <p:val>
                                            <p:fltVal val="90"/>
                                          </p:val>
                                        </p:tav>
                                        <p:tav tm="100000">
                                          <p:val>
                                            <p:fltVal val="0"/>
                                          </p:val>
                                        </p:tav>
                                      </p:tavLst>
                                    </p:anim>
                                    <p:animEffect transition="in" filter="fade">
                                      <p:cBhvr>
                                        <p:cTn id="56" dur="1000"/>
                                        <p:tgtEl>
                                          <p:spTgt spid="19"/>
                                        </p:tgtEl>
                                      </p:cBhvr>
                                    </p:animEffect>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anim calcmode="lin" valueType="num">
                                      <p:cBhvr>
                                        <p:cTn id="61" dur="1000" fill="hold"/>
                                        <p:tgtEl>
                                          <p:spTgt spid="20"/>
                                        </p:tgtEl>
                                        <p:attrNameLst>
                                          <p:attrName>ppt_w</p:attrName>
                                        </p:attrNameLst>
                                      </p:cBhvr>
                                      <p:tavLst>
                                        <p:tav tm="0">
                                          <p:val>
                                            <p:fltVal val="0"/>
                                          </p:val>
                                        </p:tav>
                                        <p:tav tm="100000">
                                          <p:val>
                                            <p:strVal val="#ppt_w"/>
                                          </p:val>
                                        </p:tav>
                                      </p:tavLst>
                                    </p:anim>
                                    <p:anim calcmode="lin" valueType="num">
                                      <p:cBhvr>
                                        <p:cTn id="62" dur="1000" fill="hold"/>
                                        <p:tgtEl>
                                          <p:spTgt spid="20"/>
                                        </p:tgtEl>
                                        <p:attrNameLst>
                                          <p:attrName>ppt_h</p:attrName>
                                        </p:attrNameLst>
                                      </p:cBhvr>
                                      <p:tavLst>
                                        <p:tav tm="0">
                                          <p:val>
                                            <p:fltVal val="0"/>
                                          </p:val>
                                        </p:tav>
                                        <p:tav tm="100000">
                                          <p:val>
                                            <p:strVal val="#ppt_h"/>
                                          </p:val>
                                        </p:tav>
                                      </p:tavLst>
                                    </p:anim>
                                    <p:anim calcmode="lin" valueType="num">
                                      <p:cBhvr>
                                        <p:cTn id="63" dur="1000" fill="hold"/>
                                        <p:tgtEl>
                                          <p:spTgt spid="20"/>
                                        </p:tgtEl>
                                        <p:attrNameLst>
                                          <p:attrName>style.rotation</p:attrName>
                                        </p:attrNameLst>
                                      </p:cBhvr>
                                      <p:tavLst>
                                        <p:tav tm="0">
                                          <p:val>
                                            <p:fltVal val="90"/>
                                          </p:val>
                                        </p:tav>
                                        <p:tav tm="100000">
                                          <p:val>
                                            <p:fltVal val="0"/>
                                          </p:val>
                                        </p:tav>
                                      </p:tavLst>
                                    </p:anim>
                                    <p:animEffect transition="in" filter="fade">
                                      <p:cBhvr>
                                        <p:cTn id="64"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5" grpId="0" animBg="1"/>
      <p:bldP spid="12" grpId="0" animBg="1"/>
      <p:bldP spid="9" grpId="0" animBg="1"/>
      <p:bldP spid="16" grpId="0" animBg="1"/>
      <p:bldP spid="17" grpId="0" animBg="1"/>
      <p:bldP spid="14" grpId="0" animBg="1"/>
      <p:bldP spid="19"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Abgerundetes Rechteck 14"/>
          <p:cNvSpPr/>
          <p:nvPr/>
        </p:nvSpPr>
        <p:spPr>
          <a:xfrm>
            <a:off x="1169181" y="4106536"/>
            <a:ext cx="9652184" cy="167027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für Auslagen, die durch von Amts wegen vorgenommene Handlungen entstehen, kann ein Vorschuss erhoben werden (§ 16 III FamGKG) – eine Abhängigkeit besteht nicht und ist unzulässig </a:t>
            </a:r>
            <a:endParaRPr lang="de-DE">
              <a:effectLst/>
            </a:endParaRPr>
          </a:p>
        </p:txBody>
      </p:sp>
      <p:sp>
        <p:nvSpPr>
          <p:cNvPr id="12" name="Abgerundetes Rechteck 11"/>
          <p:cNvSpPr/>
          <p:nvPr/>
        </p:nvSpPr>
        <p:spPr>
          <a:xfrm>
            <a:off x="1169181" y="2543272"/>
            <a:ext cx="9652184" cy="167027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Dokumenten- und Aktenversendungspauschale: Vorschuss kann erhoben werden – Übersendung kann von der Zahlung abhängig sein (§ 16 II FamGKG) </a:t>
            </a:r>
            <a:endParaRPr lang="de-DE">
              <a:effectLst/>
            </a:endParaRPr>
          </a:p>
        </p:txBody>
      </p:sp>
      <p:sp>
        <p:nvSpPr>
          <p:cNvPr id="9" name="Abgerundetes Rechteck 8"/>
          <p:cNvSpPr/>
          <p:nvPr/>
        </p:nvSpPr>
        <p:spPr>
          <a:xfrm>
            <a:off x="1169181" y="1516004"/>
            <a:ext cx="9652184" cy="109915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bei beantragten Handlungen, welche mit Auslagen verbunden sind, hat der Antragsteller einen Vorschuss zu bezahlen – das Gericht soll die Handlung von der Zahlung abhängig machen </a:t>
            </a:r>
            <a:endParaRPr lang="de-DE" dirty="0" smtClean="0"/>
          </a:p>
          <a:p>
            <a:r>
              <a:rPr lang="de-DE" dirty="0" smtClean="0"/>
              <a:t>(§ </a:t>
            </a:r>
            <a:r>
              <a:rPr lang="de-DE" dirty="0"/>
              <a:t>16 I </a:t>
            </a:r>
            <a:r>
              <a:rPr lang="de-DE" dirty="0" err="1"/>
              <a:t>FamGKG</a:t>
            </a:r>
            <a:r>
              <a:rPr lang="de-DE" dirty="0"/>
              <a:t>) </a:t>
            </a:r>
            <a:endParaRPr lang="de-DE" dirty="0">
              <a:effectLst/>
            </a:endParaRPr>
          </a:p>
        </p:txBody>
      </p:sp>
      <p:sp>
        <p:nvSpPr>
          <p:cNvPr id="16" name="Abgerundetes Rechteck 15"/>
          <p:cNvSpPr/>
          <p:nvPr/>
        </p:nvSpPr>
        <p:spPr>
          <a:xfrm>
            <a:off x="828675" y="1184188"/>
            <a:ext cx="2300288" cy="4351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Auslagenvorschuss </a:t>
            </a:r>
            <a:endParaRPr lang="de-DE" sz="2000">
              <a:effectLst/>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401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Gefaltete Ecke 16"/>
          <p:cNvSpPr/>
          <p:nvPr/>
        </p:nvSpPr>
        <p:spPr>
          <a:xfrm>
            <a:off x="10443974" y="1282249"/>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16 I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
        <p:nvSpPr>
          <p:cNvPr id="14" name="Gefaltete Ecke 13"/>
          <p:cNvSpPr/>
          <p:nvPr/>
        </p:nvSpPr>
        <p:spPr>
          <a:xfrm rot="21276178">
            <a:off x="10443973" y="2744058"/>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16 II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
        <p:nvSpPr>
          <p:cNvPr id="21" name="Gefaltete Ecke 20"/>
          <p:cNvSpPr/>
          <p:nvPr/>
        </p:nvSpPr>
        <p:spPr>
          <a:xfrm>
            <a:off x="10443973" y="4381963"/>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16 III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545496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p:cTn id="19" dur="1000" fill="hold"/>
                                        <p:tgtEl>
                                          <p:spTgt spid="17"/>
                                        </p:tgtEl>
                                        <p:attrNameLst>
                                          <p:attrName>ppt_w</p:attrName>
                                        </p:attrNameLst>
                                      </p:cBhvr>
                                      <p:tavLst>
                                        <p:tav tm="0">
                                          <p:val>
                                            <p:fltVal val="0"/>
                                          </p:val>
                                        </p:tav>
                                        <p:tav tm="100000">
                                          <p:val>
                                            <p:strVal val="#ppt_w"/>
                                          </p:val>
                                        </p:tav>
                                      </p:tavLst>
                                    </p:anim>
                                    <p:anim calcmode="lin" valueType="num">
                                      <p:cBhvr>
                                        <p:cTn id="20" dur="1000" fill="hold"/>
                                        <p:tgtEl>
                                          <p:spTgt spid="17"/>
                                        </p:tgtEl>
                                        <p:attrNameLst>
                                          <p:attrName>ppt_h</p:attrName>
                                        </p:attrNameLst>
                                      </p:cBhvr>
                                      <p:tavLst>
                                        <p:tav tm="0">
                                          <p:val>
                                            <p:fltVal val="0"/>
                                          </p:val>
                                        </p:tav>
                                        <p:tav tm="100000">
                                          <p:val>
                                            <p:strVal val="#ppt_h"/>
                                          </p:val>
                                        </p:tav>
                                      </p:tavLst>
                                    </p:anim>
                                    <p:anim calcmode="lin" valueType="num">
                                      <p:cBhvr>
                                        <p:cTn id="21" dur="1000" fill="hold"/>
                                        <p:tgtEl>
                                          <p:spTgt spid="17"/>
                                        </p:tgtEl>
                                        <p:attrNameLst>
                                          <p:attrName>style.rotation</p:attrName>
                                        </p:attrNameLst>
                                      </p:cBhvr>
                                      <p:tavLst>
                                        <p:tav tm="0">
                                          <p:val>
                                            <p:fltVal val="90"/>
                                          </p:val>
                                        </p:tav>
                                        <p:tav tm="100000">
                                          <p:val>
                                            <p:fltVal val="0"/>
                                          </p:val>
                                        </p:tav>
                                      </p:tavLst>
                                    </p:anim>
                                    <p:animEffect transition="in" filter="fade">
                                      <p:cBhvr>
                                        <p:cTn id="22" dur="10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p:cTn id="33" dur="1000" fill="hold"/>
                                        <p:tgtEl>
                                          <p:spTgt spid="14"/>
                                        </p:tgtEl>
                                        <p:attrNameLst>
                                          <p:attrName>ppt_w</p:attrName>
                                        </p:attrNameLst>
                                      </p:cBhvr>
                                      <p:tavLst>
                                        <p:tav tm="0">
                                          <p:val>
                                            <p:fltVal val="0"/>
                                          </p:val>
                                        </p:tav>
                                        <p:tav tm="100000">
                                          <p:val>
                                            <p:strVal val="#ppt_w"/>
                                          </p:val>
                                        </p:tav>
                                      </p:tavLst>
                                    </p:anim>
                                    <p:anim calcmode="lin" valueType="num">
                                      <p:cBhvr>
                                        <p:cTn id="34" dur="1000" fill="hold"/>
                                        <p:tgtEl>
                                          <p:spTgt spid="14"/>
                                        </p:tgtEl>
                                        <p:attrNameLst>
                                          <p:attrName>ppt_h</p:attrName>
                                        </p:attrNameLst>
                                      </p:cBhvr>
                                      <p:tavLst>
                                        <p:tav tm="0">
                                          <p:val>
                                            <p:fltVal val="0"/>
                                          </p:val>
                                        </p:tav>
                                        <p:tav tm="100000">
                                          <p:val>
                                            <p:strVal val="#ppt_h"/>
                                          </p:val>
                                        </p:tav>
                                      </p:tavLst>
                                    </p:anim>
                                    <p:anim calcmode="lin" valueType="num">
                                      <p:cBhvr>
                                        <p:cTn id="35" dur="1000" fill="hold"/>
                                        <p:tgtEl>
                                          <p:spTgt spid="14"/>
                                        </p:tgtEl>
                                        <p:attrNameLst>
                                          <p:attrName>style.rotation</p:attrName>
                                        </p:attrNameLst>
                                      </p:cBhvr>
                                      <p:tavLst>
                                        <p:tav tm="0">
                                          <p:val>
                                            <p:fltVal val="90"/>
                                          </p:val>
                                        </p:tav>
                                        <p:tav tm="100000">
                                          <p:val>
                                            <p:fltVal val="0"/>
                                          </p:val>
                                        </p:tav>
                                      </p:tavLst>
                                    </p:anim>
                                    <p:animEffect transition="in" filter="fade">
                                      <p:cBhvr>
                                        <p:cTn id="36" dur="10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additive="base">
                                        <p:cTn id="41" dur="500" fill="hold"/>
                                        <p:tgtEl>
                                          <p:spTgt spid="15"/>
                                        </p:tgtEl>
                                        <p:attrNameLst>
                                          <p:attrName>ppt_x</p:attrName>
                                        </p:attrNameLst>
                                      </p:cBhvr>
                                      <p:tavLst>
                                        <p:tav tm="0">
                                          <p:val>
                                            <p:strVal val="#ppt_x"/>
                                          </p:val>
                                        </p:tav>
                                        <p:tav tm="100000">
                                          <p:val>
                                            <p:strVal val="#ppt_x"/>
                                          </p:val>
                                        </p:tav>
                                      </p:tavLst>
                                    </p:anim>
                                    <p:anim calcmode="lin" valueType="num">
                                      <p:cBhvr additive="base">
                                        <p:cTn id="4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p:cTn id="47" dur="1000" fill="hold"/>
                                        <p:tgtEl>
                                          <p:spTgt spid="21"/>
                                        </p:tgtEl>
                                        <p:attrNameLst>
                                          <p:attrName>ppt_w</p:attrName>
                                        </p:attrNameLst>
                                      </p:cBhvr>
                                      <p:tavLst>
                                        <p:tav tm="0">
                                          <p:val>
                                            <p:fltVal val="0"/>
                                          </p:val>
                                        </p:tav>
                                        <p:tav tm="100000">
                                          <p:val>
                                            <p:strVal val="#ppt_w"/>
                                          </p:val>
                                        </p:tav>
                                      </p:tavLst>
                                    </p:anim>
                                    <p:anim calcmode="lin" valueType="num">
                                      <p:cBhvr>
                                        <p:cTn id="48" dur="1000" fill="hold"/>
                                        <p:tgtEl>
                                          <p:spTgt spid="21"/>
                                        </p:tgtEl>
                                        <p:attrNameLst>
                                          <p:attrName>ppt_h</p:attrName>
                                        </p:attrNameLst>
                                      </p:cBhvr>
                                      <p:tavLst>
                                        <p:tav tm="0">
                                          <p:val>
                                            <p:fltVal val="0"/>
                                          </p:val>
                                        </p:tav>
                                        <p:tav tm="100000">
                                          <p:val>
                                            <p:strVal val="#ppt_h"/>
                                          </p:val>
                                        </p:tav>
                                      </p:tavLst>
                                    </p:anim>
                                    <p:anim calcmode="lin" valueType="num">
                                      <p:cBhvr>
                                        <p:cTn id="49" dur="1000" fill="hold"/>
                                        <p:tgtEl>
                                          <p:spTgt spid="21"/>
                                        </p:tgtEl>
                                        <p:attrNameLst>
                                          <p:attrName>style.rotation</p:attrName>
                                        </p:attrNameLst>
                                      </p:cBhvr>
                                      <p:tavLst>
                                        <p:tav tm="0">
                                          <p:val>
                                            <p:fltVal val="90"/>
                                          </p:val>
                                        </p:tav>
                                        <p:tav tm="100000">
                                          <p:val>
                                            <p:fltVal val="0"/>
                                          </p:val>
                                        </p:tav>
                                      </p:tavLst>
                                    </p:anim>
                                    <p:animEffect transition="in" filter="fade">
                                      <p:cBhvr>
                                        <p:cTn id="50"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2" grpId="0" animBg="1"/>
      <p:bldP spid="9" grpId="0" animBg="1"/>
      <p:bldP spid="16" grpId="0" animBg="1"/>
      <p:bldP spid="17" grpId="0" animBg="1"/>
      <p:bldP spid="14" grpId="0" animBg="1"/>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Abgerundetes Rechteck 14"/>
          <p:cNvSpPr/>
          <p:nvPr/>
        </p:nvSpPr>
        <p:spPr>
          <a:xfrm>
            <a:off x="1169181" y="4633382"/>
            <a:ext cx="9652184" cy="167027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Ausnahmen (§ 21 I S. 2 </a:t>
            </a:r>
            <a:r>
              <a:rPr lang="de-DE" dirty="0" err="1"/>
              <a:t>FamGKG</a:t>
            </a:r>
            <a:r>
              <a:rPr lang="de-DE" dirty="0"/>
              <a:t>) – trotz Antragsverfahren, keine Antragstellerhaftung u. a.:</a:t>
            </a:r>
          </a:p>
          <a:p>
            <a:pPr marL="285750" lvl="0" indent="-285750">
              <a:buFont typeface="Arial" panose="020B0604020202020204" pitchFamily="34" charset="0"/>
              <a:buChar char="•"/>
            </a:pPr>
            <a:r>
              <a:rPr lang="de-DE" dirty="0"/>
              <a:t>Gewaltschutzverfahren </a:t>
            </a:r>
          </a:p>
          <a:p>
            <a:pPr marL="285750" lvl="0" indent="-285750">
              <a:buFont typeface="Arial" panose="020B0604020202020204" pitchFamily="34" charset="0"/>
              <a:buChar char="•"/>
            </a:pPr>
            <a:r>
              <a:rPr lang="de-DE" dirty="0"/>
              <a:t>Verfahren auf Erlass einer gerichtlichen Anordnung auf Rückgabe des Kindes</a:t>
            </a:r>
          </a:p>
          <a:p>
            <a:pPr marL="285750" lvl="0" indent="-285750">
              <a:buFont typeface="Arial" panose="020B0604020202020204" pitchFamily="34" charset="0"/>
              <a:buChar char="•"/>
            </a:pPr>
            <a:r>
              <a:rPr lang="de-DE" dirty="0"/>
              <a:t>für Minderjährige in Verfahren, die seine Person betreffen</a:t>
            </a:r>
          </a:p>
          <a:p>
            <a:pPr marL="285750" lvl="0" indent="-285750">
              <a:buFont typeface="Arial" panose="020B0604020202020204" pitchFamily="34" charset="0"/>
              <a:buChar char="•"/>
            </a:pPr>
            <a:r>
              <a:rPr lang="de-DE" dirty="0"/>
              <a:t>für einen Verfahrensbeistand </a:t>
            </a:r>
          </a:p>
          <a:p>
            <a:r>
              <a:rPr lang="de-DE" dirty="0"/>
              <a:t> </a:t>
            </a:r>
            <a:endParaRPr lang="de-DE" dirty="0">
              <a:effectLst/>
            </a:endParaRPr>
          </a:p>
        </p:txBody>
      </p:sp>
      <p:grpSp>
        <p:nvGrpSpPr>
          <p:cNvPr id="2" name="Gruppieren 1"/>
          <p:cNvGrpSpPr/>
          <p:nvPr/>
        </p:nvGrpSpPr>
        <p:grpSpPr>
          <a:xfrm>
            <a:off x="828675" y="729260"/>
            <a:ext cx="7715250" cy="2296704"/>
            <a:chOff x="828675" y="1184188"/>
            <a:chExt cx="7715250" cy="2296704"/>
          </a:xfrm>
        </p:grpSpPr>
        <p:sp>
          <p:nvSpPr>
            <p:cNvPr id="9" name="Abgerundetes Rechteck 8"/>
            <p:cNvSpPr/>
            <p:nvPr/>
          </p:nvSpPr>
          <p:spPr>
            <a:xfrm>
              <a:off x="1169181" y="1516004"/>
              <a:ext cx="7374744" cy="196488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Antragstellerschuldner (§ 21 I S. 1 FamGKG) </a:t>
              </a:r>
            </a:p>
            <a:p>
              <a:r>
                <a:rPr lang="de-DE"/>
                <a:t>Entscheidungsschuldner (§ 24 Nr. 1 FamGKG) </a:t>
              </a:r>
            </a:p>
            <a:p>
              <a:r>
                <a:rPr lang="de-DE"/>
                <a:t>Kostenschuldner kraft Gesetzes (§ 24 Nr. 3 FamGKG, z. B. Erbe)</a:t>
              </a:r>
            </a:p>
            <a:p>
              <a:r>
                <a:rPr lang="de-DE"/>
                <a:t>Vollstreckungsschuldner (§ 24 Nr. 4 FamGKG) </a:t>
              </a:r>
            </a:p>
            <a:p>
              <a:r>
                <a:rPr lang="de-DE"/>
                <a:t>Schuldner für bestimmte sonstige Auslagen (§ 23 FamGKG) </a:t>
              </a:r>
              <a:endParaRPr lang="de-DE">
                <a:effectLst/>
              </a:endParaRPr>
            </a:p>
          </p:txBody>
        </p:sp>
        <p:sp>
          <p:nvSpPr>
            <p:cNvPr id="16" name="Abgerundetes Rechteck 15"/>
            <p:cNvSpPr/>
            <p:nvPr/>
          </p:nvSpPr>
          <p:spPr>
            <a:xfrm>
              <a:off x="828675" y="1184188"/>
              <a:ext cx="2064053"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t>Kostenhaftung</a:t>
              </a:r>
              <a:endParaRPr lang="de-DE" sz="2000">
                <a:effectLst/>
              </a:endParaRPr>
            </a:p>
          </p:txBody>
        </p:sp>
      </p:gr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402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Gefaltete Ecke 16"/>
          <p:cNvSpPr/>
          <p:nvPr/>
        </p:nvSpPr>
        <p:spPr>
          <a:xfrm>
            <a:off x="8134113" y="1061076"/>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21, 23, 24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grpSp>
        <p:nvGrpSpPr>
          <p:cNvPr id="3" name="Gruppieren 2"/>
          <p:cNvGrpSpPr/>
          <p:nvPr/>
        </p:nvGrpSpPr>
        <p:grpSpPr>
          <a:xfrm>
            <a:off x="810559" y="3269464"/>
            <a:ext cx="10010806" cy="1292686"/>
            <a:chOff x="810559" y="3269464"/>
            <a:chExt cx="10010806" cy="1292686"/>
          </a:xfrm>
        </p:grpSpPr>
        <p:sp>
          <p:nvSpPr>
            <p:cNvPr id="12" name="Abgerundetes Rechteck 11"/>
            <p:cNvSpPr/>
            <p:nvPr/>
          </p:nvSpPr>
          <p:spPr>
            <a:xfrm>
              <a:off x="1169181" y="3576801"/>
              <a:ext cx="9652184" cy="98534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derjenige, der einen verfahrenseinleitenden Antrag stellt, haftet für die Verfahrenskosten</a:t>
              </a:r>
            </a:p>
            <a:p>
              <a:pPr lvl="0"/>
              <a:r>
                <a:rPr lang="de-DE"/>
                <a:t>gilt nur für Verfahren, das nur durch Antrag eingeleitet werden kann </a:t>
              </a:r>
            </a:p>
          </p:txBody>
        </p:sp>
        <p:sp>
          <p:nvSpPr>
            <p:cNvPr id="18" name="Abgerundetes Rechteck 17"/>
            <p:cNvSpPr/>
            <p:nvPr/>
          </p:nvSpPr>
          <p:spPr>
            <a:xfrm>
              <a:off x="810559" y="3269464"/>
              <a:ext cx="2978937"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Antragstellerschuldner</a:t>
              </a:r>
              <a:endParaRPr lang="de-DE" sz="2000" dirty="0">
                <a:effectLst/>
              </a:endParaRPr>
            </a:p>
          </p:txBody>
        </p:sp>
      </p:grpSp>
      <p:sp>
        <p:nvSpPr>
          <p:cNvPr id="20" name="Gefaltete Ecke 19"/>
          <p:cNvSpPr/>
          <p:nvPr/>
        </p:nvSpPr>
        <p:spPr>
          <a:xfrm rot="301715">
            <a:off x="10198229" y="4834168"/>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21 I S.2 </a:t>
            </a: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37254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1000" fill="hold"/>
                                        <p:tgtEl>
                                          <p:spTgt spid="17"/>
                                        </p:tgtEl>
                                        <p:attrNameLst>
                                          <p:attrName>ppt_w</p:attrName>
                                        </p:attrNameLst>
                                      </p:cBhvr>
                                      <p:tavLst>
                                        <p:tav tm="0">
                                          <p:val>
                                            <p:fltVal val="0"/>
                                          </p:val>
                                        </p:tav>
                                        <p:tav tm="100000">
                                          <p:val>
                                            <p:strVal val="#ppt_w"/>
                                          </p:val>
                                        </p:tav>
                                      </p:tavLst>
                                    </p:anim>
                                    <p:anim calcmode="lin" valueType="num">
                                      <p:cBhvr>
                                        <p:cTn id="8" dur="1000" fill="hold"/>
                                        <p:tgtEl>
                                          <p:spTgt spid="17"/>
                                        </p:tgtEl>
                                        <p:attrNameLst>
                                          <p:attrName>ppt_h</p:attrName>
                                        </p:attrNameLst>
                                      </p:cBhvr>
                                      <p:tavLst>
                                        <p:tav tm="0">
                                          <p:val>
                                            <p:fltVal val="0"/>
                                          </p:val>
                                        </p:tav>
                                        <p:tav tm="100000">
                                          <p:val>
                                            <p:strVal val="#ppt_h"/>
                                          </p:val>
                                        </p:tav>
                                      </p:tavLst>
                                    </p:anim>
                                    <p:anim calcmode="lin" valueType="num">
                                      <p:cBhvr>
                                        <p:cTn id="9" dur="1000" fill="hold"/>
                                        <p:tgtEl>
                                          <p:spTgt spid="17"/>
                                        </p:tgtEl>
                                        <p:attrNameLst>
                                          <p:attrName>style.rotation</p:attrName>
                                        </p:attrNameLst>
                                      </p:cBhvr>
                                      <p:tavLst>
                                        <p:tav tm="0">
                                          <p:val>
                                            <p:fltVal val="90"/>
                                          </p:val>
                                        </p:tav>
                                        <p:tav tm="100000">
                                          <p:val>
                                            <p:fltVal val="0"/>
                                          </p:val>
                                        </p:tav>
                                      </p:tavLst>
                                    </p:anim>
                                    <p:animEffect transition="in" filter="fade">
                                      <p:cBhvr>
                                        <p:cTn id="10" dur="10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ppt_x"/>
                                          </p:val>
                                        </p:tav>
                                        <p:tav tm="100000">
                                          <p:val>
                                            <p:strVal val="#ppt_x"/>
                                          </p:val>
                                        </p:tav>
                                      </p:tavLst>
                                    </p:anim>
                                    <p:anim calcmode="lin" valueType="num">
                                      <p:cBhvr additive="base">
                                        <p:cTn id="1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 calcmode="lin" valueType="num">
                                      <p:cBhvr>
                                        <p:cTn id="21" dur="1000" fill="hold"/>
                                        <p:tgtEl>
                                          <p:spTgt spid="20"/>
                                        </p:tgtEl>
                                        <p:attrNameLst>
                                          <p:attrName>ppt_w</p:attrName>
                                        </p:attrNameLst>
                                      </p:cBhvr>
                                      <p:tavLst>
                                        <p:tav tm="0">
                                          <p:val>
                                            <p:fltVal val="0"/>
                                          </p:val>
                                        </p:tav>
                                        <p:tav tm="100000">
                                          <p:val>
                                            <p:strVal val="#ppt_w"/>
                                          </p:val>
                                        </p:tav>
                                      </p:tavLst>
                                    </p:anim>
                                    <p:anim calcmode="lin" valueType="num">
                                      <p:cBhvr>
                                        <p:cTn id="22" dur="1000" fill="hold"/>
                                        <p:tgtEl>
                                          <p:spTgt spid="20"/>
                                        </p:tgtEl>
                                        <p:attrNameLst>
                                          <p:attrName>ppt_h</p:attrName>
                                        </p:attrNameLst>
                                      </p:cBhvr>
                                      <p:tavLst>
                                        <p:tav tm="0">
                                          <p:val>
                                            <p:fltVal val="0"/>
                                          </p:val>
                                        </p:tav>
                                        <p:tav tm="100000">
                                          <p:val>
                                            <p:strVal val="#ppt_h"/>
                                          </p:val>
                                        </p:tav>
                                      </p:tavLst>
                                    </p:anim>
                                    <p:anim calcmode="lin" valueType="num">
                                      <p:cBhvr>
                                        <p:cTn id="23" dur="1000" fill="hold"/>
                                        <p:tgtEl>
                                          <p:spTgt spid="20"/>
                                        </p:tgtEl>
                                        <p:attrNameLst>
                                          <p:attrName>style.rotation</p:attrName>
                                        </p:attrNameLst>
                                      </p:cBhvr>
                                      <p:tavLst>
                                        <p:tav tm="0">
                                          <p:val>
                                            <p:fltVal val="90"/>
                                          </p:val>
                                        </p:tav>
                                        <p:tav tm="100000">
                                          <p:val>
                                            <p:fltVal val="0"/>
                                          </p:val>
                                        </p:tav>
                                      </p:tavLst>
                                    </p:anim>
                                    <p:animEffect transition="in" filter="fade">
                                      <p:cBhvr>
                                        <p:cTn id="24"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P spid="2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p:cNvGrpSpPr/>
          <p:nvPr/>
        </p:nvGrpSpPr>
        <p:grpSpPr>
          <a:xfrm>
            <a:off x="810559" y="817575"/>
            <a:ext cx="7733366" cy="1170484"/>
            <a:chOff x="810559" y="1272504"/>
            <a:chExt cx="7733366" cy="1172917"/>
          </a:xfrm>
        </p:grpSpPr>
        <p:sp>
          <p:nvSpPr>
            <p:cNvPr id="9" name="Abgerundetes Rechteck 8"/>
            <p:cNvSpPr/>
            <p:nvPr/>
          </p:nvSpPr>
          <p:spPr>
            <a:xfrm>
              <a:off x="1169181" y="1516005"/>
              <a:ext cx="7374744" cy="92941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a:solidFill>
                  <a:schemeClr val="bg1"/>
                </a:solidFill>
                <a:effectLst/>
              </a:endParaRPr>
            </a:p>
          </p:txBody>
        </p:sp>
        <p:sp>
          <p:nvSpPr>
            <p:cNvPr id="16" name="Abgerundetes Rechteck 15"/>
            <p:cNvSpPr/>
            <p:nvPr/>
          </p:nvSpPr>
          <p:spPr>
            <a:xfrm>
              <a:off x="810559" y="1272504"/>
              <a:ext cx="2804179"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Entscheidungsschuldner</a:t>
              </a:r>
              <a:endParaRPr lang="de-DE" sz="2000" dirty="0">
                <a:effectLst/>
              </a:endParaRPr>
            </a:p>
          </p:txBody>
        </p:sp>
      </p:gr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Kosten</a:t>
            </a:r>
            <a:endParaRPr lang="de-DE" sz="2400" dirty="0">
              <a:effectLst/>
            </a:endParaRP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615112"/>
            <a:ext cx="828675" cy="2428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403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3" name="Gruppieren 2"/>
          <p:cNvGrpSpPr/>
          <p:nvPr/>
        </p:nvGrpSpPr>
        <p:grpSpPr>
          <a:xfrm>
            <a:off x="810559" y="2037496"/>
            <a:ext cx="10010806" cy="1755666"/>
            <a:chOff x="810559" y="3448556"/>
            <a:chExt cx="10010806" cy="1755666"/>
          </a:xfrm>
        </p:grpSpPr>
        <p:sp>
          <p:nvSpPr>
            <p:cNvPr id="12" name="Abgerundetes Rechteck 11"/>
            <p:cNvSpPr/>
            <p:nvPr/>
          </p:nvSpPr>
          <p:spPr>
            <a:xfrm>
              <a:off x="1169181" y="3576801"/>
              <a:ext cx="9652184" cy="162742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Kostenschuldner hat sich bereit erklärt, die Kosten zu tragen </a:t>
              </a:r>
            </a:p>
            <a:p>
              <a:pPr marL="285750" indent="-285750">
                <a:buFont typeface="Arial" panose="020B0604020202020204" pitchFamily="34" charset="0"/>
                <a:buChar char="•"/>
              </a:pPr>
              <a:r>
                <a:rPr lang="de-DE" dirty="0" smtClean="0"/>
                <a:t>meist </a:t>
              </a:r>
              <a:r>
                <a:rPr lang="de-DE" dirty="0"/>
                <a:t>beim Vergleich – Vergleich über Verfahrensgegenstände, die nicht anhängig waren, schulden alle Vergleichsbeteiligten unabhängig von der Kostenregelung die Vergleichsgebühr nach KV 1500 (= Zweitschuldnerregelung) </a:t>
              </a:r>
            </a:p>
          </p:txBody>
        </p:sp>
        <p:sp>
          <p:nvSpPr>
            <p:cNvPr id="18" name="Abgerundetes Rechteck 17"/>
            <p:cNvSpPr/>
            <p:nvPr/>
          </p:nvSpPr>
          <p:spPr>
            <a:xfrm>
              <a:off x="810559" y="3448556"/>
              <a:ext cx="2978937"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Übernahmeschuldner</a:t>
              </a:r>
              <a:endParaRPr lang="de-DE" sz="2000" dirty="0">
                <a:effectLst/>
              </a:endParaRPr>
            </a:p>
          </p:txBody>
        </p:sp>
      </p:grpSp>
      <p:sp>
        <p:nvSpPr>
          <p:cNvPr id="10" name="Rechteck 9"/>
          <p:cNvSpPr/>
          <p:nvPr/>
        </p:nvSpPr>
        <p:spPr>
          <a:xfrm>
            <a:off x="1603646" y="1403724"/>
            <a:ext cx="6597403" cy="369332"/>
          </a:xfrm>
          <a:prstGeom prst="rect">
            <a:avLst/>
          </a:prstGeom>
        </p:spPr>
        <p:txBody>
          <a:bodyPr wrap="square">
            <a:spAutoFit/>
          </a:bodyPr>
          <a:lstStyle/>
          <a:p>
            <a:r>
              <a:rPr lang="de-DE" dirty="0">
                <a:solidFill>
                  <a:schemeClr val="bg1"/>
                </a:solidFill>
              </a:rPr>
              <a:t>dem Kostenschuldner werden die Kosten per Beschluss auferlegt</a:t>
            </a:r>
          </a:p>
        </p:txBody>
      </p:sp>
      <p:grpSp>
        <p:nvGrpSpPr>
          <p:cNvPr id="19" name="Gruppieren 18"/>
          <p:cNvGrpSpPr/>
          <p:nvPr/>
        </p:nvGrpSpPr>
        <p:grpSpPr>
          <a:xfrm>
            <a:off x="881997" y="3959148"/>
            <a:ext cx="9902493" cy="2655964"/>
            <a:chOff x="881997" y="3380599"/>
            <a:chExt cx="9902493" cy="2655964"/>
          </a:xfrm>
        </p:grpSpPr>
        <p:sp>
          <p:nvSpPr>
            <p:cNvPr id="21" name="Abgerundetes Rechteck 20"/>
            <p:cNvSpPr/>
            <p:nvPr/>
          </p:nvSpPr>
          <p:spPr>
            <a:xfrm>
              <a:off x="1132306" y="3598181"/>
              <a:ext cx="9652184" cy="243838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de-DE" dirty="0"/>
                <a:t>haften als Gesamtschuldner (§ 26 I </a:t>
              </a:r>
              <a:r>
                <a:rPr lang="de-DE" dirty="0" err="1"/>
                <a:t>FamGKG</a:t>
              </a:r>
              <a:r>
                <a:rPr lang="de-DE" dirty="0"/>
                <a:t>) </a:t>
              </a:r>
            </a:p>
            <a:p>
              <a:endParaRPr lang="de-DE" dirty="0"/>
            </a:p>
            <a:p>
              <a:pPr marL="285750" indent="-285750">
                <a:buFont typeface="Arial" panose="020B0604020202020204" pitchFamily="34" charset="0"/>
                <a:buChar char="•"/>
              </a:pPr>
              <a:r>
                <a:rPr lang="de-DE" dirty="0"/>
                <a:t>zunächst wird der Erstschuldner (Entscheidungs- und Übernahmeschuldner) in Anspruch genommen (§ 26 II </a:t>
              </a:r>
              <a:r>
                <a:rPr lang="de-DE" dirty="0" err="1"/>
                <a:t>FamGKG</a:t>
              </a:r>
              <a:r>
                <a:rPr lang="de-DE" dirty="0"/>
                <a:t>) </a:t>
              </a:r>
            </a:p>
            <a:p>
              <a:endParaRPr lang="de-DE" dirty="0"/>
            </a:p>
            <a:p>
              <a:pPr marL="285750" indent="-285750">
                <a:buFont typeface="Arial" panose="020B0604020202020204" pitchFamily="34" charset="0"/>
                <a:buChar char="•"/>
              </a:pPr>
              <a:r>
                <a:rPr lang="de-DE" dirty="0"/>
                <a:t>erst wenn der Erstschuldner nicht in Anspruch genommen werden kann, darf der Zweitschuldner (= Antragstellerschuldner) in Anspruch genommen werden </a:t>
              </a:r>
            </a:p>
          </p:txBody>
        </p:sp>
        <p:sp>
          <p:nvSpPr>
            <p:cNvPr id="22" name="Abgerundetes Rechteck 21"/>
            <p:cNvSpPr/>
            <p:nvPr/>
          </p:nvSpPr>
          <p:spPr>
            <a:xfrm>
              <a:off x="881997" y="3380599"/>
              <a:ext cx="2978937" cy="43516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a:t>m</a:t>
              </a:r>
              <a:r>
                <a:rPr lang="de-DE" sz="2000" b="1" dirty="0" smtClean="0"/>
                <a:t>ehrere Kostenschuldner</a:t>
              </a:r>
              <a:endParaRPr lang="de-DE" sz="2000" dirty="0">
                <a:effectLst/>
              </a:endParaRPr>
            </a:p>
          </p:txBody>
        </p:sp>
      </p:grpSp>
      <p:sp>
        <p:nvSpPr>
          <p:cNvPr id="17" name="Gefaltete Ecke 16"/>
          <p:cNvSpPr/>
          <p:nvPr/>
        </p:nvSpPr>
        <p:spPr>
          <a:xfrm>
            <a:off x="10358178" y="2794649"/>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KV </a:t>
            </a:r>
          </a:p>
          <a:p>
            <a:pPr algn="ctr"/>
            <a:r>
              <a:rPr lang="de-DE" sz="2000" dirty="0" smtClean="0">
                <a:solidFill>
                  <a:schemeClr val="tx1"/>
                </a:solidFill>
                <a:latin typeface="MV Boli" panose="02000500030200090000" pitchFamily="2" charset="0"/>
                <a:cs typeface="MV Boli" panose="02000500030200090000" pitchFamily="2" charset="0"/>
              </a:rPr>
              <a:t>1500</a:t>
            </a:r>
            <a:endParaRPr lang="de-DE" sz="2000" dirty="0">
              <a:solidFill>
                <a:schemeClr val="tx1"/>
              </a:solidFill>
              <a:latin typeface="MV Boli" panose="02000500030200090000" pitchFamily="2" charset="0"/>
              <a:cs typeface="MV Boli" panose="02000500030200090000" pitchFamily="2" charset="0"/>
            </a:endParaRPr>
          </a:p>
          <a:p>
            <a:pPr algn="ct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
        <p:nvSpPr>
          <p:cNvPr id="23" name="Gefaltete Ecke 22"/>
          <p:cNvSpPr/>
          <p:nvPr/>
        </p:nvSpPr>
        <p:spPr>
          <a:xfrm rot="21214063">
            <a:off x="9994704" y="4538098"/>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 26</a:t>
            </a:r>
            <a:endParaRPr lang="de-DE" sz="2000" dirty="0">
              <a:solidFill>
                <a:schemeClr val="tx1"/>
              </a:solidFill>
              <a:latin typeface="MV Boli" panose="02000500030200090000" pitchFamily="2" charset="0"/>
              <a:cs typeface="MV Boli" panose="02000500030200090000" pitchFamily="2" charset="0"/>
            </a:endParaRPr>
          </a:p>
          <a:p>
            <a:pPr algn="ctr"/>
            <a:r>
              <a:rPr lang="de-DE" sz="2000" dirty="0" err="1" smtClean="0">
                <a:solidFill>
                  <a:schemeClr val="tx1"/>
                </a:solidFill>
                <a:latin typeface="MV Boli" panose="02000500030200090000" pitchFamily="2" charset="0"/>
                <a:cs typeface="MV Boli" panose="02000500030200090000" pitchFamily="2" charset="0"/>
              </a:rPr>
              <a:t>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8685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p:cTn id="19" dur="1000" fill="hold"/>
                                        <p:tgtEl>
                                          <p:spTgt spid="17"/>
                                        </p:tgtEl>
                                        <p:attrNameLst>
                                          <p:attrName>ppt_w</p:attrName>
                                        </p:attrNameLst>
                                      </p:cBhvr>
                                      <p:tavLst>
                                        <p:tav tm="0">
                                          <p:val>
                                            <p:fltVal val="0"/>
                                          </p:val>
                                        </p:tav>
                                        <p:tav tm="100000">
                                          <p:val>
                                            <p:strVal val="#ppt_w"/>
                                          </p:val>
                                        </p:tav>
                                      </p:tavLst>
                                    </p:anim>
                                    <p:anim calcmode="lin" valueType="num">
                                      <p:cBhvr>
                                        <p:cTn id="20" dur="1000" fill="hold"/>
                                        <p:tgtEl>
                                          <p:spTgt spid="17"/>
                                        </p:tgtEl>
                                        <p:attrNameLst>
                                          <p:attrName>ppt_h</p:attrName>
                                        </p:attrNameLst>
                                      </p:cBhvr>
                                      <p:tavLst>
                                        <p:tav tm="0">
                                          <p:val>
                                            <p:fltVal val="0"/>
                                          </p:val>
                                        </p:tav>
                                        <p:tav tm="100000">
                                          <p:val>
                                            <p:strVal val="#ppt_h"/>
                                          </p:val>
                                        </p:tav>
                                      </p:tavLst>
                                    </p:anim>
                                    <p:anim calcmode="lin" valueType="num">
                                      <p:cBhvr>
                                        <p:cTn id="21" dur="1000" fill="hold"/>
                                        <p:tgtEl>
                                          <p:spTgt spid="17"/>
                                        </p:tgtEl>
                                        <p:attrNameLst>
                                          <p:attrName>style.rotation</p:attrName>
                                        </p:attrNameLst>
                                      </p:cBhvr>
                                      <p:tavLst>
                                        <p:tav tm="0">
                                          <p:val>
                                            <p:fltVal val="90"/>
                                          </p:val>
                                        </p:tav>
                                        <p:tav tm="100000">
                                          <p:val>
                                            <p:fltVal val="0"/>
                                          </p:val>
                                        </p:tav>
                                      </p:tavLst>
                                    </p:anim>
                                    <p:animEffect transition="in" filter="fade">
                                      <p:cBhvr>
                                        <p:cTn id="22" dur="10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ppt_x"/>
                                          </p:val>
                                        </p:tav>
                                        <p:tav tm="100000">
                                          <p:val>
                                            <p:strVal val="#ppt_x"/>
                                          </p:val>
                                        </p:tav>
                                      </p:tavLst>
                                    </p:anim>
                                    <p:anim calcmode="lin" valueType="num">
                                      <p:cBhvr additive="base">
                                        <p:cTn id="2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anim calcmode="lin" valueType="num">
                                      <p:cBhvr>
                                        <p:cTn id="33" dur="500" fill="hold"/>
                                        <p:tgtEl>
                                          <p:spTgt spid="23"/>
                                        </p:tgtEl>
                                        <p:attrNameLst>
                                          <p:attrName>ppt_w</p:attrName>
                                        </p:attrNameLst>
                                      </p:cBhvr>
                                      <p:tavLst>
                                        <p:tav tm="0">
                                          <p:val>
                                            <p:fltVal val="0"/>
                                          </p:val>
                                        </p:tav>
                                        <p:tav tm="100000">
                                          <p:val>
                                            <p:strVal val="#ppt_w"/>
                                          </p:val>
                                        </p:tav>
                                      </p:tavLst>
                                    </p:anim>
                                    <p:anim calcmode="lin" valueType="num">
                                      <p:cBhvr>
                                        <p:cTn id="34" dur="500" fill="hold"/>
                                        <p:tgtEl>
                                          <p:spTgt spid="23"/>
                                        </p:tgtEl>
                                        <p:attrNameLst>
                                          <p:attrName>ppt_h</p:attrName>
                                        </p:attrNameLst>
                                      </p:cBhvr>
                                      <p:tavLst>
                                        <p:tav tm="0">
                                          <p:val>
                                            <p:fltVal val="0"/>
                                          </p:val>
                                        </p:tav>
                                        <p:tav tm="100000">
                                          <p:val>
                                            <p:strVal val="#ppt_h"/>
                                          </p:val>
                                        </p:tav>
                                      </p:tavLst>
                                    </p:anim>
                                    <p:animEffect transition="in" filter="fade">
                                      <p:cBhvr>
                                        <p:cTn id="35"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3"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6667</Words>
  <Application>Microsoft Office PowerPoint</Application>
  <PresentationFormat>Breitbild</PresentationFormat>
  <Paragraphs>888</Paragraphs>
  <Slides>57</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57</vt:i4>
      </vt:variant>
    </vt:vector>
  </HeadingPairs>
  <TitlesOfParts>
    <vt:vector size="64" baseType="lpstr">
      <vt:lpstr>Arial</vt:lpstr>
      <vt:lpstr>Calibri</vt:lpstr>
      <vt:lpstr>Calibri Light</vt:lpstr>
      <vt:lpstr>MV Boli</vt:lpstr>
      <vt:lpstr>Times New Roman</vt:lpstr>
      <vt:lpstr>Wingdings 3</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54</cp:revision>
  <cp:lastPrinted>2024-02-08T11:00:30Z</cp:lastPrinted>
  <dcterms:created xsi:type="dcterms:W3CDTF">2023-09-06T16:02:02Z</dcterms:created>
  <dcterms:modified xsi:type="dcterms:W3CDTF">2024-02-15T10:38:54Z</dcterms:modified>
</cp:coreProperties>
</file>