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D8C29-45F6-459B-B114-D14CF4B12FA6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E99EC-E46F-47DC-B1A4-2D5344BCAB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16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21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21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77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41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10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91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989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57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96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343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33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BD703-E4B5-42CF-A7E2-F1C2B8B58234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DBBAD-2AE8-4BB4-BC12-5E8403543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170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9969" y="1915993"/>
            <a:ext cx="6001109" cy="2387600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Wie zitiere ich ein Gesetz richtig: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1264">
            <a:off x="1160493" y="1570008"/>
            <a:ext cx="3377001" cy="376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7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 zitiere ich ein Gesetz richtig: </a:t>
            </a:r>
            <a:endParaRPr lang="de-D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378075"/>
            <a:ext cx="10515600" cy="26225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sz="4400" dirty="0">
                <a:solidFill>
                  <a:schemeClr val="bg1"/>
                </a:solidFill>
              </a:rPr>
              <a:t>m</a:t>
            </a:r>
            <a:r>
              <a:rPr lang="de-DE" sz="4400" dirty="0" smtClean="0">
                <a:solidFill>
                  <a:schemeClr val="bg1"/>
                </a:solidFill>
              </a:rPr>
              <a:t>öglichst genau – also mit dem jeweiligen Absatz und ggf. dem Satz </a:t>
            </a:r>
            <a:endParaRPr lang="de-DE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16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Wie zitiere ich ein Gesetz richtig: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62149"/>
            <a:ext cx="10515600" cy="43338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sz="4400" dirty="0" smtClean="0">
                <a:solidFill>
                  <a:schemeClr val="accent6">
                    <a:lumMod val="50000"/>
                  </a:schemeClr>
                </a:solidFill>
              </a:rPr>
              <a:t>§			= Paragraph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4400" dirty="0" smtClean="0">
                <a:solidFill>
                  <a:schemeClr val="accent6">
                    <a:lumMod val="50000"/>
                  </a:schemeClr>
                </a:solidFill>
              </a:rPr>
              <a:t>Absatz		= Abs. oder röm. Zahlen (I, II …)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4400" dirty="0" smtClean="0">
                <a:solidFill>
                  <a:schemeClr val="accent6">
                    <a:lumMod val="50000"/>
                  </a:schemeClr>
                </a:solidFill>
              </a:rPr>
              <a:t>Satz 		= S. und die jeweilige </a:t>
            </a:r>
            <a:r>
              <a:rPr lang="de-DE" sz="4400" dirty="0" err="1" smtClean="0">
                <a:solidFill>
                  <a:schemeClr val="accent6">
                    <a:lumMod val="50000"/>
                  </a:schemeClr>
                </a:solidFill>
              </a:rPr>
              <a:t>Satzzahl</a:t>
            </a:r>
            <a:r>
              <a:rPr lang="de-DE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4400" dirty="0" smtClean="0">
                <a:solidFill>
                  <a:schemeClr val="accent6">
                    <a:lumMod val="50000"/>
                  </a:schemeClr>
                </a:solidFill>
              </a:rPr>
              <a:t>Nummer	= Nr. und die jeweilige Nummer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4400" dirty="0" smtClean="0">
                <a:solidFill>
                  <a:schemeClr val="accent6">
                    <a:lumMod val="50000"/>
                  </a:schemeClr>
                </a:solidFill>
              </a:rPr>
              <a:t>Halbsatz 	= </a:t>
            </a:r>
            <a:r>
              <a:rPr lang="de-DE" sz="4400" dirty="0" err="1" smtClean="0">
                <a:solidFill>
                  <a:schemeClr val="accent6">
                    <a:lumMod val="50000"/>
                  </a:schemeClr>
                </a:solidFill>
              </a:rPr>
              <a:t>Halbs</a:t>
            </a:r>
            <a:r>
              <a:rPr lang="de-DE" sz="4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de-DE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Wie zitiere ich ein Gesetz richtig – Beispiele: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3575"/>
            <a:ext cx="10515600" cy="47815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de-DE" sz="3200" dirty="0" smtClean="0">
                <a:solidFill>
                  <a:schemeClr val="accent6">
                    <a:lumMod val="50000"/>
                  </a:schemeClr>
                </a:solidFill>
              </a:rPr>
              <a:t>„Nennen Sie die Mussinhalte einer Klageschrift!“</a:t>
            </a:r>
            <a:endParaRPr lang="de-DE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de-DE" sz="3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3600" dirty="0">
                <a:solidFill>
                  <a:srgbClr val="002060"/>
                </a:solidFill>
              </a:rPr>
              <a:t>§ </a:t>
            </a:r>
            <a:r>
              <a:rPr lang="de-DE" sz="3600" dirty="0" smtClean="0">
                <a:solidFill>
                  <a:srgbClr val="002060"/>
                </a:solidFill>
              </a:rPr>
              <a:t>253 </a:t>
            </a:r>
            <a:r>
              <a:rPr lang="de-DE" sz="3600" dirty="0">
                <a:solidFill>
                  <a:srgbClr val="002060"/>
                </a:solidFill>
              </a:rPr>
              <a:t>Absatz </a:t>
            </a:r>
            <a:r>
              <a:rPr lang="de-DE" sz="3600" dirty="0" smtClean="0">
                <a:solidFill>
                  <a:srgbClr val="002060"/>
                </a:solidFill>
              </a:rPr>
              <a:t>2 </a:t>
            </a:r>
            <a:r>
              <a:rPr lang="de-DE" sz="3600" dirty="0">
                <a:solidFill>
                  <a:srgbClr val="002060"/>
                </a:solidFill>
              </a:rPr>
              <a:t>Nummer 1 </a:t>
            </a:r>
            <a:r>
              <a:rPr lang="de-DE" sz="3600" dirty="0" smtClean="0">
                <a:solidFill>
                  <a:srgbClr val="002060"/>
                </a:solidFill>
              </a:rPr>
              <a:t> und 2 ZPO oder </a:t>
            </a:r>
            <a:endParaRPr lang="de-DE" sz="3600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3600" dirty="0" smtClean="0">
                <a:solidFill>
                  <a:srgbClr val="002060"/>
                </a:solidFill>
              </a:rPr>
              <a:t>§ </a:t>
            </a:r>
            <a:r>
              <a:rPr lang="de-DE" sz="3600" dirty="0" smtClean="0">
                <a:solidFill>
                  <a:srgbClr val="002060"/>
                </a:solidFill>
              </a:rPr>
              <a:t>253 </a:t>
            </a:r>
            <a:r>
              <a:rPr lang="de-DE" sz="3600" dirty="0">
                <a:solidFill>
                  <a:srgbClr val="002060"/>
                </a:solidFill>
              </a:rPr>
              <a:t>Abs. </a:t>
            </a:r>
            <a:r>
              <a:rPr lang="de-DE" sz="3600" dirty="0" smtClean="0">
                <a:solidFill>
                  <a:srgbClr val="002060"/>
                </a:solidFill>
              </a:rPr>
              <a:t>2 </a:t>
            </a:r>
            <a:r>
              <a:rPr lang="de-DE" sz="3600" dirty="0">
                <a:solidFill>
                  <a:srgbClr val="002060"/>
                </a:solidFill>
              </a:rPr>
              <a:t>Nr. 1 </a:t>
            </a:r>
            <a:r>
              <a:rPr lang="de-DE" sz="3600" dirty="0" smtClean="0">
                <a:solidFill>
                  <a:srgbClr val="002060"/>
                </a:solidFill>
              </a:rPr>
              <a:t>und 2 ZPO </a:t>
            </a:r>
            <a:r>
              <a:rPr lang="de-DE" sz="3600" dirty="0" smtClean="0">
                <a:solidFill>
                  <a:srgbClr val="002060"/>
                </a:solidFill>
              </a:rPr>
              <a:t>oder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3600" dirty="0" smtClean="0">
                <a:solidFill>
                  <a:srgbClr val="002060"/>
                </a:solidFill>
              </a:rPr>
              <a:t>§ </a:t>
            </a:r>
            <a:r>
              <a:rPr lang="de-DE" sz="3600" smtClean="0">
                <a:solidFill>
                  <a:srgbClr val="002060"/>
                </a:solidFill>
              </a:rPr>
              <a:t>253 II </a:t>
            </a:r>
            <a:r>
              <a:rPr lang="de-DE" sz="3600" dirty="0">
                <a:solidFill>
                  <a:srgbClr val="002060"/>
                </a:solidFill>
              </a:rPr>
              <a:t>Nr. 1 </a:t>
            </a:r>
            <a:r>
              <a:rPr lang="de-DE" sz="3600" dirty="0" smtClean="0">
                <a:solidFill>
                  <a:srgbClr val="002060"/>
                </a:solidFill>
              </a:rPr>
              <a:t>+ 2 ZPO</a:t>
            </a:r>
            <a:endParaRPr lang="de-DE" sz="36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de-DE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Wie zitiere ich ein Gesetz richtig – Beispiele: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3575"/>
            <a:ext cx="10515600" cy="47815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de-DE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3200" dirty="0" smtClean="0">
                <a:solidFill>
                  <a:schemeClr val="accent6">
                    <a:lumMod val="50000"/>
                  </a:schemeClr>
                </a:solidFill>
              </a:rPr>
              <a:t>„Muss immer eine Abschrift der Klageschrift beigefügt werden?“</a:t>
            </a:r>
            <a:endParaRPr lang="de-DE" sz="3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de-DE" sz="32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3600" dirty="0">
                <a:solidFill>
                  <a:srgbClr val="002060"/>
                </a:solidFill>
              </a:rPr>
              <a:t>§ </a:t>
            </a:r>
            <a:r>
              <a:rPr lang="de-DE" sz="3600" dirty="0" smtClean="0">
                <a:solidFill>
                  <a:srgbClr val="002060"/>
                </a:solidFill>
              </a:rPr>
              <a:t>253 </a:t>
            </a:r>
            <a:r>
              <a:rPr lang="de-DE" sz="3600" dirty="0">
                <a:solidFill>
                  <a:srgbClr val="002060"/>
                </a:solidFill>
              </a:rPr>
              <a:t>Absatz </a:t>
            </a:r>
            <a:r>
              <a:rPr lang="de-DE" sz="3600" dirty="0">
                <a:solidFill>
                  <a:srgbClr val="002060"/>
                </a:solidFill>
              </a:rPr>
              <a:t>5</a:t>
            </a:r>
            <a:r>
              <a:rPr lang="de-DE" sz="3600" dirty="0" smtClean="0">
                <a:solidFill>
                  <a:srgbClr val="002060"/>
                </a:solidFill>
              </a:rPr>
              <a:t> </a:t>
            </a:r>
            <a:r>
              <a:rPr lang="de-DE" sz="3600" dirty="0" smtClean="0">
                <a:solidFill>
                  <a:srgbClr val="002060"/>
                </a:solidFill>
              </a:rPr>
              <a:t>Satz </a:t>
            </a:r>
            <a:r>
              <a:rPr lang="de-DE" sz="3600" dirty="0">
                <a:solidFill>
                  <a:srgbClr val="002060"/>
                </a:solidFill>
              </a:rPr>
              <a:t>2</a:t>
            </a:r>
            <a:r>
              <a:rPr lang="de-DE" sz="3600" dirty="0" smtClean="0">
                <a:solidFill>
                  <a:srgbClr val="002060"/>
                </a:solidFill>
              </a:rPr>
              <a:t> ZPO </a:t>
            </a:r>
            <a:r>
              <a:rPr lang="de-DE" sz="3600" dirty="0" smtClean="0">
                <a:solidFill>
                  <a:srgbClr val="002060"/>
                </a:solidFill>
              </a:rPr>
              <a:t>oder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3600" dirty="0" smtClean="0">
                <a:solidFill>
                  <a:srgbClr val="002060"/>
                </a:solidFill>
              </a:rPr>
              <a:t>§ </a:t>
            </a:r>
            <a:r>
              <a:rPr lang="de-DE" sz="3600" dirty="0" smtClean="0">
                <a:solidFill>
                  <a:srgbClr val="002060"/>
                </a:solidFill>
              </a:rPr>
              <a:t>253 </a:t>
            </a:r>
            <a:r>
              <a:rPr lang="de-DE" sz="3600" dirty="0" smtClean="0">
                <a:solidFill>
                  <a:srgbClr val="002060"/>
                </a:solidFill>
              </a:rPr>
              <a:t>Abs. </a:t>
            </a:r>
            <a:r>
              <a:rPr lang="de-DE" sz="3600" dirty="0" smtClean="0">
                <a:solidFill>
                  <a:srgbClr val="002060"/>
                </a:solidFill>
              </a:rPr>
              <a:t>5 </a:t>
            </a:r>
            <a:r>
              <a:rPr lang="de-DE" sz="3600" dirty="0" smtClean="0">
                <a:solidFill>
                  <a:srgbClr val="002060"/>
                </a:solidFill>
              </a:rPr>
              <a:t>S. </a:t>
            </a:r>
            <a:r>
              <a:rPr lang="de-DE" sz="3600" dirty="0" smtClean="0">
                <a:solidFill>
                  <a:srgbClr val="002060"/>
                </a:solidFill>
              </a:rPr>
              <a:t>2 ZPO </a:t>
            </a:r>
            <a:r>
              <a:rPr lang="de-DE" sz="3600" dirty="0" smtClean="0">
                <a:solidFill>
                  <a:srgbClr val="002060"/>
                </a:solidFill>
              </a:rPr>
              <a:t>oder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de-DE" sz="3600" dirty="0" smtClean="0">
                <a:solidFill>
                  <a:srgbClr val="002060"/>
                </a:solidFill>
              </a:rPr>
              <a:t>§ </a:t>
            </a:r>
            <a:r>
              <a:rPr lang="de-DE" sz="3600" dirty="0" smtClean="0">
                <a:solidFill>
                  <a:srgbClr val="002060"/>
                </a:solidFill>
              </a:rPr>
              <a:t>253 V </a:t>
            </a:r>
            <a:r>
              <a:rPr lang="de-DE" sz="3600" dirty="0" smtClean="0">
                <a:solidFill>
                  <a:srgbClr val="002060"/>
                </a:solidFill>
              </a:rPr>
              <a:t>S. </a:t>
            </a:r>
            <a:r>
              <a:rPr lang="de-DE" sz="3600" dirty="0" smtClean="0">
                <a:solidFill>
                  <a:srgbClr val="002060"/>
                </a:solidFill>
              </a:rPr>
              <a:t>2 ZPO</a:t>
            </a:r>
            <a:endParaRPr lang="de-DE" sz="36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de-DE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Wie zitiere </a:t>
            </a:r>
            <a:r>
              <a:rPr lang="de-DE" smtClean="0">
                <a:solidFill>
                  <a:schemeClr val="bg1"/>
                </a:solidFill>
              </a:rPr>
              <a:t>ich ein </a:t>
            </a:r>
            <a:r>
              <a:rPr lang="de-DE" dirty="0" smtClean="0">
                <a:solidFill>
                  <a:schemeClr val="bg1"/>
                </a:solidFill>
              </a:rPr>
              <a:t>Gesetz richtig: 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076450"/>
            <a:ext cx="10515600" cy="47815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4400" dirty="0">
                <a:solidFill>
                  <a:srgbClr val="7030A0"/>
                </a:solidFill>
              </a:rPr>
              <a:t>a</a:t>
            </a:r>
            <a:r>
              <a:rPr lang="de-DE" sz="4400" dirty="0" smtClean="0">
                <a:solidFill>
                  <a:srgbClr val="7030A0"/>
                </a:solidFill>
              </a:rPr>
              <a:t>ufeinanderfolgende Paragraphen = f. 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de-DE" sz="3600" dirty="0" smtClean="0">
                <a:solidFill>
                  <a:srgbClr val="7030A0"/>
                </a:solidFill>
              </a:rPr>
              <a:t>§§ 104 f. BGB </a:t>
            </a:r>
          </a:p>
          <a:p>
            <a:pPr marL="914400" lvl="2" indent="0">
              <a:lnSpc>
                <a:spcPct val="150000"/>
              </a:lnSpc>
              <a:buNone/>
            </a:pPr>
            <a:endParaRPr lang="de-DE" sz="12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4400" dirty="0">
                <a:solidFill>
                  <a:srgbClr val="7030A0"/>
                </a:solidFill>
              </a:rPr>
              <a:t>m</a:t>
            </a:r>
            <a:r>
              <a:rPr lang="de-DE" sz="4400" dirty="0" smtClean="0">
                <a:solidFill>
                  <a:srgbClr val="7030A0"/>
                </a:solidFill>
              </a:rPr>
              <a:t>ehrere Paragraphen = ff. 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de-DE" sz="3600" dirty="0" smtClean="0">
                <a:solidFill>
                  <a:srgbClr val="7030A0"/>
                </a:solidFill>
              </a:rPr>
              <a:t>§§ 104 ff. BGB </a:t>
            </a:r>
          </a:p>
        </p:txBody>
      </p:sp>
    </p:spTree>
    <p:extLst>
      <p:ext uri="{BB962C8B-B14F-4D97-AF65-F5344CB8AC3E}">
        <p14:creationId xmlns:p14="http://schemas.microsoft.com/office/powerpoint/2010/main" val="166001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</Words>
  <Application>Microsoft Office PowerPoint</Application>
  <PresentationFormat>Breitbild</PresentationFormat>
  <Paragraphs>28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Wie zitiere ich ein Gesetz richtig:</vt:lpstr>
      <vt:lpstr>Wie zitiere ich ein Gesetz richtig: </vt:lpstr>
      <vt:lpstr>Wie zitiere ich ein Gesetz richtig: </vt:lpstr>
      <vt:lpstr>Wie zitiere ich ein Gesetz richtig – Beispiele: </vt:lpstr>
      <vt:lpstr>Wie zitiere ich ein Gesetz richtig – Beispiele: </vt:lpstr>
      <vt:lpstr>Wie zitiere ich ein Gesetz richtig: 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zitiere ich richtig:</dc:title>
  <dc:creator>Dittrich, Katja</dc:creator>
  <cp:lastModifiedBy>Dittrich, Katja</cp:lastModifiedBy>
  <cp:revision>13</cp:revision>
  <cp:lastPrinted>2021-02-23T05:32:50Z</cp:lastPrinted>
  <dcterms:created xsi:type="dcterms:W3CDTF">2021-02-05T05:09:25Z</dcterms:created>
  <dcterms:modified xsi:type="dcterms:W3CDTF">2024-03-05T10:05:25Z</dcterms:modified>
</cp:coreProperties>
</file>