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3" r:id="rId17"/>
    <p:sldId id="270" r:id="rId18"/>
    <p:sldId id="272" r:id="rId19"/>
    <p:sldId id="274" r:id="rId20"/>
    <p:sldId id="276" r:id="rId21"/>
    <p:sldId id="277" r:id="rId22"/>
    <p:sldId id="278" r:id="rId23"/>
    <p:sldId id="279" r:id="rId24"/>
    <p:sldId id="291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90" r:id="rId35"/>
    <p:sldId id="289" r:id="rId36"/>
    <p:sldId id="292" r:id="rId37"/>
    <p:sldId id="293" r:id="rId38"/>
    <p:sldId id="294" r:id="rId39"/>
    <p:sldId id="295" r:id="rId40"/>
    <p:sldId id="296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F0276E-033E-8BD6-D6DB-02716794F8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Nachlass 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029C18E-F306-55AF-3A1E-59CB39F6E5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1949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426EA4-A4AA-E2DA-09E8-1B5D89432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Testamente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9C13AB-0B8F-666E-72AA-A86015413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Allgemeine Voraussetzung zur Errichtung eines Testamentes</a:t>
            </a:r>
          </a:p>
          <a:p>
            <a:pPr marL="0" indent="0">
              <a:buNone/>
            </a:pPr>
            <a:r>
              <a:rPr lang="de-DE" dirty="0"/>
              <a:t>    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      Testierfähigkeit  §  2229 BGB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      Testierwille  § 133 BGB</a:t>
            </a:r>
          </a:p>
          <a:p>
            <a:pPr marL="0" indent="0">
              <a:buNone/>
            </a:pPr>
            <a:r>
              <a:rPr lang="de-DE" dirty="0"/>
              <a:t>     </a:t>
            </a:r>
          </a:p>
          <a:p>
            <a:pPr marL="0" indent="0">
              <a:buNone/>
            </a:pPr>
            <a:r>
              <a:rPr lang="de-DE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902177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BE31AE-5E43-6127-1C39-A5C7D9338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Ordentliches Testament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67E226-49FB-4774-88A7-409DDC01B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§ 2247 BGB  </a:t>
            </a:r>
          </a:p>
          <a:p>
            <a:pPr marL="0" indent="0">
              <a:buNone/>
            </a:pPr>
            <a:r>
              <a:rPr lang="de-DE" dirty="0"/>
              <a:t>     </a:t>
            </a:r>
          </a:p>
          <a:p>
            <a:pPr marL="0" indent="0">
              <a:buNone/>
            </a:pPr>
            <a:r>
              <a:rPr lang="de-DE" dirty="0"/>
              <a:t>      • eigenhändig geschrieben</a:t>
            </a:r>
          </a:p>
          <a:p>
            <a:pPr marL="0" indent="0">
              <a:buNone/>
            </a:pPr>
            <a:r>
              <a:rPr lang="de-DE" dirty="0"/>
              <a:t>      </a:t>
            </a:r>
          </a:p>
          <a:p>
            <a:pPr marL="0" indent="0">
              <a:buNone/>
            </a:pPr>
            <a:r>
              <a:rPr lang="de-DE" dirty="0"/>
              <a:t>      • Datum, Monat, Jahr und Ort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      • Unterschrift soll Vor- und Nachnamen enthalten</a:t>
            </a:r>
          </a:p>
        </p:txBody>
      </p:sp>
    </p:spTree>
    <p:extLst>
      <p:ext uri="{BB962C8B-B14F-4D97-AF65-F5344CB8AC3E}">
        <p14:creationId xmlns:p14="http://schemas.microsoft.com/office/powerpoint/2010/main" val="440794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27D940-6CA2-09B1-D727-22F29700E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Öffentliches Testament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55B05B-05DD-D52A-1A10-7ABBA72FF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§ 2232 BGB</a:t>
            </a:r>
          </a:p>
          <a:p>
            <a:endParaRPr lang="de-DE" dirty="0"/>
          </a:p>
          <a:p>
            <a:r>
              <a:rPr lang="de-DE" dirty="0"/>
              <a:t>• Niederschrift eines Notars</a:t>
            </a:r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1200" dirty="0"/>
              <a:t>Durch Erklärung gegenüber d.                      Übergabe einer Schrift, die seinen </a:t>
            </a:r>
          </a:p>
          <a:p>
            <a:pPr marL="0" indent="0">
              <a:buNone/>
            </a:pPr>
            <a:r>
              <a:rPr lang="de-DE" sz="1200" dirty="0"/>
              <a:t>Notar                                                                 letzten Willen enthält</a:t>
            </a:r>
          </a:p>
          <a:p>
            <a:pPr marL="0" indent="0">
              <a:buNone/>
            </a:pPr>
            <a:endParaRPr lang="de-DE" dirty="0"/>
          </a:p>
        </p:txBody>
      </p:sp>
      <p:cxnSp>
        <p:nvCxnSpPr>
          <p:cNvPr id="5" name="Gerade Verbindung mit Pfeil 4">
            <a:extLst>
              <a:ext uri="{FF2B5EF4-FFF2-40B4-BE49-F238E27FC236}">
                <a16:creationId xmlns:a16="http://schemas.microsoft.com/office/drawing/2014/main" id="{473FCC2A-667E-48DA-9E49-640E02FC0358}"/>
              </a:ext>
            </a:extLst>
          </p:cNvPr>
          <p:cNvCxnSpPr/>
          <p:nvPr/>
        </p:nvCxnSpPr>
        <p:spPr>
          <a:xfrm flipH="1">
            <a:off x="4088921" y="3429000"/>
            <a:ext cx="741871" cy="7806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F7721B2B-2426-EDC2-6F83-CC27595DA102}"/>
              </a:ext>
            </a:extLst>
          </p:cNvPr>
          <p:cNvCxnSpPr/>
          <p:nvPr/>
        </p:nvCxnSpPr>
        <p:spPr>
          <a:xfrm>
            <a:off x="5322498" y="3493698"/>
            <a:ext cx="773502" cy="6469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0284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C495A9-E3B1-4A51-7229-12A87252F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Ausserordentliche</a:t>
            </a:r>
            <a:r>
              <a:rPr lang="de-DE" dirty="0"/>
              <a:t> Testamente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6E3970-6AE7-AF17-8C24-E2B3A6C6D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Nottestament vor dem Bürgermeister   § 2249 BGB</a:t>
            </a:r>
          </a:p>
          <a:p>
            <a:endParaRPr lang="de-DE" dirty="0"/>
          </a:p>
          <a:p>
            <a:r>
              <a:rPr lang="de-DE" dirty="0"/>
              <a:t>Nottestament vor drei Zeugen   § 2250 BGB</a:t>
            </a:r>
          </a:p>
          <a:p>
            <a:endParaRPr lang="de-DE" dirty="0"/>
          </a:p>
          <a:p>
            <a:r>
              <a:rPr lang="de-DE" dirty="0"/>
              <a:t>Nottestament auf See § 2252 BGB</a:t>
            </a:r>
          </a:p>
          <a:p>
            <a:endParaRPr lang="de-DE" dirty="0"/>
          </a:p>
          <a:p>
            <a:r>
              <a:rPr lang="de-DE" dirty="0"/>
              <a:t>Gemeinschaftliches Nottestament § 2266 BGB</a:t>
            </a:r>
          </a:p>
        </p:txBody>
      </p:sp>
    </p:spTree>
    <p:extLst>
      <p:ext uri="{BB962C8B-B14F-4D97-AF65-F5344CB8AC3E}">
        <p14:creationId xmlns:p14="http://schemas.microsoft.com/office/powerpoint/2010/main" val="734007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674402-DF70-14C3-11BB-DA1384668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Gemeinschaftliche Testamente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D3EF068-FA1A-C3B7-0076-1A9985842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Kann nur von Ehegatten errichtet werden § 2265 BGB</a:t>
            </a:r>
          </a:p>
          <a:p>
            <a:endParaRPr lang="de-DE" dirty="0"/>
          </a:p>
          <a:p>
            <a:r>
              <a:rPr lang="de-DE" dirty="0"/>
              <a:t>Berliner Testament § 2269 BGB</a:t>
            </a:r>
          </a:p>
          <a:p>
            <a:endParaRPr lang="de-DE" dirty="0"/>
          </a:p>
          <a:p>
            <a:r>
              <a:rPr lang="de-DE" dirty="0"/>
              <a:t>Kann nur von beiden Ehegatten gemeinschaftlich geändert</a:t>
            </a:r>
          </a:p>
          <a:p>
            <a:pPr marL="0" indent="0">
              <a:buNone/>
            </a:pPr>
            <a:r>
              <a:rPr lang="de-DE" dirty="0"/>
              <a:t>     werden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77554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542C18-50EA-FD23-23C5-24E3820D0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Unterschied zwischen Testament und Erbvertrag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0C6EE0-ABA2-AC24-F9B8-06C7A9BDCB4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u="sng" dirty="0"/>
              <a:t>Testament</a:t>
            </a:r>
          </a:p>
          <a:p>
            <a:endParaRPr lang="de-DE" u="sng" dirty="0"/>
          </a:p>
          <a:p>
            <a:r>
              <a:rPr lang="de-DE" dirty="0"/>
              <a:t>Erstellung ab 16 Jahre</a:t>
            </a:r>
          </a:p>
          <a:p>
            <a:endParaRPr lang="de-DE" dirty="0"/>
          </a:p>
          <a:p>
            <a:r>
              <a:rPr lang="de-DE" dirty="0"/>
              <a:t>Ordentliche oder öffentliche</a:t>
            </a:r>
          </a:p>
          <a:p>
            <a:pPr marL="0" indent="0">
              <a:buNone/>
            </a:pPr>
            <a:r>
              <a:rPr lang="de-DE" dirty="0"/>
              <a:t>      Errichtung</a:t>
            </a:r>
          </a:p>
          <a:p>
            <a:r>
              <a:rPr lang="de-DE" dirty="0"/>
              <a:t>Allein für sich und/oder Ehegatten</a:t>
            </a:r>
          </a:p>
          <a:p>
            <a:pPr marL="0" indent="0">
              <a:buNone/>
            </a:pPr>
            <a:r>
              <a:rPr lang="de-DE" dirty="0"/>
              <a:t>     gemeinsam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2D732F3-1F3C-66F0-A389-FEE5A3CC132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u="sng" dirty="0"/>
              <a:t>Erbvertrag</a:t>
            </a:r>
          </a:p>
          <a:p>
            <a:endParaRPr lang="de-DE" u="sng" dirty="0"/>
          </a:p>
          <a:p>
            <a:r>
              <a:rPr lang="de-DE" dirty="0"/>
              <a:t>Erstellung nur bei unbeschränkter</a:t>
            </a:r>
          </a:p>
          <a:p>
            <a:pPr marL="0" indent="0">
              <a:buNone/>
            </a:pPr>
            <a:r>
              <a:rPr lang="de-DE" dirty="0"/>
              <a:t>     Geschäftsfähigkeit</a:t>
            </a:r>
          </a:p>
          <a:p>
            <a:r>
              <a:rPr lang="de-DE" dirty="0"/>
              <a:t>Nur öffentliche Errichtung</a:t>
            </a:r>
          </a:p>
          <a:p>
            <a:endParaRPr lang="de-DE" dirty="0"/>
          </a:p>
          <a:p>
            <a:r>
              <a:rPr lang="de-DE" dirty="0"/>
              <a:t>Können mehr als zwei Personen</a:t>
            </a:r>
          </a:p>
          <a:p>
            <a:pPr marL="0" indent="0">
              <a:buNone/>
            </a:pPr>
            <a:r>
              <a:rPr lang="de-DE" dirty="0"/>
              <a:t>     errichten</a:t>
            </a:r>
          </a:p>
        </p:txBody>
      </p:sp>
    </p:spTree>
    <p:extLst>
      <p:ext uri="{BB962C8B-B14F-4D97-AF65-F5344CB8AC3E}">
        <p14:creationId xmlns:p14="http://schemas.microsoft.com/office/powerpoint/2010/main" val="10034869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A5B8E8-CD2B-BCCE-8CB7-39A3227AA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Testamentsverwahrung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109BFC2-4DAE-1D41-8210-12052F44B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u="sng" dirty="0"/>
              <a:t>Sachliche Zuständigkeit</a:t>
            </a:r>
            <a:r>
              <a:rPr lang="de-DE" dirty="0"/>
              <a:t>: § 23a Abs 2 </a:t>
            </a:r>
            <a:r>
              <a:rPr lang="de-DE" dirty="0" err="1"/>
              <a:t>Nr</a:t>
            </a:r>
            <a:r>
              <a:rPr lang="de-DE" dirty="0"/>
              <a:t> 2 GVG</a:t>
            </a:r>
          </a:p>
          <a:p>
            <a:endParaRPr lang="de-DE" dirty="0"/>
          </a:p>
          <a:p>
            <a:r>
              <a:rPr lang="de-DE" u="sng" dirty="0"/>
              <a:t>Örtliche Zuständigkeit</a:t>
            </a:r>
            <a:r>
              <a:rPr lang="de-DE" dirty="0"/>
              <a:t>:</a:t>
            </a:r>
          </a:p>
          <a:p>
            <a:r>
              <a:rPr lang="de-DE" dirty="0"/>
              <a:t>Bei ordentlichen Testament               bei öffentlichen Testament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Jedes Gericht                                   </a:t>
            </a:r>
            <a:r>
              <a:rPr lang="de-DE" dirty="0" err="1"/>
              <a:t>Gericht</a:t>
            </a:r>
            <a:r>
              <a:rPr lang="de-DE" dirty="0"/>
              <a:t> am Amtssitz des Notars</a:t>
            </a:r>
          </a:p>
          <a:p>
            <a:pPr marL="0" indent="0">
              <a:buNone/>
            </a:pPr>
            <a:r>
              <a:rPr lang="de-DE" dirty="0"/>
              <a:t>     ( § 344 Abs 1 </a:t>
            </a:r>
            <a:r>
              <a:rPr lang="de-DE" dirty="0" err="1"/>
              <a:t>Nr</a:t>
            </a:r>
            <a:r>
              <a:rPr lang="de-DE" dirty="0"/>
              <a:t> 3 </a:t>
            </a:r>
            <a:r>
              <a:rPr lang="de-DE" dirty="0" err="1"/>
              <a:t>FamFG</a:t>
            </a:r>
            <a:r>
              <a:rPr lang="de-DE" dirty="0"/>
              <a:t>)               ( § 344 Abs </a:t>
            </a:r>
            <a:r>
              <a:rPr lang="de-DE" dirty="0" err="1"/>
              <a:t>Nr</a:t>
            </a:r>
            <a:r>
              <a:rPr lang="de-DE" dirty="0"/>
              <a:t> 1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      </a:t>
            </a:r>
            <a:r>
              <a:rPr lang="de-DE" u="sng" dirty="0"/>
              <a:t>Funktionelle Zuständigkeit </a:t>
            </a:r>
            <a:r>
              <a:rPr lang="de-DE" dirty="0"/>
              <a:t>: </a:t>
            </a:r>
            <a:r>
              <a:rPr lang="de-DE" dirty="0" err="1"/>
              <a:t>UdG</a:t>
            </a:r>
            <a:r>
              <a:rPr lang="de-DE" dirty="0"/>
              <a:t> und </a:t>
            </a:r>
            <a:r>
              <a:rPr lang="de-DE" dirty="0" err="1"/>
              <a:t>Rpfl</a:t>
            </a:r>
            <a:r>
              <a:rPr lang="de-DE" dirty="0"/>
              <a:t>  ( § 346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 </a:t>
            </a:r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Pfeil: nach unten 3">
            <a:extLst>
              <a:ext uri="{FF2B5EF4-FFF2-40B4-BE49-F238E27FC236}">
                <a16:creationId xmlns:a16="http://schemas.microsoft.com/office/drawing/2014/main" id="{46FDBF34-D134-74AC-D21E-18DD5DD4A7A3}"/>
              </a:ext>
            </a:extLst>
          </p:cNvPr>
          <p:cNvSpPr/>
          <p:nvPr/>
        </p:nvSpPr>
        <p:spPr>
          <a:xfrm>
            <a:off x="3925019" y="3346488"/>
            <a:ext cx="484632" cy="59272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Pfeil: nach unten 4">
            <a:extLst>
              <a:ext uri="{FF2B5EF4-FFF2-40B4-BE49-F238E27FC236}">
                <a16:creationId xmlns:a16="http://schemas.microsoft.com/office/drawing/2014/main" id="{7A5C19CF-53F6-ECD4-34FD-76EB5BF24287}"/>
              </a:ext>
            </a:extLst>
          </p:cNvPr>
          <p:cNvSpPr/>
          <p:nvPr/>
        </p:nvSpPr>
        <p:spPr>
          <a:xfrm>
            <a:off x="7540035" y="3346487"/>
            <a:ext cx="484632" cy="59272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97425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E74262-DF14-A36A-3EB5-B1CFDCEEB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Testamentsrückgabe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382F63-F79D-0CC7-375C-7DEB9A158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de-DE" dirty="0"/>
          </a:p>
          <a:p>
            <a:r>
              <a:rPr lang="de-DE" sz="6400" dirty="0"/>
              <a:t>Kann nur persönlich an den Testator/in erfolgen</a:t>
            </a:r>
          </a:p>
          <a:p>
            <a:endParaRPr lang="de-DE" sz="6400" dirty="0"/>
          </a:p>
          <a:p>
            <a:endParaRPr lang="de-DE" sz="6400" dirty="0"/>
          </a:p>
          <a:p>
            <a:r>
              <a:rPr lang="de-DE" sz="6400" dirty="0"/>
              <a:t>Bei gemeinschaftlichen Testamenten müssen beide Ehegatten</a:t>
            </a:r>
          </a:p>
          <a:p>
            <a:pPr marL="0" indent="0">
              <a:buNone/>
            </a:pPr>
            <a:r>
              <a:rPr lang="de-DE" sz="6400" dirty="0"/>
              <a:t>       anwesend sein</a:t>
            </a:r>
          </a:p>
          <a:p>
            <a:pPr marL="0" indent="0">
              <a:buNone/>
            </a:pPr>
            <a:endParaRPr lang="de-DE" sz="6400" dirty="0"/>
          </a:p>
          <a:p>
            <a:endParaRPr lang="de-DE" sz="6400" dirty="0"/>
          </a:p>
          <a:p>
            <a:r>
              <a:rPr lang="de-DE" sz="6400" dirty="0"/>
              <a:t>Funktionell ist der </a:t>
            </a:r>
            <a:r>
              <a:rPr lang="de-DE" sz="6400" dirty="0" err="1"/>
              <a:t>Rpfl</a:t>
            </a:r>
            <a:r>
              <a:rPr lang="de-DE" sz="6400" dirty="0"/>
              <a:t> zuständig § 3 </a:t>
            </a:r>
            <a:r>
              <a:rPr lang="de-DE" sz="6400" dirty="0" err="1"/>
              <a:t>Nr</a:t>
            </a:r>
            <a:r>
              <a:rPr lang="de-DE" sz="6400" dirty="0"/>
              <a:t> 2c </a:t>
            </a:r>
            <a:r>
              <a:rPr lang="de-DE" sz="6400" dirty="0" err="1"/>
              <a:t>RpflG</a:t>
            </a:r>
            <a:endParaRPr lang="de-DE" sz="6400" dirty="0"/>
          </a:p>
          <a:p>
            <a:endParaRPr lang="de-DE" sz="6400" dirty="0"/>
          </a:p>
          <a:p>
            <a:endParaRPr lang="de-DE" sz="6400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      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197317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7E2450-6B70-1A6D-15AD-A87D00E62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Wie erfährt das Verwahr- und Nachlassgericht, dass der Testator/in verstorben ist?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AC89685-21C9-78F3-D045-05BB3680B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Sterbestandesamt meldet Sterbefall an das ZTR</a:t>
            </a:r>
          </a:p>
          <a:p>
            <a:endParaRPr lang="de-DE" dirty="0"/>
          </a:p>
          <a:p>
            <a:r>
              <a:rPr lang="de-DE" dirty="0"/>
              <a:t>ZTR ermittelt, ob Eintragungen der Person vorliegen</a:t>
            </a:r>
          </a:p>
          <a:p>
            <a:endParaRPr lang="de-DE" dirty="0"/>
          </a:p>
          <a:p>
            <a:r>
              <a:rPr lang="de-DE" dirty="0"/>
              <a:t>Sind Einträge vorhanden, dann wird das Verwahr- und das Nachlassgericht per Sterbefallmitteilung benachrichtigt </a:t>
            </a:r>
          </a:p>
          <a:p>
            <a:endParaRPr lang="de-DE" dirty="0"/>
          </a:p>
          <a:p>
            <a:r>
              <a:rPr lang="de-DE" dirty="0"/>
              <a:t>Geburtsstandesamt erhält Nachricht über den Sterbefall </a:t>
            </a:r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98323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9D4C82-029B-C6CC-6DE2-BCC90A567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Sterbefallmitteilung vom ZTR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D7EF49-702D-68D6-E411-EAEC82C494F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u="sng" dirty="0"/>
              <a:t>Verwahrgericht</a:t>
            </a:r>
          </a:p>
          <a:p>
            <a:endParaRPr lang="de-DE" u="sng" dirty="0"/>
          </a:p>
          <a:p>
            <a:r>
              <a:rPr lang="de-DE" dirty="0"/>
              <a:t>Wird als IV-Akte angelegt</a:t>
            </a:r>
          </a:p>
          <a:p>
            <a:endParaRPr lang="de-DE" dirty="0"/>
          </a:p>
          <a:p>
            <a:r>
              <a:rPr lang="de-DE" dirty="0"/>
              <a:t>Testament wird eröffnet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F514AF-05C4-5951-1625-4795967D508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u="sng" dirty="0"/>
              <a:t>Nachlassgericht</a:t>
            </a:r>
          </a:p>
          <a:p>
            <a:endParaRPr lang="de-DE" dirty="0"/>
          </a:p>
          <a:p>
            <a:r>
              <a:rPr lang="de-DE" dirty="0"/>
              <a:t>Wird als VI-Akte angelegt</a:t>
            </a:r>
          </a:p>
          <a:p>
            <a:endParaRPr lang="de-DE" dirty="0"/>
          </a:p>
          <a:p>
            <a:r>
              <a:rPr lang="de-DE" dirty="0"/>
              <a:t>Fristsetzung für das eröffnete Testament vom Verwahrgericht</a:t>
            </a:r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5524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C09989-3ADA-60F9-A447-56248D6B4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ist Nachlass?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D836BA8-F3F0-EF67-8C51-27B4C5A494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601905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DFEC84-EA4D-BEEB-2729-AD515C9F8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Testamentseröffnung durch das Verwahrgericht/ Weiterleitung an das Nachlassgericht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FB5A944-DDD7-7948-F2A0-2EE262825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Testament(e) werden aus dem Verwahrschrank genommen</a:t>
            </a:r>
          </a:p>
          <a:p>
            <a:endParaRPr lang="de-DE" dirty="0"/>
          </a:p>
          <a:p>
            <a:r>
              <a:rPr lang="de-DE" dirty="0" err="1"/>
              <a:t>Rechtspflegervorlage</a:t>
            </a:r>
            <a:r>
              <a:rPr lang="de-DE" dirty="0"/>
              <a:t> ( erstellt ein Eröffnungsprotokoll) § 348 </a:t>
            </a:r>
            <a:r>
              <a:rPr lang="de-DE" dirty="0" err="1"/>
              <a:t>FamFG</a:t>
            </a:r>
            <a:endParaRPr lang="de-DE" dirty="0"/>
          </a:p>
          <a:p>
            <a:endParaRPr lang="de-DE" dirty="0"/>
          </a:p>
          <a:p>
            <a:r>
              <a:rPr lang="de-DE" dirty="0"/>
              <a:t>Verfügt zusätzlich die Abgabe an das zuständige Nachlassgericht</a:t>
            </a:r>
          </a:p>
          <a:p>
            <a:endParaRPr lang="de-DE" dirty="0"/>
          </a:p>
          <a:p>
            <a:r>
              <a:rPr lang="de-DE" b="1" dirty="0"/>
              <a:t>Merke: Erst beim Nachlassgericht erfolgt die Übersendung des eröffneten Testamentes + begl. Abschrift des Eröffnungsprotokolls an die Beteiligten/Erben und an das Erbschaftssteuerfinanzamt</a:t>
            </a:r>
          </a:p>
        </p:txBody>
      </p:sp>
    </p:spTree>
    <p:extLst>
      <p:ext uri="{BB962C8B-B14F-4D97-AF65-F5344CB8AC3E}">
        <p14:creationId xmlns:p14="http://schemas.microsoft.com/office/powerpoint/2010/main" val="22554153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74FCA6-964B-CEB9-312D-8848F285F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Testamentseröffnung des Berliner Testaments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CA9D2CA-FC23-3CF4-EA03-EAB6706640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Erster Ehegatte verstirbt: </a:t>
            </a:r>
          </a:p>
          <a:p>
            <a:r>
              <a:rPr lang="de-DE" dirty="0"/>
              <a:t>Testament wird eröffnet (VI-Akte wird angelegt) und dann wiederverwahrt (Originaltestament)</a:t>
            </a:r>
          </a:p>
          <a:p>
            <a:r>
              <a:rPr lang="de-DE" dirty="0"/>
              <a:t>Beglaubigte Abschrift des Testamentes kommt in die IV-Akte </a:t>
            </a:r>
          </a:p>
          <a:p>
            <a:r>
              <a:rPr lang="de-DE" dirty="0"/>
              <a:t>Keine Kosten für die Wiederverwahrung beim Nachlassgericht</a:t>
            </a:r>
          </a:p>
          <a:p>
            <a:r>
              <a:rPr lang="de-DE" dirty="0"/>
              <a:t>ZTR-Mitteilung für die Wiederverwahrung (neue ZTR-Nummer) und auch keine weitere Kosten für diese Eintragung</a:t>
            </a:r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751648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858B56-29A3-183B-4C8A-C53BD8EA5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Ablieferungspflicht § 2259 BGB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943DDC1-D8EC-7BEB-EDDD-7640A801E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Testament wird zu Hause oder bei einer Dritten Person gefunden</a:t>
            </a:r>
          </a:p>
          <a:p>
            <a:endParaRPr lang="de-DE" dirty="0"/>
          </a:p>
          <a:p>
            <a:r>
              <a:rPr lang="de-DE" dirty="0"/>
              <a:t>Testament muss an das zuständige Nachlassgericht abgeliefert werden</a:t>
            </a:r>
          </a:p>
          <a:p>
            <a:endParaRPr lang="de-DE" dirty="0"/>
          </a:p>
          <a:p>
            <a:r>
              <a:rPr lang="de-DE" dirty="0"/>
              <a:t>Aufforderung vom Nachlassgericht zur Testamentsablieferung wird aus VI-Akte behandelt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599821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9364C8-1845-FE97-9E68-588C85A60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Testamentseröffnung eines Testamentes, was nicht in der amtlichen Verwahrung ist</a:t>
            </a:r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9480A73-7E14-ED7A-0ACD-ADC82EB73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Antrag auf Testamentseröffnung</a:t>
            </a:r>
          </a:p>
          <a:p>
            <a:endParaRPr lang="de-DE" dirty="0"/>
          </a:p>
          <a:p>
            <a:r>
              <a:rPr lang="de-DE" dirty="0"/>
              <a:t>Beifügung des Originaltestament und der Sterbeurkunde</a:t>
            </a:r>
          </a:p>
          <a:p>
            <a:endParaRPr lang="de-DE" dirty="0"/>
          </a:p>
          <a:p>
            <a:r>
              <a:rPr lang="de-DE" dirty="0"/>
              <a:t>Wer trägt die Kosten der Testamentseröffnung?</a:t>
            </a:r>
          </a:p>
        </p:txBody>
      </p:sp>
    </p:spTree>
    <p:extLst>
      <p:ext uri="{BB962C8B-B14F-4D97-AF65-F5344CB8AC3E}">
        <p14:creationId xmlns:p14="http://schemas.microsoft.com/office/powerpoint/2010/main" val="12826156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E88DE6-CAAA-2A86-EB3E-A24F2E6F2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Testamentsvollstreckung</a:t>
            </a:r>
          </a:p>
        </p:txBody>
      </p:sp>
    </p:spTree>
    <p:extLst>
      <p:ext uri="{BB962C8B-B14F-4D97-AF65-F5344CB8AC3E}">
        <p14:creationId xmlns:p14="http://schemas.microsoft.com/office/powerpoint/2010/main" val="2492808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195244-AC24-1B71-B174-AF90978B3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Erbausschlagung § 1942 BGB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024382-E48F-F547-FCB4-A94530F1F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8249" y="2257586"/>
            <a:ext cx="8915400" cy="4437682"/>
          </a:xfrm>
        </p:spPr>
        <p:txBody>
          <a:bodyPr>
            <a:normAutofit fontScale="92500" lnSpcReduction="20000"/>
          </a:bodyPr>
          <a:lstStyle/>
          <a:p>
            <a:r>
              <a:rPr lang="de-DE" dirty="0"/>
              <a:t>Frist:  § 1944 Abs 1 BGB    binnen sechs Wochen</a:t>
            </a:r>
          </a:p>
          <a:p>
            <a:pPr marL="0" indent="0">
              <a:buNone/>
            </a:pPr>
            <a:r>
              <a:rPr lang="de-DE" dirty="0"/>
              <a:t>               § 1944 Abs 3 BGB    binnen sechs Monaten, wenn man im Ausland ist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Form:  § 1945 BGB</a:t>
            </a:r>
          </a:p>
          <a:p>
            <a:pPr marL="0" indent="0">
              <a:buNone/>
            </a:pPr>
            <a:r>
              <a:rPr lang="de-DE" dirty="0"/>
              <a:t>                • Erklärung zur Niederschrift beim Nachlassgericht</a:t>
            </a:r>
          </a:p>
          <a:p>
            <a:pPr marL="0" indent="0">
              <a:buNone/>
            </a:pPr>
            <a:r>
              <a:rPr lang="de-DE" dirty="0"/>
              <a:t>                • Erklärung in öffentlicher beglaubigter Form</a:t>
            </a:r>
          </a:p>
          <a:p>
            <a:pPr marL="0" indent="0">
              <a:buNone/>
            </a:pPr>
            <a:r>
              <a:rPr lang="de-DE" u="sng" dirty="0"/>
              <a:t>Örtliche Zuständigkeit:</a:t>
            </a:r>
          </a:p>
          <a:p>
            <a:pPr marL="0" indent="0">
              <a:buNone/>
            </a:pPr>
            <a:r>
              <a:rPr lang="de-DE" dirty="0"/>
              <a:t>§ 343 I </a:t>
            </a:r>
            <a:r>
              <a:rPr lang="de-DE" dirty="0" err="1"/>
              <a:t>FamFG</a:t>
            </a:r>
            <a:r>
              <a:rPr lang="de-DE" dirty="0"/>
              <a:t>              § 344 Abs 7 </a:t>
            </a:r>
            <a:r>
              <a:rPr lang="de-DE" dirty="0" err="1"/>
              <a:t>FamFG</a:t>
            </a:r>
            <a:endParaRPr lang="de-DE" dirty="0"/>
          </a:p>
          <a:p>
            <a:pPr marL="0" indent="0">
              <a:buNone/>
            </a:pPr>
            <a:r>
              <a:rPr lang="de-DE" u="sng" dirty="0"/>
              <a:t>Funktionelle Zuständigkeit</a:t>
            </a:r>
            <a:r>
              <a:rPr lang="de-DE" dirty="0"/>
              <a:t>:  </a:t>
            </a:r>
          </a:p>
          <a:p>
            <a:pPr marL="0" indent="0">
              <a:buNone/>
            </a:pPr>
            <a:r>
              <a:rPr lang="de-DE" dirty="0"/>
              <a:t> § 3 </a:t>
            </a:r>
            <a:r>
              <a:rPr lang="de-DE" dirty="0" err="1"/>
              <a:t>Nr</a:t>
            </a:r>
            <a:r>
              <a:rPr lang="de-DE" dirty="0"/>
              <a:t> 2 C </a:t>
            </a:r>
            <a:r>
              <a:rPr lang="de-DE" dirty="0" err="1"/>
              <a:t>RpflG</a:t>
            </a:r>
            <a:r>
              <a:rPr lang="de-DE" dirty="0"/>
              <a:t>     Rechtspfleger</a:t>
            </a:r>
          </a:p>
          <a:p>
            <a:pPr marL="0" indent="0">
              <a:buNone/>
            </a:pPr>
            <a:r>
              <a:rPr lang="de-DE" b="1" dirty="0"/>
              <a:t>Merke: Für die Erbausschlagung wird keine Sterbeurkunde benötigt, lediglich ein Sterbenachweis (</a:t>
            </a:r>
            <a:r>
              <a:rPr lang="de-DE" b="1" dirty="0" err="1"/>
              <a:t>z.B</a:t>
            </a:r>
            <a:r>
              <a:rPr lang="de-DE" b="1" dirty="0"/>
              <a:t> der Leichenschauschein)</a:t>
            </a:r>
          </a:p>
          <a:p>
            <a:pPr marL="0" indent="0">
              <a:buNone/>
            </a:pPr>
            <a:r>
              <a:rPr lang="de-DE" b="1" dirty="0"/>
              <a:t>Wenn das Erbe ausgeschlagen wurde , ist dies grundsätzlich unwiederbringlich und das Erbe kann nicht mehr angenommen werden</a:t>
            </a:r>
          </a:p>
        </p:txBody>
      </p:sp>
    </p:spTree>
    <p:extLst>
      <p:ext uri="{BB962C8B-B14F-4D97-AF65-F5344CB8AC3E}">
        <p14:creationId xmlns:p14="http://schemas.microsoft.com/office/powerpoint/2010/main" val="3268835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2CAB0-0D20-C968-7022-3907BABE5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Ausschlagende Person steht unter Betreuung</a:t>
            </a:r>
            <a:br>
              <a:rPr lang="de-DE" dirty="0"/>
            </a:br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3EFCA1-0135-B5E2-418B-9D1AB4EBB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de-DE" dirty="0"/>
          </a:p>
          <a:p>
            <a:r>
              <a:rPr lang="de-DE" dirty="0"/>
              <a:t>Betreuer benötigt den Aufgabenkreis    </a:t>
            </a:r>
            <a:r>
              <a:rPr lang="de-DE" b="1" dirty="0"/>
              <a:t>Vermögenssorge</a:t>
            </a:r>
          </a:p>
          <a:p>
            <a:endParaRPr lang="de-DE" b="1" dirty="0"/>
          </a:p>
          <a:p>
            <a:r>
              <a:rPr lang="de-DE" dirty="0"/>
              <a:t>Betreuer benötigt eine gerichtliche Genehmigung vom Betreuungsgericht</a:t>
            </a:r>
          </a:p>
          <a:p>
            <a:endParaRPr lang="de-DE" dirty="0"/>
          </a:p>
          <a:p>
            <a:r>
              <a:rPr lang="de-DE" dirty="0"/>
              <a:t>Betreuter kann, wenn er das Verfahren versteht, die Erbausschlagung selbst vornehmen</a:t>
            </a:r>
          </a:p>
          <a:p>
            <a:endParaRPr lang="de-DE" dirty="0"/>
          </a:p>
          <a:p>
            <a:r>
              <a:rPr lang="de-DE" b="1" dirty="0"/>
              <a:t>Merke: Vorsorgevollmacht muss notariell beglaubigt sein, ansonsten muss eine Betreuung für die ausschlagende Person beim zuständigen Betreuungsgericht beantragt werden</a:t>
            </a:r>
          </a:p>
        </p:txBody>
      </p:sp>
    </p:spTree>
    <p:extLst>
      <p:ext uri="{BB962C8B-B14F-4D97-AF65-F5344CB8AC3E}">
        <p14:creationId xmlns:p14="http://schemas.microsoft.com/office/powerpoint/2010/main" val="41350883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7045D4-5A15-1BA7-359F-5D3232E86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Erbausschlagung für minderjährigen Kindern</a:t>
            </a:r>
            <a:br>
              <a:rPr lang="de-DE" dirty="0"/>
            </a:br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62FFC66-A968-A154-0BD3-90BA19AB7B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Vornahme erfolgt durch die Elternteile, die die elterliche Sorge besitzen</a:t>
            </a:r>
          </a:p>
          <a:p>
            <a:endParaRPr lang="de-DE" dirty="0"/>
          </a:p>
          <a:p>
            <a:r>
              <a:rPr lang="de-DE" dirty="0"/>
              <a:t>Familiengerichtliche Genehmigung wird erforderlich, wenn das Kind allein Erbe wird</a:t>
            </a:r>
          </a:p>
          <a:p>
            <a:endParaRPr lang="de-DE" dirty="0"/>
          </a:p>
          <a:p>
            <a:r>
              <a:rPr lang="de-DE" dirty="0"/>
              <a:t>§ 1922 Abs 2 BGB: Für das bereits gezeugte und noch nicht geborene Kind im Erbfall muss die Erbausschlagung ebenfalls erfolgen ( § 1 BGB)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237440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06D6E1-494F-F9C6-942D-FA0ABD600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Nachlasssicherung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139166E-43E2-2AB4-F839-45512952A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Erblasser verstirbt und es können erstmal keine Angehörige ermittelt werden</a:t>
            </a:r>
          </a:p>
          <a:p>
            <a:endParaRPr lang="de-DE" dirty="0"/>
          </a:p>
          <a:p>
            <a:r>
              <a:rPr lang="de-DE" dirty="0"/>
              <a:t>Polizei sichert den Nachlass und verbringt gesicherte Sachen (z. B. Geld, Kostbarkeiten, EC-Karte, Handy, Wohnungsschlüssel usw.) zum zuständigen Nachlassgericht</a:t>
            </a:r>
          </a:p>
          <a:p>
            <a:pPr marL="0" indent="0">
              <a:buNone/>
            </a:pPr>
            <a:r>
              <a:rPr lang="de-DE" dirty="0"/>
              <a:t>      </a:t>
            </a:r>
            <a:r>
              <a:rPr lang="de-DE" b="1" dirty="0" err="1"/>
              <a:t>Gewahrsamsachenanweisung</a:t>
            </a:r>
            <a:r>
              <a:rPr lang="de-DE" b="1" dirty="0"/>
              <a:t> ist zu beachten!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Nachlassgericht legt eine VI-Akte an ( ist als </a:t>
            </a:r>
            <a:r>
              <a:rPr lang="de-DE" dirty="0" err="1"/>
              <a:t>Eiltsache</a:t>
            </a:r>
            <a:r>
              <a:rPr lang="de-DE" dirty="0"/>
              <a:t> zu behandeln)</a:t>
            </a:r>
          </a:p>
          <a:p>
            <a:endParaRPr lang="de-DE" dirty="0"/>
          </a:p>
          <a:p>
            <a:r>
              <a:rPr lang="de-DE" dirty="0" err="1"/>
              <a:t>Rpfl</a:t>
            </a:r>
            <a:r>
              <a:rPr lang="de-DE" dirty="0"/>
              <a:t>.-Vorlage</a:t>
            </a:r>
          </a:p>
        </p:txBody>
      </p:sp>
    </p:spTree>
    <p:extLst>
      <p:ext uri="{BB962C8B-B14F-4D97-AF65-F5344CB8AC3E}">
        <p14:creationId xmlns:p14="http://schemas.microsoft.com/office/powerpoint/2010/main" val="40960144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7F6CD2-A660-29B8-1D5C-CAE6865F7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Nachlasspflegschaft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58684C-9EC6-52AD-4990-66F0105D3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Rpfl</a:t>
            </a:r>
            <a:r>
              <a:rPr lang="de-DE" dirty="0"/>
              <a:t> prüft bei Vorlage der Nachlasssicherung, ob eine Nachlasspflegschaft einzuleiten ist</a:t>
            </a:r>
          </a:p>
          <a:p>
            <a:endParaRPr lang="de-DE" dirty="0"/>
          </a:p>
          <a:p>
            <a:r>
              <a:rPr lang="de-DE" dirty="0"/>
              <a:t>Nachlasspflegschaft wird durch Beschluss eingeleitet</a:t>
            </a:r>
          </a:p>
          <a:p>
            <a:endParaRPr lang="de-DE" dirty="0"/>
          </a:p>
          <a:p>
            <a:r>
              <a:rPr lang="de-DE" dirty="0"/>
              <a:t>Bestellungsurkunde wird dem Nachlasspfleger durch den </a:t>
            </a:r>
            <a:r>
              <a:rPr lang="de-DE" dirty="0" err="1"/>
              <a:t>Rpfl</a:t>
            </a:r>
            <a:r>
              <a:rPr lang="de-DE" dirty="0"/>
              <a:t> übergeben und dieser fertigt darüber ein Protokoll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7416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AC4B00-3EAA-6213-23A9-815908D98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Nachlassbegriffe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139869-13E5-045A-BA23-972E43778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de-DE" sz="6400" dirty="0"/>
              <a:t>Wann tritt der Erbfall ein?</a:t>
            </a:r>
          </a:p>
          <a:p>
            <a:endParaRPr lang="de-DE" sz="6400" dirty="0"/>
          </a:p>
          <a:p>
            <a:r>
              <a:rPr lang="de-DE" sz="6400" dirty="0"/>
              <a:t>Wie nennt man das Vermögen des Erblassers?</a:t>
            </a:r>
          </a:p>
          <a:p>
            <a:endParaRPr lang="de-DE" sz="6400" dirty="0"/>
          </a:p>
          <a:p>
            <a:r>
              <a:rPr lang="de-DE" sz="6400" dirty="0"/>
              <a:t>Wie nennt man die Parteien im Nachlass?</a:t>
            </a:r>
          </a:p>
          <a:p>
            <a:endParaRPr lang="de-DE" sz="6400" dirty="0"/>
          </a:p>
          <a:p>
            <a:r>
              <a:rPr lang="de-DE" sz="6400" dirty="0"/>
              <a:t>Wie nennt man die Erben des Erblassers?</a:t>
            </a:r>
          </a:p>
          <a:p>
            <a:endParaRPr lang="de-DE" sz="6400" dirty="0"/>
          </a:p>
          <a:p>
            <a:r>
              <a:rPr lang="de-DE" sz="6400" dirty="0"/>
              <a:t>Welche Erbfolgen gibt es?</a:t>
            </a:r>
          </a:p>
          <a:p>
            <a:endParaRPr lang="de-DE" sz="6400" dirty="0"/>
          </a:p>
          <a:p>
            <a:pPr marL="0" indent="0">
              <a:buNone/>
            </a:pPr>
            <a:endParaRPr lang="de-DE" sz="6400" dirty="0"/>
          </a:p>
          <a:p>
            <a:endParaRPr lang="de-DE" sz="6400" dirty="0"/>
          </a:p>
          <a:p>
            <a:pPr marL="0" indent="0">
              <a:buNone/>
            </a:pPr>
            <a:r>
              <a:rPr lang="de-DE" sz="6400" dirty="0"/>
              <a:t>     </a:t>
            </a:r>
          </a:p>
          <a:p>
            <a:pPr marL="0" indent="0">
              <a:buNone/>
            </a:pPr>
            <a:endParaRPr lang="de-DE" sz="6400" dirty="0"/>
          </a:p>
          <a:p>
            <a:pPr marL="0" indent="0">
              <a:buNone/>
            </a:pPr>
            <a:r>
              <a:rPr lang="de-DE" sz="6400" dirty="0"/>
              <a:t>       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?</a:t>
            </a:r>
          </a:p>
          <a:p>
            <a:pPr marL="0" indent="0">
              <a:buNone/>
            </a:pPr>
            <a:r>
              <a:rPr lang="de-DE" dirty="0"/>
              <a:t>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7883521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7B3B6F-87AF-0B74-EEA9-B6DBCB79C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Unterschied zwischen Nachpfleger und Nachlassverwalter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09D285-BDF8-E8EB-7A7E-41AB4E77BA1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u="sng" dirty="0"/>
              <a:t>Nachlasspfleger</a:t>
            </a:r>
          </a:p>
          <a:p>
            <a:r>
              <a:rPr lang="de-DE" dirty="0"/>
              <a:t>Wird vom Nachlassgericht eingesetzt</a:t>
            </a:r>
          </a:p>
          <a:p>
            <a:r>
              <a:rPr lang="de-DE" dirty="0"/>
              <a:t>Ermittelt Erben</a:t>
            </a:r>
          </a:p>
          <a:p>
            <a:r>
              <a:rPr lang="de-DE" dirty="0"/>
              <a:t>Muss sich Rechtsgeschäfte durch das Nachlassgericht genehmigen lassen</a:t>
            </a:r>
          </a:p>
          <a:p>
            <a:r>
              <a:rPr lang="de-DE" dirty="0"/>
              <a:t>Beantragt eine Vergütung beim Nachlassgericht</a:t>
            </a:r>
          </a:p>
          <a:p>
            <a:r>
              <a:rPr lang="de-DE" dirty="0"/>
              <a:t>Rechnungslegung gegenüber dem Nachlassgericht</a:t>
            </a:r>
          </a:p>
          <a:p>
            <a:r>
              <a:rPr lang="de-DE" dirty="0"/>
              <a:t>Erben werden gefunden- Aufhebung der Nachlasspflegschaft= Übergabe des Nachlasses an den/die Erben</a:t>
            </a:r>
          </a:p>
          <a:p>
            <a:r>
              <a:rPr lang="de-DE" dirty="0"/>
              <a:t>Keine Erben gefunden, dann bei Guthaben folgt das </a:t>
            </a:r>
            <a:r>
              <a:rPr lang="de-DE" dirty="0" err="1"/>
              <a:t>Fiskuserbrecht</a:t>
            </a:r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92951E8-F5E0-71E6-D3C7-A847041CD8E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u="sng" dirty="0"/>
              <a:t>Nachlassverwalter</a:t>
            </a:r>
          </a:p>
          <a:p>
            <a:r>
              <a:rPr lang="de-DE" dirty="0"/>
              <a:t>Beantragt durch die Erben</a:t>
            </a:r>
          </a:p>
          <a:p>
            <a:r>
              <a:rPr lang="de-DE" dirty="0"/>
              <a:t>Erben übergeben dem Nachlassverwalter das gesamte Nachlass</a:t>
            </a:r>
          </a:p>
          <a:p>
            <a:r>
              <a:rPr lang="de-DE" dirty="0"/>
              <a:t>Nachverwalter ist Partei kraft Amtes ( kann verklagt werden und kann selbst klagen)</a:t>
            </a:r>
          </a:p>
          <a:p>
            <a:r>
              <a:rPr lang="de-DE" dirty="0"/>
              <a:t>Ordnet den Nachlass </a:t>
            </a:r>
          </a:p>
          <a:p>
            <a:r>
              <a:rPr lang="de-DE" dirty="0"/>
              <a:t>Wenn Nachlass bereinigt ist übergibt er den Nachlass wieder den Erben oder bei Feststellung der Überschuldung beantragt er eine Nachlassinsolvenz</a:t>
            </a:r>
          </a:p>
          <a:p>
            <a:r>
              <a:rPr lang="de-DE" dirty="0"/>
              <a:t>Erhält Vergütung</a:t>
            </a:r>
          </a:p>
        </p:txBody>
      </p:sp>
    </p:spTree>
    <p:extLst>
      <p:ext uri="{BB962C8B-B14F-4D97-AF65-F5344CB8AC3E}">
        <p14:creationId xmlns:p14="http://schemas.microsoft.com/office/powerpoint/2010/main" val="11124977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7F3473-476D-0A20-BC3B-37237C432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Fiskuserbrecht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423C99D-4CF3-26E2-3DBD-B621FC34E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§ 1936 BGB</a:t>
            </a:r>
          </a:p>
          <a:p>
            <a:endParaRPr lang="de-DE" dirty="0"/>
          </a:p>
          <a:p>
            <a:r>
              <a:rPr lang="de-DE" dirty="0"/>
              <a:t>Der Staat erbt nur Guthaben </a:t>
            </a:r>
          </a:p>
          <a:p>
            <a:endParaRPr lang="de-DE" dirty="0"/>
          </a:p>
          <a:p>
            <a:r>
              <a:rPr lang="de-DE" dirty="0"/>
              <a:t>Wird  durch Beschluss (</a:t>
            </a:r>
            <a:r>
              <a:rPr lang="de-DE" dirty="0" err="1"/>
              <a:t>Rpfl</a:t>
            </a:r>
            <a:r>
              <a:rPr lang="de-DE" dirty="0"/>
              <a:t>) festgestellt</a:t>
            </a:r>
          </a:p>
          <a:p>
            <a:endParaRPr lang="de-DE" dirty="0"/>
          </a:p>
          <a:p>
            <a:r>
              <a:rPr lang="de-DE" dirty="0"/>
              <a:t>Wer ist der Fiskus für das Land Berlin?</a:t>
            </a:r>
          </a:p>
          <a:p>
            <a:endParaRPr lang="de-DE" dirty="0"/>
          </a:p>
          <a:p>
            <a:r>
              <a:rPr lang="de-DE" dirty="0"/>
              <a:t>§ 1942 Abs 2 BGB Fiskus kann das festgestellte Erbe nicht ausschlagen</a:t>
            </a:r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399866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AEF995-E4DD-773D-7889-892DAC71E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AR-Sachen im Nachlass</a:t>
            </a:r>
            <a:br>
              <a:rPr lang="de-DE" dirty="0"/>
            </a:br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675D073-C6B9-3F7C-15CB-F51C05CD0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Akteneinsicht</a:t>
            </a:r>
          </a:p>
          <a:p>
            <a:endParaRPr lang="de-DE" dirty="0"/>
          </a:p>
          <a:p>
            <a:r>
              <a:rPr lang="de-DE" dirty="0"/>
              <a:t>Negativmitteilung</a:t>
            </a:r>
          </a:p>
          <a:p>
            <a:endParaRPr lang="de-DE" dirty="0"/>
          </a:p>
          <a:p>
            <a:r>
              <a:rPr lang="de-DE" dirty="0"/>
              <a:t>sonstige AR-Sachen ( z.B. Rechtshilfeersuchen)</a:t>
            </a:r>
          </a:p>
        </p:txBody>
      </p:sp>
    </p:spTree>
    <p:extLst>
      <p:ext uri="{BB962C8B-B14F-4D97-AF65-F5344CB8AC3E}">
        <p14:creationId xmlns:p14="http://schemas.microsoft.com/office/powerpoint/2010/main" val="30551303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CAF61E-1565-F571-E48C-E0F0CC53B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Erbunwürdig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E3E69E4-B8DD-5F63-8526-2C89EEA4D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r>
              <a:rPr lang="de-DE" dirty="0"/>
              <a:t>§ 2339 BGB</a:t>
            </a:r>
          </a:p>
        </p:txBody>
      </p:sp>
    </p:spTree>
    <p:extLst>
      <p:ext uri="{BB962C8B-B14F-4D97-AF65-F5344CB8AC3E}">
        <p14:creationId xmlns:p14="http://schemas.microsoft.com/office/powerpoint/2010/main" val="22827216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A09AA1-BBCC-E722-1AB3-8DAFBF463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Erbschein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094371-FE90-6CC5-B725-E1191BB33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u="sng" dirty="0"/>
              <a:t>Bestandteile des </a:t>
            </a:r>
            <a:r>
              <a:rPr lang="de-DE" u="sng" dirty="0" err="1"/>
              <a:t>Erbscheinsverfahren</a:t>
            </a:r>
            <a:endParaRPr lang="de-DE" u="sng" dirty="0"/>
          </a:p>
          <a:p>
            <a:endParaRPr lang="de-DE" dirty="0"/>
          </a:p>
          <a:p>
            <a:r>
              <a:rPr lang="de-DE" dirty="0" err="1"/>
              <a:t>Erbscheinsverhandlung</a:t>
            </a:r>
            <a:endParaRPr lang="de-DE" dirty="0"/>
          </a:p>
          <a:p>
            <a:endParaRPr lang="de-DE" dirty="0"/>
          </a:p>
          <a:p>
            <a:r>
              <a:rPr lang="de-DE" dirty="0"/>
              <a:t>Feststellungsbeschluss</a:t>
            </a:r>
          </a:p>
          <a:p>
            <a:endParaRPr lang="de-DE" dirty="0"/>
          </a:p>
          <a:p>
            <a:r>
              <a:rPr lang="de-DE" dirty="0"/>
              <a:t>Erbschein an sich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712614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09A297-58FB-1FCF-3E19-361639626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 eines Erbscheinantrages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2E7C33-C1DA-F337-B516-9B80FAE81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§ 352 </a:t>
            </a:r>
            <a:r>
              <a:rPr lang="de-DE" dirty="0" err="1"/>
              <a:t>FamFG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   </a:t>
            </a:r>
          </a:p>
          <a:p>
            <a:endParaRPr lang="de-DE" dirty="0"/>
          </a:p>
          <a:p>
            <a:r>
              <a:rPr lang="de-DE" dirty="0" err="1"/>
              <a:t>Vor-und</a:t>
            </a:r>
            <a:r>
              <a:rPr lang="de-DE" dirty="0"/>
              <a:t> Familien- und Geburtsname des Erblassers</a:t>
            </a:r>
          </a:p>
          <a:p>
            <a:r>
              <a:rPr lang="de-DE" dirty="0"/>
              <a:t>Staatsangehörigkeit des Erblassers</a:t>
            </a:r>
          </a:p>
          <a:p>
            <a:r>
              <a:rPr lang="de-DE" dirty="0"/>
              <a:t>Sämtliche Personenstandsurkunden müssen beigefügt werden</a:t>
            </a:r>
          </a:p>
          <a:p>
            <a:r>
              <a:rPr lang="de-DE" dirty="0"/>
              <a:t>Das Erbe muss angenommen worden sein</a:t>
            </a:r>
          </a:p>
        </p:txBody>
      </p:sp>
    </p:spTree>
    <p:extLst>
      <p:ext uri="{BB962C8B-B14F-4D97-AF65-F5344CB8AC3E}">
        <p14:creationId xmlns:p14="http://schemas.microsoft.com/office/powerpoint/2010/main" val="8351912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F371B2-5A4A-F331-540A-D689E69C2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Verschiedene </a:t>
            </a:r>
            <a:r>
              <a:rPr lang="de-DE" dirty="0" err="1"/>
              <a:t>Erbscheinsarten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FFBF59-E96D-77E5-B5FF-08E4260D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r>
              <a:rPr lang="de-DE" dirty="0"/>
              <a:t>Gemeinschaftlicher Erbschein ( § 352 a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  <a:p>
            <a:endParaRPr lang="de-DE" dirty="0"/>
          </a:p>
          <a:p>
            <a:r>
              <a:rPr lang="de-DE" dirty="0"/>
              <a:t>Teilerbschein  ( 2353  BGB)</a:t>
            </a:r>
          </a:p>
          <a:p>
            <a:endParaRPr lang="de-DE" dirty="0"/>
          </a:p>
          <a:p>
            <a:r>
              <a:rPr lang="de-DE" dirty="0"/>
              <a:t>Gegenständlicher beschränkter Erbschein ( § 352 c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464579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7CFB5C-B6A9-D7F8-3EE1-59E526CF8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Funktionelle Zuständigkeit für die </a:t>
            </a:r>
            <a:r>
              <a:rPr lang="de-DE" dirty="0" err="1"/>
              <a:t>Erbscheinserteilung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19C5CB-C44C-DF7F-6FA0-BFBB01A3A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de-DE" dirty="0"/>
          </a:p>
          <a:p>
            <a:r>
              <a:rPr lang="de-DE" dirty="0"/>
              <a:t>Rechtspfleger gemäß § 3 </a:t>
            </a:r>
            <a:r>
              <a:rPr lang="de-DE" dirty="0" err="1"/>
              <a:t>Nr</a:t>
            </a:r>
            <a:r>
              <a:rPr lang="de-DE" dirty="0"/>
              <a:t> 2 C </a:t>
            </a:r>
            <a:r>
              <a:rPr lang="de-DE" dirty="0" err="1"/>
              <a:t>RpflG</a:t>
            </a:r>
            <a:r>
              <a:rPr lang="de-DE" dirty="0"/>
              <a:t> </a:t>
            </a:r>
          </a:p>
          <a:p>
            <a:endParaRPr lang="de-DE" dirty="0"/>
          </a:p>
          <a:p>
            <a:r>
              <a:rPr lang="de-DE" dirty="0"/>
              <a:t>Bei gesetzlicher Erbfolge   + Deutsche Staatsangehörigkeit   </a:t>
            </a:r>
          </a:p>
          <a:p>
            <a:endParaRPr lang="de-DE" dirty="0"/>
          </a:p>
          <a:p>
            <a:r>
              <a:rPr lang="de-DE" dirty="0"/>
              <a:t>Richter gemäß § 16 Abs 1 </a:t>
            </a:r>
            <a:r>
              <a:rPr lang="de-DE" dirty="0" err="1"/>
              <a:t>Nr</a:t>
            </a:r>
            <a:r>
              <a:rPr lang="de-DE" dirty="0"/>
              <a:t> 6 </a:t>
            </a:r>
            <a:r>
              <a:rPr lang="de-DE" dirty="0" err="1"/>
              <a:t>RpflG</a:t>
            </a:r>
            <a:endParaRPr lang="de-DE" dirty="0"/>
          </a:p>
          <a:p>
            <a:endParaRPr lang="de-DE" dirty="0"/>
          </a:p>
          <a:p>
            <a:r>
              <a:rPr lang="de-DE" dirty="0"/>
              <a:t>Bei ausländischer Staatsangehörigkeit und/oder testamentarischer Erbfolge</a:t>
            </a:r>
          </a:p>
          <a:p>
            <a:pPr marL="0" indent="0">
              <a:buNone/>
            </a:pPr>
            <a:r>
              <a:rPr lang="de-DE" u="sng" dirty="0"/>
              <a:t>Ausnahme: bei gesetzlicher + testamentarischer Erbfolge kann der Richter dies dem </a:t>
            </a:r>
            <a:r>
              <a:rPr lang="de-DE" u="sng" dirty="0" err="1"/>
              <a:t>Rpfl</a:t>
            </a:r>
            <a:r>
              <a:rPr lang="de-DE" u="sng" dirty="0"/>
              <a:t> übertragen ( § 16 Abs 3 </a:t>
            </a:r>
            <a:r>
              <a:rPr lang="de-DE" u="sng" dirty="0" err="1"/>
              <a:t>RpflG</a:t>
            </a:r>
            <a:r>
              <a:rPr lang="de-DE" u="sng" dirty="0"/>
              <a:t>)</a:t>
            </a:r>
            <a:r>
              <a:rPr lang="de-DE" dirty="0"/>
              <a:t>      </a:t>
            </a:r>
          </a:p>
        </p:txBody>
      </p:sp>
      <p:sp>
        <p:nvSpPr>
          <p:cNvPr id="4" name="Pfeil: nach unten 3">
            <a:extLst>
              <a:ext uri="{FF2B5EF4-FFF2-40B4-BE49-F238E27FC236}">
                <a16:creationId xmlns:a16="http://schemas.microsoft.com/office/drawing/2014/main" id="{B77DA6DD-DADE-8584-6010-CFE2B0AFA17C}"/>
              </a:ext>
            </a:extLst>
          </p:cNvPr>
          <p:cNvSpPr/>
          <p:nvPr/>
        </p:nvSpPr>
        <p:spPr>
          <a:xfrm>
            <a:off x="5080958" y="2751826"/>
            <a:ext cx="484632" cy="60816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Pfeil: nach unten 4">
            <a:extLst>
              <a:ext uri="{FF2B5EF4-FFF2-40B4-BE49-F238E27FC236}">
                <a16:creationId xmlns:a16="http://schemas.microsoft.com/office/drawing/2014/main" id="{D58ED989-4D4C-42E5-3F70-24178E00DD78}"/>
              </a:ext>
            </a:extLst>
          </p:cNvPr>
          <p:cNvSpPr/>
          <p:nvPr/>
        </p:nvSpPr>
        <p:spPr>
          <a:xfrm>
            <a:off x="5080958" y="4268023"/>
            <a:ext cx="484632" cy="60816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80543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9E8DE5-C350-1CC3-B53B-62510F934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Expedition eines Erbscheines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A08B9C-2431-21B4-0BAD-EAB13EB62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Ausfertigungen genau bezeichnen </a:t>
            </a:r>
          </a:p>
          <a:p>
            <a:endParaRPr lang="de-DE" dirty="0"/>
          </a:p>
          <a:p>
            <a:r>
              <a:rPr lang="de-DE" dirty="0"/>
              <a:t>Auf der Urschrift des Erbscheines genau vermerken, wer genau (mit Anschrift=Notar) wann und wie viele Ausfertigungen erhalten hat.</a:t>
            </a:r>
          </a:p>
          <a:p>
            <a:endParaRPr lang="de-DE" dirty="0"/>
          </a:p>
          <a:p>
            <a:r>
              <a:rPr lang="de-DE" dirty="0"/>
              <a:t>Prägesiegel/ Dienstsiegel (§ 16 Abs 3 Richtlinien zur Fertigung des Schreibwerkes)</a:t>
            </a:r>
          </a:p>
        </p:txBody>
      </p:sp>
    </p:spTree>
    <p:extLst>
      <p:ext uri="{BB962C8B-B14F-4D97-AF65-F5344CB8AC3E}">
        <p14:creationId xmlns:p14="http://schemas.microsoft.com/office/powerpoint/2010/main" val="22544595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B57F31-2AEA-828A-1262-A9829C5D7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Einziehung oder Kraftloserklärung des unrichtigen Erbscheins (§ 2361 BGB)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0149F2F-47C7-620E-9D11-9B379BE838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7954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D6576A-5D04-F2D8-AC81-79D23EBF1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Gesetzliche Erbfolge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11B348-745B-F79A-45C6-4380528F8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Erben der 1. Ordnung § 1924 BGB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Dies sind die Abkömmlinge des Erblassers (Kinder, </a:t>
            </a:r>
            <a:r>
              <a:rPr lang="de-DE"/>
              <a:t>Enkelkinder usw.)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596444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17A292-E4CF-FD96-8301-93A16548F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Rechtsmittel in Nachlasssachen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430F2ED-9B2B-6D94-3E21-0C458241D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In Nachlasssachen ist der Rechtsbehelf die Beschwerde gemäß</a:t>
            </a:r>
          </a:p>
          <a:p>
            <a:r>
              <a:rPr lang="de-DE" dirty="0"/>
              <a:t>§ 58 ff. </a:t>
            </a:r>
            <a:r>
              <a:rPr lang="de-DE" dirty="0" err="1"/>
              <a:t>FamFG</a:t>
            </a:r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Nächste Instanz ist das Kammergericht /OLG</a:t>
            </a:r>
          </a:p>
          <a:p>
            <a:r>
              <a:rPr lang="de-DE"/>
              <a:t>Registerzeichen: W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9465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0623E1-959C-3004-12BB-61D9721D1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Gesetzliche Erbfolge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CB43F5-E434-CC7D-F799-DAD8ACC25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r>
              <a:rPr lang="de-DE" dirty="0"/>
              <a:t>     Erben der 2. Ordnung § 1925 BGB</a:t>
            </a:r>
          </a:p>
          <a:p>
            <a:pPr marL="0" indent="0">
              <a:buNone/>
            </a:pPr>
            <a:r>
              <a:rPr lang="de-DE" dirty="0"/>
              <a:t> </a:t>
            </a:r>
          </a:p>
          <a:p>
            <a:pPr marL="0" indent="0">
              <a:buNone/>
            </a:pPr>
            <a:r>
              <a:rPr lang="de-DE" dirty="0"/>
              <a:t>     dies sind: Eltern und Geschwister des Erblassers</a:t>
            </a:r>
          </a:p>
        </p:txBody>
      </p:sp>
    </p:spTree>
    <p:extLst>
      <p:ext uri="{BB962C8B-B14F-4D97-AF65-F5344CB8AC3E}">
        <p14:creationId xmlns:p14="http://schemas.microsoft.com/office/powerpoint/2010/main" val="1670007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E3DC16-F93E-B282-6664-A8F1C7877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Gesetzliche Erbfolge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2434F1D-A505-C565-1610-F53E08D1F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r>
              <a:rPr lang="de-DE" dirty="0"/>
              <a:t>     Erben der 3. Ordnung  § 1926 BGB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dirty="0"/>
              <a:t>     dies sind die Großeltern  (</a:t>
            </a:r>
            <a:r>
              <a:rPr lang="de-DE" b="1" dirty="0"/>
              <a:t>Beachte: Es gibt zwei Großelternpaare)</a:t>
            </a:r>
          </a:p>
          <a:p>
            <a:pPr marL="0" indent="0">
              <a:buNone/>
            </a:pPr>
            <a:r>
              <a:rPr lang="de-DE" b="1" dirty="0"/>
              <a:t>     </a:t>
            </a:r>
            <a:r>
              <a:rPr lang="de-DE" dirty="0"/>
              <a:t>und deren Abkömmlinge (Tante, Onkel)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092828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12FF04-C9D3-B45D-1AC5-A6ADBB379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Gesetzliche Erbfolge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AF0655-A071-A94B-48AF-2872A85C7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Erbquotenberechnung ( 1- 3. Ordnungen)</a:t>
            </a:r>
          </a:p>
        </p:txBody>
      </p:sp>
    </p:spTree>
    <p:extLst>
      <p:ext uri="{BB962C8B-B14F-4D97-AF65-F5344CB8AC3E}">
        <p14:creationId xmlns:p14="http://schemas.microsoft.com/office/powerpoint/2010/main" val="1662367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E266D0-E9E2-BCBA-269E-F2DCE5605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Ehegattenerbrecht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E8F8FDD-997A-CE46-8BD8-E679F1A66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bei Zugewinngemeinschaft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     § 1931 Abs 1 BGB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     § 1371 BGB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86018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6BCD6A-B725-E9AF-5F4E-DD9A7AF25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Ehegattenerbrecht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EF7A310-B5D7-64E4-57AB-7719966D1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Bei Gütertrennung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dirty="0"/>
              <a:t>     § 1931 Abs 1 + 4 BGB</a:t>
            </a:r>
          </a:p>
        </p:txBody>
      </p:sp>
    </p:spTree>
    <p:extLst>
      <p:ext uri="{BB962C8B-B14F-4D97-AF65-F5344CB8AC3E}">
        <p14:creationId xmlns:p14="http://schemas.microsoft.com/office/powerpoint/2010/main" val="2767412982"/>
      </p:ext>
    </p:extLst>
  </p:cSld>
  <p:clrMapOvr>
    <a:masterClrMapping/>
  </p:clrMapOvr>
</p:sld>
</file>

<file path=ppt/theme/theme1.xml><?xml version="1.0" encoding="utf-8"?>
<a:theme xmlns:a="http://schemas.openxmlformats.org/drawingml/2006/main" name="Fetzen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1324</Words>
  <Application>Microsoft Office PowerPoint</Application>
  <PresentationFormat>Breitbild</PresentationFormat>
  <Paragraphs>338</Paragraphs>
  <Slides>40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40</vt:i4>
      </vt:variant>
    </vt:vector>
  </HeadingPairs>
  <TitlesOfParts>
    <vt:vector size="44" baseType="lpstr">
      <vt:lpstr>Arial</vt:lpstr>
      <vt:lpstr>Century Gothic</vt:lpstr>
      <vt:lpstr>Wingdings 3</vt:lpstr>
      <vt:lpstr>Fetzen</vt:lpstr>
      <vt:lpstr>Nachlass  </vt:lpstr>
      <vt:lpstr>Was ist Nachlass?</vt:lpstr>
      <vt:lpstr>Nachlassbegriffe</vt:lpstr>
      <vt:lpstr>Gesetzliche Erbfolge</vt:lpstr>
      <vt:lpstr>Gesetzliche Erbfolge</vt:lpstr>
      <vt:lpstr>Gesetzliche Erbfolge</vt:lpstr>
      <vt:lpstr>Gesetzliche Erbfolge</vt:lpstr>
      <vt:lpstr>Ehegattenerbrecht</vt:lpstr>
      <vt:lpstr>Ehegattenerbrecht</vt:lpstr>
      <vt:lpstr>Testamente</vt:lpstr>
      <vt:lpstr>Ordentliches Testament</vt:lpstr>
      <vt:lpstr>Öffentliches Testament</vt:lpstr>
      <vt:lpstr>Ausserordentliche Testamente</vt:lpstr>
      <vt:lpstr>Gemeinschaftliche Testamente</vt:lpstr>
      <vt:lpstr>Unterschied zwischen Testament und Erbvertrag</vt:lpstr>
      <vt:lpstr>Testamentsverwahrung</vt:lpstr>
      <vt:lpstr>Testamentsrückgabe</vt:lpstr>
      <vt:lpstr>Wie erfährt das Verwahr- und Nachlassgericht, dass der Testator/in verstorben ist?</vt:lpstr>
      <vt:lpstr>Sterbefallmitteilung vom ZTR</vt:lpstr>
      <vt:lpstr>Testamentseröffnung durch das Verwahrgericht/ Weiterleitung an das Nachlassgericht</vt:lpstr>
      <vt:lpstr>Testamentseröffnung des Berliner Testaments</vt:lpstr>
      <vt:lpstr>Ablieferungspflicht § 2259 BGB</vt:lpstr>
      <vt:lpstr>Testamentseröffnung eines Testamentes, was nicht in der amtlichen Verwahrung ist  </vt:lpstr>
      <vt:lpstr>Testamentsvollstreckung</vt:lpstr>
      <vt:lpstr>Erbausschlagung § 1942 BGB</vt:lpstr>
      <vt:lpstr>Ausschlagende Person steht unter Betreuung   </vt:lpstr>
      <vt:lpstr>Erbausschlagung für minderjährigen Kindern   </vt:lpstr>
      <vt:lpstr>Nachlasssicherung</vt:lpstr>
      <vt:lpstr>Nachlasspflegschaft</vt:lpstr>
      <vt:lpstr>Unterschied zwischen Nachpfleger und Nachlassverwalter</vt:lpstr>
      <vt:lpstr>Fiskuserbrecht</vt:lpstr>
      <vt:lpstr>AR-Sachen im Nachlass   </vt:lpstr>
      <vt:lpstr>Erbunwürdig</vt:lpstr>
      <vt:lpstr>Erbschein</vt:lpstr>
      <vt:lpstr>Inhalt eines Erbscheinantrages</vt:lpstr>
      <vt:lpstr>Verschiedene Erbscheinsarten</vt:lpstr>
      <vt:lpstr>Funktionelle Zuständigkeit für die Erbscheinserteilung</vt:lpstr>
      <vt:lpstr>Expedition eines Erbscheines</vt:lpstr>
      <vt:lpstr>Einziehung oder Kraftloserklärung des unrichtigen Erbscheins (§ 2361 BGB)</vt:lpstr>
      <vt:lpstr>Rechtsmittel in Nachlasssachen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von Rostowsky, Manuela</dc:creator>
  <cp:lastModifiedBy>von Rostowsky, Manuela</cp:lastModifiedBy>
  <cp:revision>15</cp:revision>
  <dcterms:created xsi:type="dcterms:W3CDTF">2026-02-02T11:41:44Z</dcterms:created>
  <dcterms:modified xsi:type="dcterms:W3CDTF">2026-02-09T12:09:52Z</dcterms:modified>
</cp:coreProperties>
</file>