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8332D-2BC7-40FE-917F-775C263CBB7D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9976F-CCD0-4D74-8F87-571C332A84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69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1267A-C991-48FB-8847-92B076BE40BF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F795-764B-4AD1-B8D7-C94A1CA84A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512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1267A-C991-48FB-8847-92B076BE40BF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F795-764B-4AD1-B8D7-C94A1CA84A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5546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1267A-C991-48FB-8847-92B076BE40BF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F795-764B-4AD1-B8D7-C94A1CA84A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55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1267A-C991-48FB-8847-92B076BE40BF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F795-764B-4AD1-B8D7-C94A1CA84A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985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1267A-C991-48FB-8847-92B076BE40BF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F795-764B-4AD1-B8D7-C94A1CA84A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84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1267A-C991-48FB-8847-92B076BE40BF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F795-764B-4AD1-B8D7-C94A1CA84A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1469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1267A-C991-48FB-8847-92B076BE40BF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F795-764B-4AD1-B8D7-C94A1CA84A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951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1267A-C991-48FB-8847-92B076BE40BF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F795-764B-4AD1-B8D7-C94A1CA84A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2652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1267A-C991-48FB-8847-92B076BE40BF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F795-764B-4AD1-B8D7-C94A1CA84A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584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1267A-C991-48FB-8847-92B076BE40BF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F795-764B-4AD1-B8D7-C94A1CA84A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726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1267A-C991-48FB-8847-92B076BE40BF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F795-764B-4AD1-B8D7-C94A1CA84A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52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1267A-C991-48FB-8847-92B076BE40BF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9F795-764B-4AD1-B8D7-C94A1CA84A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1032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59551" cy="4158764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de-DE" dirty="0"/>
              <a:t>Mahnverfahren</a:t>
            </a:r>
            <a:br>
              <a:rPr lang="de-DE" dirty="0"/>
            </a:br>
            <a:r>
              <a:rPr lang="de-DE" dirty="0"/>
              <a:t>§§ 688 ff. ZPO</a:t>
            </a:r>
            <a:br>
              <a:rPr lang="de-DE" dirty="0"/>
            </a:br>
            <a:br>
              <a:rPr lang="de-DE" dirty="0"/>
            </a:br>
            <a:r>
              <a:rPr lang="de-DE" dirty="0"/>
              <a:t>einfach, schnell, </a:t>
            </a:r>
            <a:br>
              <a:rPr lang="de-DE" dirty="0"/>
            </a:br>
            <a:r>
              <a:rPr lang="de-DE" dirty="0"/>
              <a:t>günstig (0,5fache Gebühr)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Mahnverfahren_S. Hinz_02.10.2024</a:t>
            </a:r>
          </a:p>
        </p:txBody>
      </p:sp>
    </p:spTree>
    <p:extLst>
      <p:ext uri="{BB962C8B-B14F-4D97-AF65-F5344CB8AC3E}">
        <p14:creationId xmlns:p14="http://schemas.microsoft.com/office/powerpoint/2010/main" val="21471253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8565"/>
          </a:xfrm>
        </p:spPr>
        <p:txBody>
          <a:bodyPr>
            <a:normAutofit fontScale="90000"/>
          </a:bodyPr>
          <a:lstStyle/>
          <a:p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905069"/>
            <a:ext cx="10515600" cy="5271894"/>
          </a:xfrm>
          <a:solidFill>
            <a:srgbClr val="0070C0"/>
          </a:solidFill>
        </p:spPr>
        <p:txBody>
          <a:bodyPr>
            <a:normAutofit/>
          </a:bodyPr>
          <a:lstStyle/>
          <a:p>
            <a:endParaRPr lang="de-DE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u="sng" dirty="0">
                <a:latin typeface="Arial" panose="020B0604020202020204" pitchFamily="34" charset="0"/>
                <a:cs typeface="Arial" panose="020B0604020202020204" pitchFamily="34" charset="0"/>
              </a:rPr>
              <a:t>sachliche Zuständigkeit: </a:t>
            </a:r>
            <a:b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Amtsgerichte, § 689 Abs. 1 S. 1 ZPO (und die Arbeitsgerichte), streitwertunabhängig</a:t>
            </a:r>
            <a:b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u="sng" dirty="0">
                <a:latin typeface="Arial" panose="020B0604020202020204" pitchFamily="34" charset="0"/>
                <a:cs typeface="Arial" panose="020B0604020202020204" pitchFamily="34" charset="0"/>
              </a:rPr>
              <a:t>örtliche Zuständigkeit: </a:t>
            </a:r>
            <a:b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(Wohn-)Sitz Antragsteller, § 689 Abs. 2 S. 1 ZPO</a:t>
            </a:r>
            <a:b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u="sng" dirty="0">
                <a:latin typeface="Arial" panose="020B0604020202020204" pitchFamily="34" charset="0"/>
                <a:cs typeface="Arial" panose="020B0604020202020204" pitchFamily="34" charset="0"/>
              </a:rPr>
              <a:t>funktionelle Zuständigkeit:</a:t>
            </a:r>
            <a:b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Rechtspfleger (beim  Mahngericht gibt es keine Richter!)</a:t>
            </a:r>
            <a:b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u="sng" dirty="0">
                <a:latin typeface="Arial" panose="020B0604020202020204" pitchFamily="34" charset="0"/>
                <a:cs typeface="Arial" panose="020B0604020202020204" pitchFamily="34" charset="0"/>
              </a:rPr>
              <a:t>Mahnverfahren zulässig:</a:t>
            </a:r>
            <a:b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nur bei Geldforderungen, § 688 Abs. 1 ZPO</a:t>
            </a:r>
            <a:b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19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8565"/>
          </a:xfrm>
        </p:spPr>
        <p:txBody>
          <a:bodyPr>
            <a:normAutofit fontScale="90000"/>
          </a:bodyPr>
          <a:lstStyle/>
          <a:p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65125"/>
            <a:ext cx="9947988" cy="5811838"/>
          </a:xfrm>
          <a:solidFill>
            <a:srgbClr val="0070C0"/>
          </a:solidFill>
        </p:spPr>
        <p:txBody>
          <a:bodyPr>
            <a:noAutofit/>
          </a:bodyPr>
          <a:lstStyle/>
          <a:p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Zentrales Mahngericht Berlin/Brandenburg in Berlin Wedding</a:t>
            </a:r>
            <a:b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(zuständig für Berlin, Brandenburg und wenn Antragsteller keinen Sitz im Inland hat)</a:t>
            </a:r>
            <a:b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Maschinelles Verfahren, Aktenzeichen z.B.: 24-0281234-1-8</a:t>
            </a:r>
            <a:b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Mahngericht und dortiges Aktenzeichen werden nach Abgabe an „streitiges Gericht“ im System notiert</a:t>
            </a:r>
            <a:b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Inhalt Mahnantrag § 690 ZPO</a:t>
            </a:r>
            <a:b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Mahnbescheid § 692 ZPO</a:t>
            </a:r>
            <a:b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99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37116" y="579722"/>
            <a:ext cx="5141170" cy="800219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Mahnbescheid (MB) wird erlassen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(6 Monate gültig, wenn kein Widerspruch und kein Antrag auf Vollstreckungsbescheid eingeht)</a:t>
            </a:r>
          </a:p>
        </p:txBody>
      </p:sp>
      <p:sp>
        <p:nvSpPr>
          <p:cNvPr id="8" name="Ellipse 7"/>
          <p:cNvSpPr/>
          <p:nvPr/>
        </p:nvSpPr>
        <p:spPr>
          <a:xfrm>
            <a:off x="5794310" y="1743314"/>
            <a:ext cx="6064897" cy="127851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Kein Widerspruch binnen 2 Wochen ab Zustellung des MB und es liegt Antrag auf VB vor</a:t>
            </a:r>
          </a:p>
        </p:txBody>
      </p:sp>
      <p:sp>
        <p:nvSpPr>
          <p:cNvPr id="9" name="Ellipse 8"/>
          <p:cNvSpPr/>
          <p:nvPr/>
        </p:nvSpPr>
        <p:spPr>
          <a:xfrm>
            <a:off x="3946847" y="4023492"/>
            <a:ext cx="7912360" cy="1313617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Kein Einspruch gegen VB binnen 2 Wochen ab Zustellung: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Vollstreckungsbescheid erlangt Rechtskraft, kann von der Antragstellerseite vollstreckt werden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737116" y="3098621"/>
            <a:ext cx="5057194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Vollstreckungsbescheid (VB) wird erlassen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737116" y="5929406"/>
            <a:ext cx="7576460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Akte des Mahngericht gelangt </a:t>
            </a:r>
            <a:r>
              <a:rPr lang="de-DE" sz="2000" u="sng" dirty="0"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zu uns zum streitigen Gericht!</a:t>
            </a:r>
          </a:p>
        </p:txBody>
      </p:sp>
    </p:spTree>
    <p:extLst>
      <p:ext uri="{BB962C8B-B14F-4D97-AF65-F5344CB8AC3E}">
        <p14:creationId xmlns:p14="http://schemas.microsoft.com/office/powerpoint/2010/main" val="399444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802427" y="270023"/>
            <a:ext cx="4870585" cy="738664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Mahnbescheid (MB) wird erlassen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1884786" y="1079903"/>
            <a:ext cx="9526553" cy="12075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Widerspruch geht binnen 2 Wochen ab Zustellung des MB beim Mahngericht ein und es liegt Antrag auf VB vor (Widerspruch kann auch später eingehen, aber </a:t>
            </a:r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vor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Erlass eines VB)</a:t>
            </a:r>
          </a:p>
        </p:txBody>
      </p:sp>
      <p:sp>
        <p:nvSpPr>
          <p:cNvPr id="9" name="Ellipse 8"/>
          <p:cNvSpPr/>
          <p:nvPr/>
        </p:nvSpPr>
        <p:spPr>
          <a:xfrm>
            <a:off x="1950100" y="2918439"/>
            <a:ext cx="9461239" cy="115218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Zahlung des weiteren Vorschusses geht beim Mahngericht ein: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es erfolgt die Abgabe an das streitige Gericht 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(je nach Streitwert Amtsgericht oder Landgericht)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802427" y="2419101"/>
            <a:ext cx="9283965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Mahngericht informiert Antragsteller und erfordert restlichen Vorschuss (2,5fache Gebühr) 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802427" y="4259280"/>
            <a:ext cx="9199989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streitige Gericht (WIR) legt eine Akte an, erfordert </a:t>
            </a:r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formlos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von der klagenden Partei die Anspruchsbegründung (einer Klageschrift ähnlich) und setzt eine 6-monatige Frist</a:t>
            </a:r>
          </a:p>
        </p:txBody>
      </p:sp>
      <p:sp>
        <p:nvSpPr>
          <p:cNvPr id="17" name="Ellipse 16"/>
          <p:cNvSpPr/>
          <p:nvPr/>
        </p:nvSpPr>
        <p:spPr>
          <a:xfrm>
            <a:off x="2957806" y="5094263"/>
            <a:ext cx="8453533" cy="116474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Anspruchsbegründung geht ein, Akte wird Richter vorgelegt, Verfahren startet wie bei normalem Klageeingang (schriftl. Vorverfahren oder fr. e. Termin)</a:t>
            </a:r>
          </a:p>
        </p:txBody>
      </p:sp>
      <p:sp>
        <p:nvSpPr>
          <p:cNvPr id="2" name="Rechteck 1"/>
          <p:cNvSpPr/>
          <p:nvPr/>
        </p:nvSpPr>
        <p:spPr>
          <a:xfrm>
            <a:off x="802427" y="6376458"/>
            <a:ext cx="10608912" cy="30777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eine Anspruchsbegründung geht </a:t>
            </a:r>
            <a:r>
              <a:rPr lang="de-DE" sz="1400" u="sng" dirty="0"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ein, Akte wird nach 6 Monaten Richter vorgelegt, dieser verfügt die Weglegung der Akte</a:t>
            </a:r>
          </a:p>
        </p:txBody>
      </p:sp>
    </p:spTree>
    <p:extLst>
      <p:ext uri="{BB962C8B-B14F-4D97-AF65-F5344CB8AC3E}">
        <p14:creationId xmlns:p14="http://schemas.microsoft.com/office/powerpoint/2010/main" val="350799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5" grpId="0" animBg="1"/>
      <p:bldP spid="17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802427" y="270023"/>
            <a:ext cx="6018251" cy="738664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Vollstreckungsbescheid (VB) wird erlassen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767943" y="1107630"/>
            <a:ext cx="7175239" cy="7515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Einspruch geht </a:t>
            </a:r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rechtzeitig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binnen 2 Wochen ab Zustellung des VB beim Mahngericht ein</a:t>
            </a:r>
          </a:p>
        </p:txBody>
      </p:sp>
      <p:sp>
        <p:nvSpPr>
          <p:cNvPr id="9" name="Ellipse 8"/>
          <p:cNvSpPr/>
          <p:nvPr/>
        </p:nvSpPr>
        <p:spPr>
          <a:xfrm>
            <a:off x="1259633" y="2746813"/>
            <a:ext cx="10683549" cy="151577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streitige Gericht (WIR) bearbeitet das Verfahren etwas eiliger, legt die Akte an, erfordert </a:t>
            </a:r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förmlich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von der klagenden Partei die Anspruchsbegründung (ähnlich einer Klageschrift) und erfordert den weiteren Kostenvorschuss (2,5fache Gebühr)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802427" y="1988289"/>
            <a:ext cx="7604456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es erfolgt die </a:t>
            </a:r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sofortige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Abgabe vom Mahngericht an das streitige Gericht 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(je nach Streitwert Amtsgericht oder Landgericht) 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802427" y="4420741"/>
            <a:ext cx="7315207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Anspruchsbegründung geht ein, Akte wird Richter vorgelegt, dieser verfügt meist einen Einspruchs- u. Haupttermin</a:t>
            </a:r>
          </a:p>
        </p:txBody>
      </p:sp>
      <p:sp>
        <p:nvSpPr>
          <p:cNvPr id="17" name="Ellipse 16"/>
          <p:cNvSpPr/>
          <p:nvPr/>
        </p:nvSpPr>
        <p:spPr>
          <a:xfrm>
            <a:off x="3069771" y="5225226"/>
            <a:ext cx="8873411" cy="1536047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Es geht </a:t>
            </a:r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keine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Anspruchsbegründung ein, 3-Wochen-Frist läuft ab, Aktenvorlage an Richter, dieser verfügt meist Einspruchs- u. Haupttermin mit der richterlichen Auflage (!), eine Anspruchsbegründung einzureichen</a:t>
            </a:r>
          </a:p>
        </p:txBody>
      </p:sp>
    </p:spTree>
    <p:extLst>
      <p:ext uri="{BB962C8B-B14F-4D97-AF65-F5344CB8AC3E}">
        <p14:creationId xmlns:p14="http://schemas.microsoft.com/office/powerpoint/2010/main" val="371856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5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877072" y="445217"/>
            <a:ext cx="6018251" cy="738664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Vollstreckungsbescheid (VB) wird erlassen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875247" y="1369099"/>
            <a:ext cx="7175239" cy="91460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Einspruch geht </a:t>
            </a:r>
            <a:r>
              <a:rPr lang="de-DE" sz="2400" u="sng" dirty="0">
                <a:latin typeface="Arial" panose="020B0604020202020204" pitchFamily="34" charset="0"/>
                <a:cs typeface="Arial" panose="020B0604020202020204" pitchFamily="34" charset="0"/>
              </a:rPr>
              <a:t>zu spät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beim Mahngericht ein</a:t>
            </a:r>
          </a:p>
        </p:txBody>
      </p:sp>
      <p:sp>
        <p:nvSpPr>
          <p:cNvPr id="9" name="Ellipse 8"/>
          <p:cNvSpPr/>
          <p:nvPr/>
        </p:nvSpPr>
        <p:spPr>
          <a:xfrm>
            <a:off x="1590870" y="3548782"/>
            <a:ext cx="10459616" cy="140484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streitige Gericht (WIR) legt trotzdem die Akte an und unter Hinweis auf den verspäteten Einspruch erfolgt die Aktenvorlage an Richter (</a:t>
            </a:r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keine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Anforderung des weiteren Kostenvorschusses!)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877072" y="2593078"/>
            <a:ext cx="7016626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es erfolgt trotzdem die </a:t>
            </a:r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sofortige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Abgabe vom Mahngericht an das streitige Gericht (je nach Streitwert Amtsgericht oder Landgericht) 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877072" y="5437778"/>
            <a:ext cx="7315207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Richter macht meist Hinweis an Beklagtenseite, dass der Einspruch zu spät war und dieser ggf. durch Urteil „teuer“ zu verwerfen ist, wenn dieser nicht zurückgenommen wird</a:t>
            </a:r>
          </a:p>
        </p:txBody>
      </p:sp>
    </p:spTree>
    <p:extLst>
      <p:ext uri="{BB962C8B-B14F-4D97-AF65-F5344CB8AC3E}">
        <p14:creationId xmlns:p14="http://schemas.microsoft.com/office/powerpoint/2010/main" val="147330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606</Words>
  <Application>Microsoft Office PowerPoint</Application>
  <PresentationFormat>Breitbild</PresentationFormat>
  <Paragraphs>39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Mahnverfahren §§ 688 ff. ZPO  einfach, schnell,  günstig (0,5fache Gebühr)</vt:lpstr>
      <vt:lpstr> </vt:lpstr>
      <vt:lpstr> 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Mahnverfahren §§ 688 ff. ZPO</dc:title>
  <dc:creator>Hinz, Sandy</dc:creator>
  <cp:lastModifiedBy>Hinz, Sandy</cp:lastModifiedBy>
  <cp:revision>19</cp:revision>
  <dcterms:created xsi:type="dcterms:W3CDTF">2024-10-02T06:25:58Z</dcterms:created>
  <dcterms:modified xsi:type="dcterms:W3CDTF">2024-11-12T06:24:27Z</dcterms:modified>
</cp:coreProperties>
</file>