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8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984A-24E6-4208-ADD2-3C05488587F6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668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984A-24E6-4208-ADD2-3C05488587F6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4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984A-24E6-4208-ADD2-3C05488587F6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9016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984A-24E6-4208-ADD2-3C05488587F6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830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984A-24E6-4208-ADD2-3C05488587F6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8334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984A-24E6-4208-ADD2-3C05488587F6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305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984A-24E6-4208-ADD2-3C05488587F6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040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984A-24E6-4208-ADD2-3C05488587F6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16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984A-24E6-4208-ADD2-3C05488587F6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881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984A-24E6-4208-ADD2-3C05488587F6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540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984A-24E6-4208-ADD2-3C05488587F6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878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984A-24E6-4208-ADD2-3C05488587F6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62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984A-24E6-4208-ADD2-3C05488587F6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51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984A-24E6-4208-ADD2-3C05488587F6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96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984A-24E6-4208-ADD2-3C05488587F6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926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984A-24E6-4208-ADD2-3C05488587F6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259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984A-24E6-4208-ADD2-3C05488587F6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44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BB6984A-24E6-4208-ADD2-3C05488587F6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955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Der Wohnsitz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de-DE" cap="none" dirty="0" smtClean="0">
                <a:solidFill>
                  <a:srgbClr val="7030A0"/>
                </a:solidFill>
              </a:rPr>
              <a:t>gewählte </a:t>
            </a:r>
            <a:r>
              <a:rPr lang="de-DE" cap="none" dirty="0">
                <a:solidFill>
                  <a:srgbClr val="7030A0"/>
                </a:solidFill>
              </a:rPr>
              <a:t>W</a:t>
            </a:r>
            <a:r>
              <a:rPr lang="de-DE" cap="none" dirty="0" smtClean="0">
                <a:solidFill>
                  <a:srgbClr val="7030A0"/>
                </a:solidFill>
              </a:rPr>
              <a:t>ohnsitz </a:t>
            </a:r>
          </a:p>
          <a:p>
            <a:pPr algn="r"/>
            <a:r>
              <a:rPr lang="de-DE" cap="none" dirty="0" smtClean="0">
                <a:solidFill>
                  <a:srgbClr val="7030A0"/>
                </a:solidFill>
              </a:rPr>
              <a:t>gesetzliche </a:t>
            </a:r>
            <a:r>
              <a:rPr lang="de-DE" cap="none" dirty="0">
                <a:solidFill>
                  <a:srgbClr val="7030A0"/>
                </a:solidFill>
              </a:rPr>
              <a:t>W</a:t>
            </a:r>
            <a:r>
              <a:rPr lang="de-DE" cap="none" dirty="0" smtClean="0">
                <a:solidFill>
                  <a:srgbClr val="7030A0"/>
                </a:solidFill>
              </a:rPr>
              <a:t>ohnsitz </a:t>
            </a:r>
            <a:endParaRPr lang="de-DE" cap="none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2">
                    <a:lumMod val="10000"/>
                  </a:schemeClr>
                </a:solidFill>
              </a:rPr>
              <a:t>Der gewählte Wohnsitz - Beispiele</a:t>
            </a:r>
            <a:endParaRPr lang="de-DE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2043393"/>
            <a:ext cx="10411432" cy="4195481"/>
          </a:xfrm>
        </p:spPr>
        <p:txBody>
          <a:bodyPr>
            <a:normAutofit/>
          </a:bodyPr>
          <a:lstStyle/>
          <a:p>
            <a:endParaRPr lang="de-DE" sz="3600" i="1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de-DE" sz="4800" i="1" dirty="0" smtClean="0">
                <a:solidFill>
                  <a:schemeClr val="bg2">
                    <a:lumMod val="75000"/>
                  </a:schemeClr>
                </a:solidFill>
              </a:rPr>
              <a:t>Hr. Müller hat keinen anderen Lebensmittelpunkt </a:t>
            </a:r>
          </a:p>
          <a:p>
            <a:pPr marL="0" indent="0">
              <a:buNone/>
            </a:pPr>
            <a:endParaRPr lang="de-DE" sz="3600" i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2">
                    <a:lumMod val="10000"/>
                  </a:schemeClr>
                </a:solidFill>
              </a:rPr>
              <a:t>Der gewählte Wohnsitz - Beispiele</a:t>
            </a:r>
            <a:endParaRPr lang="de-DE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2043393"/>
            <a:ext cx="10411432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3600" i="1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de-DE" sz="4800" i="1" dirty="0">
                <a:solidFill>
                  <a:schemeClr val="bg2">
                    <a:lumMod val="75000"/>
                  </a:schemeClr>
                </a:solidFill>
              </a:rPr>
              <a:t>s</a:t>
            </a:r>
            <a:r>
              <a:rPr lang="de-DE" sz="4800" i="1" dirty="0" smtClean="0">
                <a:solidFill>
                  <a:schemeClr val="bg2">
                    <a:lumMod val="75000"/>
                  </a:schemeClr>
                </a:solidFill>
              </a:rPr>
              <a:t>o kann er seinen Wohnsitz auch am Arbeitsplatz – an Bord des Schiffes – begründen</a:t>
            </a:r>
          </a:p>
          <a:p>
            <a:pPr marL="0" indent="0">
              <a:buNone/>
            </a:pPr>
            <a:endParaRPr lang="de-DE" sz="3600" dirty="0" smtClean="0"/>
          </a:p>
        </p:txBody>
      </p:sp>
    </p:spTree>
    <p:extLst>
      <p:ext uri="{BB962C8B-B14F-4D97-AF65-F5344CB8AC3E}">
        <p14:creationId xmlns:p14="http://schemas.microsoft.com/office/powerpoint/2010/main" val="35590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Der gesetzliche Wohnsitz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2043393"/>
            <a:ext cx="10411432" cy="419548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sz="6000" dirty="0" smtClean="0">
                <a:solidFill>
                  <a:schemeClr val="accent1">
                    <a:lumMod val="50000"/>
                  </a:schemeClr>
                </a:solidFill>
              </a:rPr>
              <a:t>Soldaten</a:t>
            </a:r>
            <a:r>
              <a:rPr lang="de-DE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4000" dirty="0" smtClean="0">
                <a:solidFill>
                  <a:schemeClr val="accent1">
                    <a:lumMod val="50000"/>
                  </a:schemeClr>
                </a:solidFill>
              </a:rPr>
              <a:t>(§ 9 Abs. 1 BGB)</a:t>
            </a:r>
          </a:p>
          <a:p>
            <a:pPr lvl="0"/>
            <a:endParaRPr lang="de-DE" sz="1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de-DE" sz="6000" dirty="0" smtClean="0">
                <a:solidFill>
                  <a:schemeClr val="accent1">
                    <a:lumMod val="50000"/>
                  </a:schemeClr>
                </a:solidFill>
              </a:rPr>
              <a:t>minderjährige Kinder am Wohnsitz der Eltern</a:t>
            </a:r>
            <a:r>
              <a:rPr lang="de-DE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4000" dirty="0" smtClean="0">
                <a:solidFill>
                  <a:schemeClr val="accent1">
                    <a:lumMod val="50000"/>
                  </a:schemeClr>
                </a:solidFill>
              </a:rPr>
              <a:t>(§ 11 I BGB) </a:t>
            </a:r>
            <a:endParaRPr lang="de-DE" sz="40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de-D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636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7030A0"/>
                </a:solidFill>
              </a:rPr>
              <a:t>Der Wohnsitz der juristischen Personen</a:t>
            </a:r>
            <a:endParaRPr lang="de-DE" dirty="0">
              <a:solidFill>
                <a:srgbClr val="7030A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718" y="2776818"/>
            <a:ext cx="10411432" cy="419548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de-DE" sz="6000" dirty="0" smtClean="0">
                <a:solidFill>
                  <a:schemeClr val="bg1"/>
                </a:solidFill>
              </a:rPr>
              <a:t>statt eines Wohnsitzes haben sie einen Sitz</a:t>
            </a:r>
          </a:p>
        </p:txBody>
      </p:sp>
    </p:spTree>
    <p:extLst>
      <p:ext uri="{BB962C8B-B14F-4D97-AF65-F5344CB8AC3E}">
        <p14:creationId xmlns:p14="http://schemas.microsoft.com/office/powerpoint/2010/main" val="73009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2">
                    <a:lumMod val="75000"/>
                  </a:schemeClr>
                </a:solidFill>
              </a:rPr>
              <a:t>Der Wohnsitz</a:t>
            </a:r>
            <a:endParaRPr lang="de-DE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6800" y="1995768"/>
            <a:ext cx="8784009" cy="53765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5400" dirty="0" smtClean="0"/>
              <a:t> </a:t>
            </a:r>
            <a:r>
              <a:rPr lang="de-DE" sz="5400" dirty="0" smtClean="0">
                <a:solidFill>
                  <a:srgbClr val="FF0000"/>
                </a:solidFill>
              </a:rPr>
              <a:t>ist der </a:t>
            </a:r>
            <a:r>
              <a:rPr lang="de-DE" sz="5400" dirty="0">
                <a:solidFill>
                  <a:srgbClr val="FF0000"/>
                </a:solidFill>
              </a:rPr>
              <a:t>Ort, an dem sich eine Person ständig </a:t>
            </a:r>
            <a:r>
              <a:rPr lang="de-DE" sz="5400" dirty="0" smtClean="0">
                <a:solidFill>
                  <a:srgbClr val="FF0000"/>
                </a:solidFill>
              </a:rPr>
              <a:t>niederlässt.</a:t>
            </a:r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13863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2">
                    <a:lumMod val="75000"/>
                  </a:schemeClr>
                </a:solidFill>
              </a:rPr>
              <a:t>Der Wohnsitz</a:t>
            </a:r>
            <a:endParaRPr lang="de-DE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2043393"/>
            <a:ext cx="8946541" cy="4195481"/>
          </a:xfrm>
        </p:spPr>
        <p:txBody>
          <a:bodyPr/>
          <a:lstStyle/>
          <a:p>
            <a:pPr marL="0" indent="0" algn="ctr">
              <a:buNone/>
            </a:pPr>
            <a:r>
              <a:rPr lang="de-DE" sz="5400" dirty="0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de-DE" sz="5400" dirty="0" smtClean="0">
                <a:solidFill>
                  <a:schemeClr val="accent3">
                    <a:lumMod val="50000"/>
                  </a:schemeClr>
                </a:solidFill>
              </a:rPr>
              <a:t>st die kleinste örtliche Verwaltung (Gemeinde) in der die Wohnung liegt. </a:t>
            </a:r>
            <a:endParaRPr lang="de-DE" sz="54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812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Der gewählte Wohnsitz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2043393"/>
            <a:ext cx="10411432" cy="419548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de-DE" sz="4800" dirty="0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lang="de-DE" sz="4800" dirty="0" smtClean="0">
                <a:solidFill>
                  <a:schemeClr val="accent4">
                    <a:lumMod val="50000"/>
                  </a:schemeClr>
                </a:solidFill>
              </a:rPr>
              <a:t>st das </a:t>
            </a:r>
            <a:r>
              <a:rPr lang="de-DE" sz="4800" dirty="0" smtClean="0">
                <a:solidFill>
                  <a:srgbClr val="C00000"/>
                </a:solidFill>
              </a:rPr>
              <a:t>tatsächliche Niederlassen </a:t>
            </a:r>
            <a:r>
              <a:rPr lang="de-DE" sz="4800" dirty="0" smtClean="0">
                <a:solidFill>
                  <a:schemeClr val="accent4">
                    <a:lumMod val="50000"/>
                  </a:schemeClr>
                </a:solidFill>
              </a:rPr>
              <a:t>an einem Ort (§ 7 Abs. 1 BGB) mit dem </a:t>
            </a:r>
            <a:r>
              <a:rPr lang="de-DE" sz="4800" dirty="0" smtClean="0">
                <a:solidFill>
                  <a:srgbClr val="C00000"/>
                </a:solidFill>
              </a:rPr>
              <a:t>rechtsgeschäftlichen Willen</a:t>
            </a:r>
            <a:r>
              <a:rPr lang="de-DE" sz="4800" dirty="0" smtClean="0">
                <a:solidFill>
                  <a:schemeClr val="accent4">
                    <a:lumMod val="50000"/>
                  </a:schemeClr>
                </a:solidFill>
              </a:rPr>
              <a:t>, diesen zum </a:t>
            </a:r>
            <a:r>
              <a:rPr lang="de-DE" sz="4800" dirty="0" smtClean="0">
                <a:solidFill>
                  <a:srgbClr val="C00000"/>
                </a:solidFill>
              </a:rPr>
              <a:t>Lebensmittelpunkt</a:t>
            </a:r>
            <a:r>
              <a:rPr lang="de-DE" sz="4800" dirty="0" smtClean="0">
                <a:solidFill>
                  <a:schemeClr val="accent4">
                    <a:lumMod val="50000"/>
                  </a:schemeClr>
                </a:solidFill>
              </a:rPr>
              <a:t> zu machen.</a:t>
            </a:r>
          </a:p>
          <a:p>
            <a:pPr lvl="0" algn="ctr"/>
            <a:endParaRPr lang="de-DE" sz="5400" dirty="0"/>
          </a:p>
          <a:p>
            <a:pPr lvl="0"/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15706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Der gewählte Wohnsitz - Beispiele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2043393"/>
            <a:ext cx="10411432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i="1" dirty="0" smtClean="0">
                <a:solidFill>
                  <a:schemeClr val="bg1"/>
                </a:solidFill>
              </a:rPr>
              <a:t>Hr. Meier </a:t>
            </a:r>
            <a:r>
              <a:rPr lang="de-DE" sz="4000" i="1" dirty="0">
                <a:solidFill>
                  <a:schemeClr val="bg1"/>
                </a:solidFill>
              </a:rPr>
              <a:t>verlässt seine F</a:t>
            </a:r>
            <a:r>
              <a:rPr lang="de-DE" sz="4000" i="1" dirty="0" smtClean="0">
                <a:solidFill>
                  <a:schemeClr val="bg1"/>
                </a:solidFill>
              </a:rPr>
              <a:t>rau </a:t>
            </a:r>
            <a:r>
              <a:rPr lang="de-DE" sz="4000" i="1" dirty="0">
                <a:solidFill>
                  <a:schemeClr val="bg1"/>
                </a:solidFill>
              </a:rPr>
              <a:t>und die gemeinsame Wohnung in </a:t>
            </a:r>
            <a:r>
              <a:rPr lang="de-DE" sz="4000" i="1" dirty="0" smtClean="0">
                <a:solidFill>
                  <a:schemeClr val="bg1"/>
                </a:solidFill>
              </a:rPr>
              <a:t>Berlin-Lichten-berg</a:t>
            </a:r>
            <a:r>
              <a:rPr lang="de-DE" sz="4000" i="1" dirty="0">
                <a:solidFill>
                  <a:schemeClr val="bg1"/>
                </a:solidFill>
              </a:rPr>
              <a:t>. Er zieht mit seinem gesamten Hab und Gut auf unbestimmte Zeit in ein Hotel in Mitte. </a:t>
            </a:r>
            <a:r>
              <a:rPr lang="de-DE" sz="4000" b="1" i="1" dirty="0">
                <a:solidFill>
                  <a:schemeClr val="bg1"/>
                </a:solidFill>
              </a:rPr>
              <a:t>Wo </a:t>
            </a:r>
            <a:r>
              <a:rPr lang="de-DE" sz="4000" b="1" i="1">
                <a:solidFill>
                  <a:schemeClr val="bg1"/>
                </a:solidFill>
              </a:rPr>
              <a:t>hat </a:t>
            </a:r>
            <a:r>
              <a:rPr lang="de-DE" sz="4000" b="1" i="1" smtClean="0">
                <a:solidFill>
                  <a:schemeClr val="bg1"/>
                </a:solidFill>
              </a:rPr>
              <a:t>Herr Meier </a:t>
            </a:r>
            <a:r>
              <a:rPr lang="de-DE" sz="4000" b="1" i="1" dirty="0">
                <a:solidFill>
                  <a:schemeClr val="bg1"/>
                </a:solidFill>
              </a:rPr>
              <a:t>seinen Wohnsitz?</a:t>
            </a:r>
            <a:endParaRPr lang="de-DE" sz="4000" b="1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endParaRPr lang="de-DE" sz="5400" dirty="0"/>
          </a:p>
          <a:p>
            <a:pPr lvl="0"/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30632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Der gewählte Wohnsitz - Beispiele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2043393"/>
            <a:ext cx="10411432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200" i="1" dirty="0" smtClean="0">
                <a:solidFill>
                  <a:schemeClr val="bg1"/>
                </a:solidFill>
              </a:rPr>
              <a:t>Hat Hr. Meier im Hotel einen Wohnsitz begründet?</a:t>
            </a:r>
          </a:p>
          <a:p>
            <a:pPr lvl="1" algn="ctr"/>
            <a:endParaRPr lang="de-DE" sz="2400" dirty="0" smtClean="0"/>
          </a:p>
          <a:p>
            <a:pPr marL="457200" lvl="1" indent="0" algn="ctr">
              <a:buNone/>
            </a:pPr>
            <a:r>
              <a:rPr lang="de-DE" sz="2400" dirty="0" smtClean="0"/>
              <a:t>	</a:t>
            </a:r>
            <a:r>
              <a:rPr lang="de-DE" sz="3600" dirty="0" smtClean="0">
                <a:solidFill>
                  <a:schemeClr val="accent4">
                    <a:lumMod val="50000"/>
                  </a:schemeClr>
                </a:solidFill>
              </a:rPr>
              <a:t>tatsächliche Niederlassung an einen bestimmten Ort mit dem </a:t>
            </a:r>
            <a:r>
              <a:rPr lang="de-DE" sz="3600" dirty="0" err="1" smtClean="0">
                <a:solidFill>
                  <a:schemeClr val="accent4">
                    <a:lumMod val="50000"/>
                  </a:schemeClr>
                </a:solidFill>
              </a:rPr>
              <a:t>rechtsge-schäftlichen</a:t>
            </a:r>
            <a:r>
              <a:rPr lang="de-DE" sz="3600" dirty="0" smtClean="0">
                <a:solidFill>
                  <a:schemeClr val="accent4">
                    <a:lumMod val="50000"/>
                  </a:schemeClr>
                </a:solidFill>
              </a:rPr>
              <a:t> Willen, den Ort zum Lebens-</a:t>
            </a:r>
            <a:r>
              <a:rPr lang="de-DE" sz="3600" dirty="0" err="1" smtClean="0">
                <a:solidFill>
                  <a:schemeClr val="accent4">
                    <a:lumMod val="50000"/>
                  </a:schemeClr>
                </a:solidFill>
              </a:rPr>
              <a:t>mittelpunkt</a:t>
            </a:r>
            <a:r>
              <a:rPr lang="de-DE" sz="3600" dirty="0" smtClean="0">
                <a:solidFill>
                  <a:schemeClr val="accent4">
                    <a:lumMod val="50000"/>
                  </a:schemeClr>
                </a:solidFill>
              </a:rPr>
              <a:t> zu machen</a:t>
            </a:r>
            <a:r>
              <a:rPr lang="de-DE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de-DE" sz="3600" dirty="0" smtClean="0">
                <a:solidFill>
                  <a:schemeClr val="accent4">
                    <a:lumMod val="50000"/>
                  </a:schemeClr>
                </a:solidFill>
              </a:rPr>
              <a:t>(§ 7 Abs. 1 BGB)</a:t>
            </a:r>
          </a:p>
          <a:p>
            <a:pPr marL="0" lv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28496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Der gewählte Wohnsitz - Beispiele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2043393"/>
            <a:ext cx="10411432" cy="419548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de-DE" sz="3200" i="1" dirty="0" smtClean="0">
                <a:solidFill>
                  <a:schemeClr val="bg1"/>
                </a:solidFill>
              </a:rPr>
              <a:t>Kann Hr. Meier sich im Hotelzimmer niederlassen?</a:t>
            </a:r>
          </a:p>
          <a:p>
            <a:pPr lvl="1" algn="ctr"/>
            <a:endParaRPr lang="de-DE" sz="2400" i="1" dirty="0" smtClean="0"/>
          </a:p>
          <a:p>
            <a:pPr marL="457200" lvl="1" indent="0" algn="ctr">
              <a:buNone/>
            </a:pPr>
            <a:r>
              <a:rPr lang="de-DE" sz="3600" i="1" dirty="0" smtClean="0">
                <a:solidFill>
                  <a:schemeClr val="accent4">
                    <a:lumMod val="50000"/>
                  </a:schemeClr>
                </a:solidFill>
              </a:rPr>
              <a:t>Die Niederlassung erfordert eine eigene Unterkunft, eine eigene Wohnung ist nicht unbedingt erforderlich </a:t>
            </a:r>
            <a:endParaRPr lang="de-DE" sz="3600" dirty="0">
              <a:solidFill>
                <a:schemeClr val="accent4">
                  <a:lumMod val="50000"/>
                </a:schemeClr>
              </a:solidFill>
            </a:endParaRPr>
          </a:p>
          <a:p>
            <a:pPr lvl="0"/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7411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Der gewählte Wohnsitz - Beispiele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2043393"/>
            <a:ext cx="10411432" cy="419548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de-DE" sz="4000" i="1" dirty="0" smtClean="0">
                <a:solidFill>
                  <a:schemeClr val="accent4">
                    <a:lumMod val="50000"/>
                  </a:schemeClr>
                </a:solidFill>
              </a:rPr>
              <a:t>Die </a:t>
            </a:r>
            <a:r>
              <a:rPr lang="de-DE" sz="4000" i="1" dirty="0">
                <a:solidFill>
                  <a:schemeClr val="accent4">
                    <a:lumMod val="50000"/>
                  </a:schemeClr>
                </a:solidFill>
              </a:rPr>
              <a:t>Rechtsprechung hat entschieden, </a:t>
            </a:r>
            <a:endParaRPr lang="de-DE" sz="4000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lvl="0" indent="0" algn="ctr">
              <a:buNone/>
            </a:pPr>
            <a:r>
              <a:rPr lang="de-DE" sz="4000" i="1" dirty="0" smtClean="0">
                <a:solidFill>
                  <a:schemeClr val="accent4">
                    <a:lumMod val="50000"/>
                  </a:schemeClr>
                </a:solidFill>
              </a:rPr>
              <a:t>dass </a:t>
            </a:r>
            <a:r>
              <a:rPr lang="de-DE" sz="4000" i="1" dirty="0">
                <a:solidFill>
                  <a:schemeClr val="accent4">
                    <a:lumMod val="50000"/>
                  </a:schemeClr>
                </a:solidFill>
              </a:rPr>
              <a:t>auch das Bewohnen eines Hotelzimmers ein Niederlassen darstellen kann</a:t>
            </a:r>
            <a:r>
              <a:rPr lang="de-DE" sz="4000" i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de-DE" sz="4000" dirty="0">
              <a:solidFill>
                <a:schemeClr val="accent4">
                  <a:lumMod val="50000"/>
                </a:schemeClr>
              </a:solidFill>
            </a:endParaRPr>
          </a:p>
          <a:p>
            <a:pPr lvl="0" algn="ctr"/>
            <a:endParaRPr lang="de-DE" sz="5400" dirty="0"/>
          </a:p>
          <a:p>
            <a:pPr lvl="0"/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59239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Der gewählte Wohnsitz - Beispiele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2043393"/>
            <a:ext cx="10411432" cy="419548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de-DE" sz="4000" dirty="0" smtClean="0">
                <a:solidFill>
                  <a:schemeClr val="tx2">
                    <a:lumMod val="10000"/>
                  </a:schemeClr>
                </a:solidFill>
              </a:rPr>
              <a:t>Hr. Müller ist Koch an Bord eines Schiffes, das ganzjährig auf den Meeren verkehrt. Eine Wohnung hat Hr. Müller nicht. </a:t>
            </a:r>
            <a:r>
              <a:rPr lang="de-DE" sz="4000" b="1" dirty="0" smtClean="0">
                <a:solidFill>
                  <a:schemeClr val="tx2">
                    <a:lumMod val="10000"/>
                  </a:schemeClr>
                </a:solidFill>
              </a:rPr>
              <a:t>Kann er einen Wohnsitz an Bord des Schiffes begründen?</a:t>
            </a:r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74518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302</Words>
  <Application>Microsoft Office PowerPoint</Application>
  <PresentationFormat>Breitbild</PresentationFormat>
  <Paragraphs>39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Der Wohnsitz</vt:lpstr>
      <vt:lpstr>Der Wohnsitz</vt:lpstr>
      <vt:lpstr>Der Wohnsitz</vt:lpstr>
      <vt:lpstr>Der gewählte Wohnsitz</vt:lpstr>
      <vt:lpstr>Der gewählte Wohnsitz - Beispiele</vt:lpstr>
      <vt:lpstr>Der gewählte Wohnsitz - Beispiele</vt:lpstr>
      <vt:lpstr>Der gewählte Wohnsitz - Beispiele</vt:lpstr>
      <vt:lpstr>Der gewählte Wohnsitz - Beispiele</vt:lpstr>
      <vt:lpstr>Der gewählte Wohnsitz - Beispiele</vt:lpstr>
      <vt:lpstr>Der gewählte Wohnsitz - Beispiele</vt:lpstr>
      <vt:lpstr>Der gewählte Wohnsitz - Beispiele</vt:lpstr>
      <vt:lpstr>Der gesetzliche Wohnsitz</vt:lpstr>
      <vt:lpstr>Der Wohnsitz der juristischen Personen</vt:lpstr>
    </vt:vector>
  </TitlesOfParts>
  <Company>ITDZ-Berlin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Dittrich, Katja</dc:creator>
  <cp:lastModifiedBy>Dittrich, Katja</cp:lastModifiedBy>
  <cp:revision>18</cp:revision>
  <dcterms:created xsi:type="dcterms:W3CDTF">2021-02-04T05:37:09Z</dcterms:created>
  <dcterms:modified xsi:type="dcterms:W3CDTF">2021-09-14T10:38:39Z</dcterms:modified>
</cp:coreProperties>
</file>