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61" r:id="rId4"/>
    <p:sldId id="265" r:id="rId5"/>
    <p:sldId id="266" r:id="rId6"/>
    <p:sldId id="267" r:id="rId7"/>
    <p:sldId id="268" r:id="rId8"/>
    <p:sldId id="269" r:id="rId9"/>
    <p:sldId id="271" r:id="rId10"/>
    <p:sldId id="272" r:id="rId11"/>
    <p:sldId id="273" r:id="rId12"/>
    <p:sldId id="27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2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11/8/2024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amilienratgeber.de/woerterbuch.php?range=b#lex650" TargetMode="External"/><Relationship Id="rId2" Type="http://schemas.openxmlformats.org/officeDocument/2006/relationships/hyperlink" Target="https://www.familienratgeber.de/woerterbuch.php?range=b#lex2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697908" y="1332940"/>
            <a:ext cx="7410995" cy="6140142"/>
          </a:xfrm>
          <a:prstGeom prst="rect">
            <a:avLst/>
          </a:prstGeom>
          <a:noFill/>
        </p:spPr>
        <p:txBody>
          <a:bodyPr wrap="square" rtlCol="0">
            <a:spAutoFit/>
          </a:bodyPr>
          <a:lstStyle/>
          <a:p>
            <a:pPr algn="ctr"/>
            <a:endParaRPr lang="de-DE" sz="6000" b="1" dirty="0">
              <a:latin typeface="Arial Narrow" panose="020B0606020202030204" pitchFamily="34" charset="0"/>
            </a:endParaRPr>
          </a:p>
          <a:p>
            <a:pPr algn="ctr"/>
            <a:r>
              <a:rPr lang="de-DE" sz="6000" b="1" dirty="0">
                <a:latin typeface="Arial Narrow" panose="020B0606020202030204" pitchFamily="34" charset="0"/>
              </a:rPr>
              <a:t>Betreuungssachen</a:t>
            </a:r>
          </a:p>
          <a:p>
            <a:pPr algn="ctr"/>
            <a:endParaRPr lang="de-DE" sz="6000" b="1" dirty="0">
              <a:latin typeface="Arial Narrow" panose="020B0606020202030204" pitchFamily="34" charset="0"/>
            </a:endParaRPr>
          </a:p>
          <a:p>
            <a:pPr algn="ctr"/>
            <a:endParaRPr lang="de-DE" sz="6000" b="1" dirty="0">
              <a:latin typeface="Arial Narrow" panose="020B0606020202030204" pitchFamily="34" charset="0"/>
            </a:endParaRPr>
          </a:p>
          <a:p>
            <a:pPr algn="ctr"/>
            <a:endParaRPr lang="de-DE" sz="6000" b="1" dirty="0">
              <a:latin typeface="Arial Narrow" panose="020B0606020202030204" pitchFamily="34" charset="0"/>
            </a:endParaRPr>
          </a:p>
          <a:p>
            <a:pPr algn="ctr"/>
            <a:r>
              <a:rPr lang="de-DE" sz="1100" dirty="0"/>
              <a:t>Hinweis: Zur besseren Lesbarkeit wird in dieser PowerPoint-Präsentation das generische Maskulinum verwendet. Die in dieser Präsentation verwendeten Personenbezeichnungen beziehen sich-sofern nicht anders kenntlich gemacht-auf alle Geschlechter. </a:t>
            </a:r>
          </a:p>
          <a:p>
            <a:pPr algn="ctr"/>
            <a:endParaRPr lang="de-DE" sz="6000" b="1" dirty="0">
              <a:latin typeface="Arial Narrow" panose="020B0606020202030204" pitchFamily="34" charset="0"/>
            </a:endParaRPr>
          </a:p>
        </p:txBody>
      </p:sp>
      <p:pic>
        <p:nvPicPr>
          <p:cNvPr id="2" name="Grafik 1"/>
          <p:cNvPicPr>
            <a:picLocks noChangeAspect="1"/>
          </p:cNvPicPr>
          <p:nvPr/>
        </p:nvPicPr>
        <p:blipFill>
          <a:blip r:embed="rId2"/>
          <a:stretch>
            <a:fillRect/>
          </a:stretch>
        </p:blipFill>
        <p:spPr>
          <a:xfrm>
            <a:off x="3009820" y="3225766"/>
            <a:ext cx="4064854" cy="1721224"/>
          </a:xfrm>
          <a:prstGeom prst="rect">
            <a:avLst/>
          </a:prstGeom>
        </p:spPr>
      </p:pic>
    </p:spTree>
    <p:extLst>
      <p:ext uri="{BB962C8B-B14F-4D97-AF65-F5344CB8AC3E}">
        <p14:creationId xmlns:p14="http://schemas.microsoft.com/office/powerpoint/2010/main" val="2814018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419225" y="800100"/>
            <a:ext cx="8620125" cy="5693866"/>
          </a:xfrm>
          <a:prstGeom prst="rect">
            <a:avLst/>
          </a:prstGeom>
          <a:noFill/>
        </p:spPr>
        <p:txBody>
          <a:bodyPr wrap="square" rtlCol="0">
            <a:spAutoFit/>
          </a:bodyPr>
          <a:lstStyle/>
          <a:p>
            <a:r>
              <a:rPr lang="de-DE" sz="4000" dirty="0">
                <a:latin typeface="Arial Narrow" panose="020B0606020202030204" pitchFamily="34" charset="0"/>
              </a:rPr>
              <a:t>Entscheidungen</a:t>
            </a:r>
          </a:p>
          <a:p>
            <a:endParaRPr lang="de-DE" sz="4000" dirty="0">
              <a:latin typeface="Arial Narrow" panose="020B0606020202030204" pitchFamily="34" charset="0"/>
            </a:endParaRPr>
          </a:p>
          <a:p>
            <a:pPr marL="342900" indent="-342900">
              <a:lnSpc>
                <a:spcPct val="150000"/>
              </a:lnSpc>
              <a:buFont typeface="Arial" panose="020B0604020202020204" pitchFamily="34" charset="0"/>
              <a:buChar char="•"/>
            </a:pPr>
            <a:r>
              <a:rPr lang="de-DE" sz="2400" dirty="0">
                <a:latin typeface="Arial Narrow" panose="020B0606020202030204" pitchFamily="34" charset="0"/>
              </a:rPr>
              <a:t>Im </a:t>
            </a:r>
            <a:r>
              <a:rPr lang="de-DE" sz="2400" dirty="0" err="1">
                <a:latin typeface="Arial Narrow" panose="020B0606020202030204" pitchFamily="34" charset="0"/>
              </a:rPr>
              <a:t>FamFG</a:t>
            </a:r>
            <a:r>
              <a:rPr lang="de-DE" sz="2400" dirty="0">
                <a:latin typeface="Arial Narrow" panose="020B0606020202030204" pitchFamily="34" charset="0"/>
              </a:rPr>
              <a:t> durch Beschluss (§ 38 </a:t>
            </a:r>
            <a:r>
              <a:rPr lang="de-DE" sz="2400" dirty="0" err="1">
                <a:latin typeface="Arial Narrow" panose="020B0606020202030204" pitchFamily="34" charset="0"/>
              </a:rPr>
              <a:t>FamFG</a:t>
            </a:r>
            <a:r>
              <a:rPr lang="de-DE" sz="2400" dirty="0">
                <a:latin typeface="Arial Narrow" panose="020B0606020202030204" pitchFamily="34" charset="0"/>
              </a:rPr>
              <a:t>)</a:t>
            </a:r>
          </a:p>
          <a:p>
            <a:pPr marL="342900" indent="-342900">
              <a:lnSpc>
                <a:spcPct val="150000"/>
              </a:lnSpc>
              <a:buFont typeface="Arial" panose="020B0604020202020204" pitchFamily="34" charset="0"/>
              <a:buChar char="•"/>
            </a:pPr>
            <a:r>
              <a:rPr lang="de-DE" sz="2400" dirty="0">
                <a:latin typeface="Arial Narrow" panose="020B0606020202030204" pitchFamily="34" charset="0"/>
              </a:rPr>
              <a:t>Keine Urteile</a:t>
            </a:r>
          </a:p>
          <a:p>
            <a:pPr marL="342900" indent="-342900">
              <a:lnSpc>
                <a:spcPct val="150000"/>
              </a:lnSpc>
              <a:buFont typeface="Arial" panose="020B0604020202020204" pitchFamily="34" charset="0"/>
              <a:buChar char="•"/>
            </a:pPr>
            <a:r>
              <a:rPr lang="de-DE" sz="2400" dirty="0">
                <a:latin typeface="Arial Narrow" panose="020B0606020202030204" pitchFamily="34" charset="0"/>
              </a:rPr>
              <a:t>In Registerverfahren auch durch Eintragung</a:t>
            </a:r>
          </a:p>
          <a:p>
            <a:pPr marL="342900" indent="-342900">
              <a:lnSpc>
                <a:spcPct val="150000"/>
              </a:lnSpc>
              <a:buFont typeface="Arial" panose="020B0604020202020204" pitchFamily="34" charset="0"/>
              <a:buChar char="•"/>
            </a:pPr>
            <a:r>
              <a:rPr lang="de-DE" sz="2400" dirty="0">
                <a:latin typeface="Arial Narrow" panose="020B0606020202030204" pitchFamily="34" charset="0"/>
              </a:rPr>
              <a:t>Aufbau des Beschlusses ähnlich Urteil</a:t>
            </a:r>
          </a:p>
          <a:p>
            <a:pPr marL="342900" indent="-342900">
              <a:lnSpc>
                <a:spcPct val="150000"/>
              </a:lnSpc>
              <a:buFont typeface="Arial" panose="020B0604020202020204" pitchFamily="34" charset="0"/>
              <a:buChar char="•"/>
            </a:pPr>
            <a:r>
              <a:rPr lang="de-DE" sz="2400" dirty="0">
                <a:latin typeface="Arial Narrow" panose="020B0606020202030204" pitchFamily="34" charset="0"/>
              </a:rPr>
              <a:t>ABER: nicht „im Namen des Volkes“</a:t>
            </a:r>
          </a:p>
          <a:p>
            <a:endParaRPr lang="de-DE" sz="2400" dirty="0">
              <a:latin typeface="Arial Narrow" panose="020B0606020202030204" pitchFamily="34" charset="0"/>
            </a:endParaRPr>
          </a:p>
          <a:p>
            <a:endParaRPr lang="de-DE" sz="4000" dirty="0">
              <a:latin typeface="Arial Narrow" panose="020B0606020202030204" pitchFamily="34" charset="0"/>
            </a:endParaRPr>
          </a:p>
          <a:p>
            <a:endParaRPr lang="de-DE" sz="4000" dirty="0">
              <a:latin typeface="Arial Narrow" panose="020B0606020202030204" pitchFamily="34" charset="0"/>
            </a:endParaRPr>
          </a:p>
        </p:txBody>
      </p:sp>
    </p:spTree>
    <p:extLst>
      <p:ext uri="{BB962C8B-B14F-4D97-AF65-F5344CB8AC3E}">
        <p14:creationId xmlns:p14="http://schemas.microsoft.com/office/powerpoint/2010/main" val="1578798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800" dirty="0">
                <a:latin typeface="Arial Narrow" panose="020B0606020202030204" pitchFamily="34" charset="0"/>
              </a:rPr>
              <a:t>Grundbegriffe des 4. Buches des BGB</a:t>
            </a:r>
          </a:p>
        </p:txBody>
      </p:sp>
      <p:sp>
        <p:nvSpPr>
          <p:cNvPr id="3" name="Untertitel 2"/>
          <p:cNvSpPr>
            <a:spLocks noGrp="1"/>
          </p:cNvSpPr>
          <p:nvPr>
            <p:ph type="subTitle" idx="1"/>
          </p:nvPr>
        </p:nvSpPr>
        <p:spPr/>
        <p:txBody>
          <a:bodyPr/>
          <a:lstStyle/>
          <a:p>
            <a:r>
              <a:rPr lang="de-DE" dirty="0"/>
              <a:t>Zur Erinnerung! Das bürgerliche Gesetzbuch ist unterteilt in 5 Bücher!</a:t>
            </a:r>
          </a:p>
          <a:p>
            <a:endParaRPr lang="de-DE" dirty="0"/>
          </a:p>
          <a:p>
            <a:endParaRPr lang="de-DE" dirty="0"/>
          </a:p>
          <a:p>
            <a:endParaRPr lang="de-DE" dirty="0"/>
          </a:p>
        </p:txBody>
      </p:sp>
      <p:sp>
        <p:nvSpPr>
          <p:cNvPr id="4" name="Smiley 3"/>
          <p:cNvSpPr/>
          <p:nvPr/>
        </p:nvSpPr>
        <p:spPr>
          <a:xfrm>
            <a:off x="7248525" y="4076700"/>
            <a:ext cx="914400" cy="914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85064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 </a:t>
            </a:r>
            <a:r>
              <a:rPr lang="de-DE" dirty="0">
                <a:solidFill>
                  <a:srgbClr val="FF0000"/>
                </a:solidFill>
                <a:latin typeface="Arial Nova" panose="020B0504020202020204" pitchFamily="34" charset="0"/>
              </a:rPr>
              <a:t>Die 5 Bücher des BGB</a:t>
            </a:r>
          </a:p>
        </p:txBody>
      </p:sp>
      <p:sp>
        <p:nvSpPr>
          <p:cNvPr id="3" name="Inhaltsplatzhalter 2"/>
          <p:cNvSpPr>
            <a:spLocks noGrp="1"/>
          </p:cNvSpPr>
          <p:nvPr>
            <p:ph idx="1"/>
          </p:nvPr>
        </p:nvSpPr>
        <p:spPr/>
        <p:txBody>
          <a:bodyPr/>
          <a:lstStyle/>
          <a:p>
            <a:r>
              <a:rPr lang="de-DE" dirty="0"/>
              <a:t>Allgemeiner Teil</a:t>
            </a:r>
          </a:p>
          <a:p>
            <a:r>
              <a:rPr lang="de-DE" dirty="0"/>
              <a:t>Recht der Schuldverhältnisse</a:t>
            </a:r>
          </a:p>
          <a:p>
            <a:r>
              <a:rPr lang="de-DE" dirty="0"/>
              <a:t>Sachenrecht</a:t>
            </a:r>
          </a:p>
          <a:p>
            <a:r>
              <a:rPr lang="de-DE" dirty="0">
                <a:solidFill>
                  <a:srgbClr val="FF0000"/>
                </a:solidFill>
              </a:rPr>
              <a:t>Familienrecht</a:t>
            </a:r>
          </a:p>
          <a:p>
            <a:r>
              <a:rPr lang="de-DE" dirty="0"/>
              <a:t>Erbrecht</a:t>
            </a:r>
          </a:p>
        </p:txBody>
      </p:sp>
    </p:spTree>
    <p:extLst>
      <p:ext uri="{BB962C8B-B14F-4D97-AF65-F5344CB8AC3E}">
        <p14:creationId xmlns:p14="http://schemas.microsoft.com/office/powerpoint/2010/main" val="6536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a:t>Rechtliche Betreuung</a:t>
            </a:r>
          </a:p>
        </p:txBody>
      </p:sp>
      <p:sp>
        <p:nvSpPr>
          <p:cNvPr id="3" name="Inhaltsplatzhalter 2"/>
          <p:cNvSpPr>
            <a:spLocks noGrp="1"/>
          </p:cNvSpPr>
          <p:nvPr>
            <p:ph idx="1"/>
          </p:nvPr>
        </p:nvSpPr>
        <p:spPr/>
        <p:txBody>
          <a:bodyPr>
            <a:normAutofit/>
          </a:bodyPr>
          <a:lstStyle/>
          <a:p>
            <a:pPr marL="0" indent="0">
              <a:buNone/>
            </a:pPr>
            <a:r>
              <a:rPr lang="de-DE" b="1" dirty="0"/>
              <a:t>Ab dem 18. Lebensjahr sind Menschen für sich selbst verantwortlich. Das bedeutet, sie müssen selbst Entscheidungen treffen. Und sie müssen rechtliche Angelegenheiten selbst regeln. Zum Beispiel ein Konto eröffnen oder einen Wohnungs- oder Arbeits-Vertrag unterschreiben. Manche Menschen können nicht in allen Bereichen für sich selbst entscheiden. Grund dafür kann eine Krankheit oder eine psychische oder geistige Behinderung sein. Diese Menschen können Unterstützung bekommen: </a:t>
            </a:r>
            <a:r>
              <a:rPr lang="de-DE" b="1" i="1" u="sng" dirty="0"/>
              <a:t>die rechtliche Betreuung</a:t>
            </a:r>
            <a:r>
              <a:rPr lang="de-DE" b="1" dirty="0"/>
              <a:t>. Eine Betreuerin oder ein Betreuer kann dann den Menschen bei der Entscheidung helfen. Wunsch und Wille der betreuten Menschen müssen aber beachtet werden. </a:t>
            </a:r>
            <a:endParaRPr lang="de-DE" dirty="0"/>
          </a:p>
        </p:txBody>
      </p:sp>
    </p:spTree>
    <p:extLst>
      <p:ext uri="{BB962C8B-B14F-4D97-AF65-F5344CB8AC3E}">
        <p14:creationId xmlns:p14="http://schemas.microsoft.com/office/powerpoint/2010/main" val="1869484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843027" y="1859451"/>
            <a:ext cx="8643938" cy="3999819"/>
          </a:xfrm>
        </p:spPr>
        <p:txBody>
          <a:bodyPr/>
          <a:lstStyle/>
          <a:p>
            <a:pPr>
              <a:buFont typeface="Wingdings" panose="05000000000000000000" pitchFamily="2" charset="2"/>
              <a:buChar char="Ø"/>
            </a:pPr>
            <a:r>
              <a:rPr lang="de-DE" sz="3200" dirty="0">
                <a:latin typeface="Arial Narrow" panose="020B0606020202030204" pitchFamily="34" charset="0"/>
              </a:rPr>
              <a:t>Vollendung des 18. Lebensjahres (§ 2 BGB)</a:t>
            </a:r>
          </a:p>
          <a:p>
            <a:pPr>
              <a:buFont typeface="Wingdings" panose="05000000000000000000" pitchFamily="2" charset="2"/>
              <a:buChar char="Ø"/>
            </a:pPr>
            <a:r>
              <a:rPr lang="de-DE" sz="3200" dirty="0">
                <a:latin typeface="Arial Narrow" panose="020B0606020202030204" pitchFamily="34" charset="0"/>
              </a:rPr>
              <a:t>Minderjährige </a:t>
            </a:r>
            <a:r>
              <a:rPr lang="de-DE" sz="3200" dirty="0">
                <a:latin typeface="Arial Narrow" panose="020B0606020202030204" pitchFamily="34" charset="0"/>
                <a:sym typeface="Wingdings" panose="05000000000000000000" pitchFamily="2" charset="2"/>
              </a:rPr>
              <a:t> elterliche Sorge bzw. Vormund oder Pfleger (</a:t>
            </a:r>
            <a:r>
              <a:rPr lang="de-DE" sz="3200" dirty="0">
                <a:solidFill>
                  <a:srgbClr val="FF0000"/>
                </a:solidFill>
                <a:latin typeface="Arial Narrow" panose="020B0606020202030204" pitchFamily="34" charset="0"/>
                <a:sym typeface="Wingdings" panose="05000000000000000000" pitchFamily="2" charset="2"/>
              </a:rPr>
              <a:t>§ 1809 </a:t>
            </a:r>
            <a:r>
              <a:rPr lang="de-DE" sz="3200" dirty="0" err="1">
                <a:solidFill>
                  <a:srgbClr val="FF0000"/>
                </a:solidFill>
                <a:latin typeface="Arial Narrow" panose="020B0606020202030204" pitchFamily="34" charset="0"/>
                <a:sym typeface="Wingdings" panose="05000000000000000000" pitchFamily="2" charset="2"/>
              </a:rPr>
              <a:t>nF</a:t>
            </a:r>
            <a:r>
              <a:rPr lang="de-DE" sz="3200" dirty="0">
                <a:solidFill>
                  <a:srgbClr val="FF0000"/>
                </a:solidFill>
                <a:latin typeface="Arial Narrow" panose="020B0606020202030204" pitchFamily="34" charset="0"/>
                <a:sym typeface="Wingdings" panose="05000000000000000000" pitchFamily="2" charset="2"/>
              </a:rPr>
              <a:t> ff.</a:t>
            </a:r>
            <a:r>
              <a:rPr lang="de-DE" sz="3200" dirty="0">
                <a:latin typeface="Arial Narrow" panose="020B0606020202030204" pitchFamily="34" charset="0"/>
                <a:sym typeface="Wingdings" panose="05000000000000000000" pitchFamily="2" charset="2"/>
              </a:rPr>
              <a:t> BGB)</a:t>
            </a:r>
          </a:p>
          <a:p>
            <a:pPr>
              <a:buFont typeface="Wingdings" panose="05000000000000000000" pitchFamily="2" charset="2"/>
              <a:buChar char="Ø"/>
            </a:pPr>
            <a:r>
              <a:rPr lang="de-DE" sz="3200" dirty="0">
                <a:latin typeface="Arial Narrow" panose="020B0606020202030204" pitchFamily="34" charset="0"/>
                <a:sym typeface="Wingdings" panose="05000000000000000000" pitchFamily="2" charset="2"/>
              </a:rPr>
              <a:t>„Ausnahme“: § 1814 (5) BGB (Bestellung vor der Volljährigkeit mit Wirkung zur Volljährigkeit)</a:t>
            </a:r>
          </a:p>
          <a:p>
            <a:pPr>
              <a:buFont typeface="Wingdings" panose="05000000000000000000" pitchFamily="2" charset="2"/>
              <a:buChar char="Ø"/>
            </a:pPr>
            <a:endParaRPr lang="de-DE" dirty="0"/>
          </a:p>
        </p:txBody>
      </p:sp>
      <p:sp>
        <p:nvSpPr>
          <p:cNvPr id="4" name="Titel 1"/>
          <p:cNvSpPr>
            <a:spLocks noGrp="1"/>
          </p:cNvSpPr>
          <p:nvPr>
            <p:ph type="title"/>
          </p:nvPr>
        </p:nvSpPr>
        <p:spPr>
          <a:xfrm>
            <a:off x="1691135" y="340532"/>
            <a:ext cx="8643938" cy="534822"/>
          </a:xfrm>
        </p:spPr>
        <p:txBody>
          <a:bodyPr>
            <a:noAutofit/>
          </a:bodyPr>
          <a:lstStyle/>
          <a:p>
            <a:pPr algn="ctr"/>
            <a:r>
              <a:rPr lang="de-DE" sz="4800" dirty="0">
                <a:latin typeface="Arial Narrow" panose="020B0606020202030204" pitchFamily="34" charset="0"/>
              </a:rPr>
              <a:t>Volljährigkeit</a:t>
            </a:r>
          </a:p>
        </p:txBody>
      </p:sp>
    </p:spTree>
    <p:extLst>
      <p:ext uri="{BB962C8B-B14F-4D97-AF65-F5344CB8AC3E}">
        <p14:creationId xmlns:p14="http://schemas.microsoft.com/office/powerpoint/2010/main" val="3306898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57225" y="276225"/>
            <a:ext cx="2638425" cy="646331"/>
          </a:xfrm>
          <a:prstGeom prst="rect">
            <a:avLst/>
          </a:prstGeom>
          <a:noFill/>
        </p:spPr>
        <p:txBody>
          <a:bodyPr wrap="square" rtlCol="0">
            <a:spAutoFit/>
          </a:bodyPr>
          <a:lstStyle/>
          <a:p>
            <a:r>
              <a:rPr lang="de-DE" sz="3600" b="1" i="1" dirty="0">
                <a:latin typeface="Arial Narrow" panose="020B0606020202030204" pitchFamily="34" charset="0"/>
              </a:rPr>
              <a:t>Volljährigkeit</a:t>
            </a:r>
          </a:p>
        </p:txBody>
      </p:sp>
      <p:sp>
        <p:nvSpPr>
          <p:cNvPr id="4" name="Textfeld 3"/>
          <p:cNvSpPr txBox="1"/>
          <p:nvPr/>
        </p:nvSpPr>
        <p:spPr>
          <a:xfrm>
            <a:off x="4714875" y="1238250"/>
            <a:ext cx="5734050" cy="646331"/>
          </a:xfrm>
          <a:prstGeom prst="rect">
            <a:avLst/>
          </a:prstGeom>
          <a:noFill/>
        </p:spPr>
        <p:txBody>
          <a:bodyPr wrap="square" rtlCol="0">
            <a:spAutoFit/>
          </a:bodyPr>
          <a:lstStyle/>
          <a:p>
            <a:r>
              <a:rPr lang="de-DE" sz="3600" b="1" i="1" dirty="0">
                <a:latin typeface="Arial Narrow" panose="020B0606020202030204" pitchFamily="34" charset="0"/>
              </a:rPr>
              <a:t>Betreuer</a:t>
            </a:r>
          </a:p>
        </p:txBody>
      </p:sp>
      <p:sp>
        <p:nvSpPr>
          <p:cNvPr id="2" name="Textfeld 1"/>
          <p:cNvSpPr txBox="1"/>
          <p:nvPr/>
        </p:nvSpPr>
        <p:spPr>
          <a:xfrm>
            <a:off x="5962650" y="2695575"/>
            <a:ext cx="5534025" cy="646331"/>
          </a:xfrm>
          <a:prstGeom prst="rect">
            <a:avLst/>
          </a:prstGeom>
          <a:noFill/>
        </p:spPr>
        <p:txBody>
          <a:bodyPr wrap="square" rtlCol="0">
            <a:spAutoFit/>
          </a:bodyPr>
          <a:lstStyle/>
          <a:p>
            <a:r>
              <a:rPr lang="de-DE" sz="3600" b="1" i="1" strike="sngStrike" dirty="0">
                <a:latin typeface="Arial Narrow" panose="020B0606020202030204" pitchFamily="34" charset="0"/>
              </a:rPr>
              <a:t>Gebrechlichkeitspflegschaft</a:t>
            </a:r>
          </a:p>
        </p:txBody>
      </p:sp>
      <p:sp>
        <p:nvSpPr>
          <p:cNvPr id="5" name="Textfeld 4"/>
          <p:cNvSpPr txBox="1"/>
          <p:nvPr/>
        </p:nvSpPr>
        <p:spPr>
          <a:xfrm>
            <a:off x="723900" y="4276725"/>
            <a:ext cx="4914900" cy="646331"/>
          </a:xfrm>
          <a:prstGeom prst="rect">
            <a:avLst/>
          </a:prstGeom>
          <a:noFill/>
        </p:spPr>
        <p:txBody>
          <a:bodyPr wrap="square" rtlCol="0">
            <a:spAutoFit/>
          </a:bodyPr>
          <a:lstStyle/>
          <a:p>
            <a:r>
              <a:rPr lang="de-DE" sz="3600" b="1" i="1" strike="sngStrike" dirty="0">
                <a:latin typeface="Arial Narrow" panose="020B0606020202030204" pitchFamily="34" charset="0"/>
              </a:rPr>
              <a:t>Entmündigung</a:t>
            </a:r>
          </a:p>
        </p:txBody>
      </p:sp>
      <p:sp>
        <p:nvSpPr>
          <p:cNvPr id="6" name="Textfeld 5"/>
          <p:cNvSpPr txBox="1"/>
          <p:nvPr/>
        </p:nvSpPr>
        <p:spPr>
          <a:xfrm>
            <a:off x="6524625" y="5467350"/>
            <a:ext cx="4772025" cy="646331"/>
          </a:xfrm>
          <a:prstGeom prst="rect">
            <a:avLst/>
          </a:prstGeom>
          <a:noFill/>
        </p:spPr>
        <p:txBody>
          <a:bodyPr wrap="square" rtlCol="0">
            <a:spAutoFit/>
          </a:bodyPr>
          <a:lstStyle/>
          <a:p>
            <a:r>
              <a:rPr lang="de-DE" sz="3600" b="1" i="1" dirty="0">
                <a:latin typeface="Arial Narrow" panose="020B0606020202030204" pitchFamily="34" charset="0"/>
              </a:rPr>
              <a:t>Gesetzliche Regelungen</a:t>
            </a:r>
          </a:p>
        </p:txBody>
      </p:sp>
    </p:spTree>
    <p:extLst>
      <p:ext uri="{BB962C8B-B14F-4D97-AF65-F5344CB8AC3E}">
        <p14:creationId xmlns:p14="http://schemas.microsoft.com/office/powerpoint/2010/main" val="3417622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algn="ctr"/>
            <a:r>
              <a:rPr lang="de-DE" dirty="0">
                <a:latin typeface="Arial Narrow" panose="020B0606020202030204" pitchFamily="34" charset="0"/>
              </a:rPr>
              <a:t>Die rechtliche Betreuung</a:t>
            </a:r>
          </a:p>
        </p:txBody>
      </p:sp>
      <p:sp>
        <p:nvSpPr>
          <p:cNvPr id="4" name="Inhaltsplatzhalter 3"/>
          <p:cNvSpPr>
            <a:spLocks noGrp="1"/>
          </p:cNvSpPr>
          <p:nvPr>
            <p:ph idx="1"/>
          </p:nvPr>
        </p:nvSpPr>
        <p:spPr>
          <a:xfrm>
            <a:off x="838200" y="1797915"/>
            <a:ext cx="10515600" cy="4351338"/>
          </a:xfrm>
        </p:spPr>
        <p:txBody>
          <a:bodyPr>
            <a:normAutofit lnSpcReduction="10000"/>
          </a:bodyPr>
          <a:lstStyle/>
          <a:p>
            <a:r>
              <a:rPr lang="de-DE" sz="2400" dirty="0">
                <a:latin typeface="Arial Narrow" panose="020B0606020202030204" pitchFamily="34" charset="0"/>
              </a:rPr>
              <a:t>Durch die Einführung des Betreuungsgesetzes am 01.01.1992 wurden die Vormundschaft für Erwachsene und die Gebrechlichkeitspflegschaft abgeschafft!</a:t>
            </a:r>
          </a:p>
          <a:p>
            <a:pPr marL="0" indent="0">
              <a:buNone/>
            </a:pPr>
            <a:endParaRPr lang="de-DE" sz="2400" dirty="0">
              <a:latin typeface="Arial Narrow" panose="020B0606020202030204" pitchFamily="34" charset="0"/>
            </a:endParaRPr>
          </a:p>
          <a:p>
            <a:pPr marL="0" indent="0">
              <a:buNone/>
            </a:pPr>
            <a:endParaRPr lang="de-DE" sz="2400" dirty="0">
              <a:latin typeface="Arial Narrow" panose="020B0606020202030204" pitchFamily="34" charset="0"/>
            </a:endParaRPr>
          </a:p>
          <a:p>
            <a:pPr marL="0" indent="0">
              <a:buNone/>
            </a:pPr>
            <a:r>
              <a:rPr lang="de-DE" sz="2400" dirty="0">
                <a:latin typeface="Arial Narrow" panose="020B0606020202030204" pitchFamily="34" charset="0"/>
              </a:rPr>
              <a:t>                             - Vormundschaft für Erwachsene setzte die Entmündigung voraus    </a:t>
            </a:r>
          </a:p>
          <a:p>
            <a:pPr marL="0" indent="0">
              <a:buNone/>
            </a:pPr>
            <a:r>
              <a:rPr lang="de-DE" sz="2400" dirty="0">
                <a:latin typeface="Arial Narrow" panose="020B0606020202030204" pitchFamily="34" charset="0"/>
              </a:rPr>
              <a:t>                             - eine Gebrechlichkeitspflegschaft konnte aufgrund von körperlichen </a:t>
            </a:r>
          </a:p>
          <a:p>
            <a:pPr marL="0" indent="0">
              <a:buNone/>
            </a:pPr>
            <a:r>
              <a:rPr lang="de-DE" sz="2400" dirty="0">
                <a:latin typeface="Arial Narrow" panose="020B0606020202030204" pitchFamily="34" charset="0"/>
              </a:rPr>
              <a:t>                               „Gebrechen“ ohne eine Vormundschaft ausgesprochen werden</a:t>
            </a:r>
          </a:p>
          <a:p>
            <a:pPr marL="0" indent="0">
              <a:buNone/>
            </a:pPr>
            <a:endParaRPr lang="de-DE" sz="2400" dirty="0">
              <a:latin typeface="Arial Narrow" panose="020B0606020202030204" pitchFamily="34" charset="0"/>
            </a:endParaRPr>
          </a:p>
          <a:p>
            <a:pPr marL="0" indent="0">
              <a:buNone/>
            </a:pPr>
            <a:r>
              <a:rPr lang="de-DE" sz="2400" dirty="0">
                <a:latin typeface="Arial Narrow" panose="020B0606020202030204" pitchFamily="34" charset="0"/>
              </a:rPr>
              <a:t>           </a:t>
            </a:r>
          </a:p>
        </p:txBody>
      </p:sp>
      <p:sp>
        <p:nvSpPr>
          <p:cNvPr id="5" name="Pfeil nach rechts 4"/>
          <p:cNvSpPr/>
          <p:nvPr/>
        </p:nvSpPr>
        <p:spPr>
          <a:xfrm>
            <a:off x="1690255" y="301105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5550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FF0000"/>
                </a:solidFill>
              </a:rPr>
              <a:t>Änderung des Betreuungsrechts zum 01.01.2023 !!!</a:t>
            </a:r>
          </a:p>
        </p:txBody>
      </p:sp>
      <p:sp>
        <p:nvSpPr>
          <p:cNvPr id="3" name="Inhaltsplatzhalter 2"/>
          <p:cNvSpPr>
            <a:spLocks noGrp="1"/>
          </p:cNvSpPr>
          <p:nvPr>
            <p:ph idx="1"/>
          </p:nvPr>
        </p:nvSpPr>
        <p:spPr/>
        <p:txBody>
          <a:bodyPr>
            <a:normAutofit fontScale="92500" lnSpcReduction="10000"/>
          </a:bodyPr>
          <a:lstStyle/>
          <a:p>
            <a:pPr marL="0" indent="0">
              <a:buNone/>
            </a:pPr>
            <a:r>
              <a:rPr lang="de-DE" u="sng" dirty="0"/>
              <a:t>Die Reform:</a:t>
            </a:r>
            <a:r>
              <a:rPr lang="de-DE" dirty="0"/>
              <a:t> </a:t>
            </a:r>
          </a:p>
          <a:p>
            <a:pPr marL="0" indent="0">
              <a:buNone/>
            </a:pPr>
            <a:r>
              <a:rPr lang="de-DE" dirty="0"/>
              <a:t>Die gesetzlichen  Änderungen im BGB zum  Vormundschafts- und Betreuungsrecht sind die wohl umfassendsten Änderungen des BGB seit dessen Einführung zum 01.01.1900.</a:t>
            </a:r>
            <a:endParaRPr lang="de-DE" u="sng" dirty="0"/>
          </a:p>
          <a:p>
            <a:pPr marL="0" indent="0">
              <a:buNone/>
            </a:pPr>
            <a:r>
              <a:rPr lang="de-DE" dirty="0"/>
              <a:t>Diesen Änderungen folgen die Änderungen im EGBGB (Einführungsgesetz zum BGB), </a:t>
            </a:r>
            <a:r>
              <a:rPr lang="de-DE" dirty="0" err="1"/>
              <a:t>FamFG</a:t>
            </a:r>
            <a:r>
              <a:rPr lang="de-DE" dirty="0"/>
              <a:t> (Gesetz über das Verfahren in Familiensachen und den Angelegenheiten der freiwilligen Gerichtsbarkeit), RPflG (</a:t>
            </a:r>
            <a:r>
              <a:rPr lang="de-DE" dirty="0" err="1"/>
              <a:t>Rechtspflegergesetz</a:t>
            </a:r>
            <a:r>
              <a:rPr lang="de-DE" dirty="0"/>
              <a:t>), der </a:t>
            </a:r>
            <a:r>
              <a:rPr lang="de-DE" dirty="0" err="1"/>
              <a:t>BNotO</a:t>
            </a:r>
            <a:r>
              <a:rPr lang="de-DE" dirty="0"/>
              <a:t> (Bundesnotarordnung), dem VBVG (Gesetz über die Vergütung von Vormündern und Betreuern) und das bisherige Betreuungsbehördengesetz (BtBG) wird durch das Betreuungsorganisationsgesetz (</a:t>
            </a:r>
            <a:r>
              <a:rPr lang="de-DE" dirty="0" err="1"/>
              <a:t>BtOG</a:t>
            </a:r>
            <a:r>
              <a:rPr lang="de-DE" dirty="0"/>
              <a:t>) ersetzt.</a:t>
            </a:r>
          </a:p>
          <a:p>
            <a:pPr marL="0" indent="0">
              <a:buNone/>
            </a:pPr>
            <a:endParaRPr lang="de-DE" dirty="0"/>
          </a:p>
        </p:txBody>
      </p:sp>
    </p:spTree>
    <p:extLst>
      <p:ext uri="{BB962C8B-B14F-4D97-AF65-F5344CB8AC3E}">
        <p14:creationId xmlns:p14="http://schemas.microsoft.com/office/powerpoint/2010/main" val="301844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Änderung des Betreuungsrechts</a:t>
            </a:r>
          </a:p>
        </p:txBody>
      </p:sp>
      <p:sp>
        <p:nvSpPr>
          <p:cNvPr id="3" name="Inhaltsplatzhalter 2"/>
          <p:cNvSpPr>
            <a:spLocks noGrp="1"/>
          </p:cNvSpPr>
          <p:nvPr>
            <p:ph idx="1"/>
          </p:nvPr>
        </p:nvSpPr>
        <p:spPr/>
        <p:txBody>
          <a:bodyPr>
            <a:noAutofit/>
          </a:bodyPr>
          <a:lstStyle/>
          <a:p>
            <a:r>
              <a:rPr lang="de-DE" sz="1200" b="1" dirty="0"/>
              <a:t>Neues Betreuungsrecht ab 2023</a:t>
            </a:r>
          </a:p>
          <a:p>
            <a:r>
              <a:rPr lang="de-DE" sz="1200" b="1" dirty="0"/>
              <a:t>ab dem 1. Januar 2023 gilt ein neues </a:t>
            </a:r>
            <a:r>
              <a:rPr lang="de-DE" sz="1200" b="1" i="1" u="sng" dirty="0">
                <a:hlinkClick r:id="rId2" tooltip="Begriff &quot;Betreuungsrecht&quot; im Wörterbuch nachschlagen"/>
              </a:rPr>
              <a:t>Betreuungsrecht</a:t>
            </a:r>
            <a:r>
              <a:rPr lang="de-DE" sz="1200" b="1" dirty="0"/>
              <a:t>. Der bislang gültige Gesetzestext wurde überarbeitet. Dadurch sollen betreute Menschen mehr Selbstständigkeit und mehr Möglichkeiten zur Mitbestimmung bekommen. Hier die wichtigsten Änderungen im Überblick:</a:t>
            </a:r>
          </a:p>
          <a:p>
            <a:r>
              <a:rPr lang="de-DE" sz="1200" b="1" dirty="0"/>
              <a:t>Betreuer*innen müssen den Willen und die Wünsche der betreuten Person stärker als bisher berücksichtigen.</a:t>
            </a:r>
          </a:p>
          <a:p>
            <a:r>
              <a:rPr lang="de-DE" sz="1200" b="1" dirty="0"/>
              <a:t>Die betreute Person soll dabei unterstützt werden, selbst Entscheidungen zu treffen. Stellvertretende Entscheidungen der Betreuer*innen sollen die Ausnahme sein.</a:t>
            </a:r>
          </a:p>
          <a:p>
            <a:r>
              <a:rPr lang="de-DE" sz="1200" b="1" dirty="0"/>
              <a:t>Betreuer*innen und betreute Personen müssen sich kennenlernen, bevor die Betreuung beginnt.</a:t>
            </a:r>
          </a:p>
          <a:p>
            <a:r>
              <a:rPr lang="de-DE" sz="1200" b="1" dirty="0"/>
              <a:t>Die betreute Person und der oder die Betreuer*in sollen mehr persönlichen Kontakt haben als bisher.</a:t>
            </a:r>
          </a:p>
          <a:p>
            <a:r>
              <a:rPr lang="de-DE" sz="1200" b="1" dirty="0"/>
              <a:t>Das </a:t>
            </a:r>
            <a:r>
              <a:rPr lang="de-DE" sz="1200" b="1" i="1" dirty="0">
                <a:hlinkClick r:id="rId3" tooltip="Begriff &quot;Betreuungsgericht&quot; im Wörterbuch nachschlagen"/>
              </a:rPr>
              <a:t>Betreuungsgericht</a:t>
            </a:r>
            <a:r>
              <a:rPr lang="de-DE" sz="1200" b="1" dirty="0"/>
              <a:t> soll die betreute Person besser informieren. Zum Beispiel über Gerichtsentscheidungen zu der Betreuung. Und das Gericht soll der betreuten Person mehr Rechte zur Mitsprache und zur Beschwerde geben.</a:t>
            </a:r>
          </a:p>
          <a:p>
            <a:r>
              <a:rPr lang="de-DE" sz="1200" b="1" dirty="0"/>
              <a:t>Betreute Personen können jetzt bei Gericht selbst Erklärungen abgeben, Anträge stellen oder gegen Gerichtsentscheidungen vorgehen.</a:t>
            </a:r>
          </a:p>
          <a:p>
            <a:r>
              <a:rPr lang="de-DE" sz="1200" b="1" dirty="0"/>
              <a:t>Ehrenamtliche Betreuer*innen sollen besser unterstützt werden, zum Beispiel durch Betreuungsvereine.</a:t>
            </a:r>
          </a:p>
          <a:p>
            <a:pPr marL="0" indent="0">
              <a:buNone/>
            </a:pPr>
            <a:br>
              <a:rPr lang="de-DE" sz="1200" b="1" dirty="0"/>
            </a:br>
            <a:endParaRPr lang="de-DE" sz="1200" b="1" dirty="0"/>
          </a:p>
        </p:txBody>
      </p:sp>
    </p:spTree>
    <p:extLst>
      <p:ext uri="{BB962C8B-B14F-4D97-AF65-F5344CB8AC3E}">
        <p14:creationId xmlns:p14="http://schemas.microsoft.com/office/powerpoint/2010/main" val="3953239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8116" y="391679"/>
            <a:ext cx="10010775" cy="6247864"/>
          </a:xfrm>
          <a:prstGeom prst="rect">
            <a:avLst/>
          </a:prstGeom>
          <a:noFill/>
        </p:spPr>
        <p:txBody>
          <a:bodyPr wrap="square" rtlCol="0">
            <a:spAutoFit/>
          </a:bodyPr>
          <a:lstStyle/>
          <a:p>
            <a:r>
              <a:rPr lang="de-DE" sz="4000" b="1" dirty="0" err="1">
                <a:latin typeface="Arial Narrow" panose="020B0606020202030204" pitchFamily="34" charset="0"/>
              </a:rPr>
              <a:t>FamFG</a:t>
            </a:r>
            <a:endParaRPr lang="de-DE" sz="4000" b="1" dirty="0">
              <a:latin typeface="Arial Narrow" panose="020B0606020202030204" pitchFamily="34" charset="0"/>
            </a:endParaRPr>
          </a:p>
          <a:p>
            <a:endParaRPr lang="de-DE" sz="2400" b="1" dirty="0">
              <a:latin typeface="Arial Narrow" panose="020B0606020202030204" pitchFamily="34" charset="0"/>
            </a:endParaRPr>
          </a:p>
          <a:p>
            <a:r>
              <a:rPr lang="de-DE" sz="2000" dirty="0">
                <a:latin typeface="Arial Narrow" panose="020B0606020202030204" pitchFamily="34" charset="0"/>
              </a:rPr>
              <a:t>Gesetz über das Verfahren in Familiensachen und in den Angelegenheiten der freiwilligen Gerichtsbarkeit</a:t>
            </a:r>
          </a:p>
          <a:p>
            <a:endParaRPr lang="de-DE" sz="2000" dirty="0">
              <a:latin typeface="Arial Narrow" panose="020B0606020202030204" pitchFamily="34" charset="0"/>
            </a:endParaRPr>
          </a:p>
          <a:p>
            <a:r>
              <a:rPr lang="de-DE" sz="2000" b="1" dirty="0"/>
              <a:t>die rechtliche Betreuung ist im </a:t>
            </a:r>
            <a:r>
              <a:rPr lang="de-DE" sz="2000" b="1" dirty="0" err="1"/>
              <a:t>FamFG</a:t>
            </a:r>
            <a:r>
              <a:rPr lang="de-DE" sz="2000" b="1" dirty="0"/>
              <a:t> (Gesetz über das Verfahren in Familiensachen und in den Angelegenheiten der freiwilligen Gerichtsbarkeit) geregelt. Dieses trat am 01.09.2009 in Kraft und löste das FGG (Gesetz über die Angelegenheiten der freiwilligen Gerichtsbarkeit) ab.</a:t>
            </a:r>
          </a:p>
          <a:p>
            <a:r>
              <a:rPr lang="de-DE" sz="2000" b="1" dirty="0"/>
              <a:t>Vor Einführung des </a:t>
            </a:r>
            <a:r>
              <a:rPr lang="de-DE" sz="2000" b="1" dirty="0" err="1"/>
              <a:t>FamFG</a:t>
            </a:r>
            <a:r>
              <a:rPr lang="de-DE" sz="2000" b="1" dirty="0"/>
              <a:t> wurden die Familiensachen als Prozess nach der ZPO (Zivilprozessordnung) geführt. So war etwa die Scheidung ein streitiger Prozess der ZPO. Geschieden wurde durch Urteil.</a:t>
            </a:r>
          </a:p>
          <a:p>
            <a:r>
              <a:rPr lang="de-DE" sz="2000" b="1" dirty="0"/>
              <a:t>Mit Inkrafttreten des </a:t>
            </a:r>
            <a:r>
              <a:rPr lang="de-DE" sz="2000" b="1" dirty="0" err="1"/>
              <a:t>FamFG</a:t>
            </a:r>
            <a:r>
              <a:rPr lang="de-DE" sz="2000" b="1" dirty="0"/>
              <a:t> haben sich nun auch die Begrifflichkeiten geändert. So wird in den Verfahren nach dem </a:t>
            </a:r>
            <a:r>
              <a:rPr lang="de-DE" sz="2000" b="1" dirty="0" err="1"/>
              <a:t>FamFG</a:t>
            </a:r>
            <a:r>
              <a:rPr lang="de-DE" sz="2000" b="1" dirty="0"/>
              <a:t> nun einheitlich durch Beschluss entschieden, welcher einheitlich mit dem Rechtmittel der Beschwerde anfechtbar i</a:t>
            </a:r>
            <a:r>
              <a:rPr lang="de-DE" sz="2400" b="1" dirty="0"/>
              <a:t>st. </a:t>
            </a:r>
          </a:p>
          <a:p>
            <a:endParaRPr lang="de-DE" sz="2400" dirty="0"/>
          </a:p>
          <a:p>
            <a:endParaRPr lang="de-DE" sz="2400" dirty="0">
              <a:latin typeface="Arial Narrow" panose="020B0606020202030204" pitchFamily="34" charset="0"/>
            </a:endParaRPr>
          </a:p>
          <a:p>
            <a:endParaRPr lang="de-DE" sz="2400" b="1" dirty="0">
              <a:latin typeface="Arial Narrow" panose="020B0606020202030204" pitchFamily="34" charset="0"/>
            </a:endParaRPr>
          </a:p>
        </p:txBody>
      </p:sp>
    </p:spTree>
    <p:extLst>
      <p:ext uri="{BB962C8B-B14F-4D97-AF65-F5344CB8AC3E}">
        <p14:creationId xmlns:p14="http://schemas.microsoft.com/office/powerpoint/2010/main" val="2918495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Neue Begriffe  nach dem </a:t>
            </a:r>
            <a:r>
              <a:rPr lang="de-DE" dirty="0" err="1"/>
              <a:t>FamFG</a:t>
            </a:r>
            <a:endParaRPr lang="de-DE" dirty="0"/>
          </a:p>
        </p:txBody>
      </p:sp>
      <p:sp>
        <p:nvSpPr>
          <p:cNvPr id="3" name="Textplatzhalter 2"/>
          <p:cNvSpPr>
            <a:spLocks noGrp="1"/>
          </p:cNvSpPr>
          <p:nvPr>
            <p:ph type="body" idx="1"/>
          </p:nvPr>
        </p:nvSpPr>
        <p:spPr/>
        <p:txBody>
          <a:bodyPr/>
          <a:lstStyle/>
          <a:p>
            <a:pPr algn="ctr"/>
            <a:r>
              <a:rPr lang="de-DE" dirty="0"/>
              <a:t>ZPO</a:t>
            </a:r>
          </a:p>
        </p:txBody>
      </p:sp>
      <p:sp>
        <p:nvSpPr>
          <p:cNvPr id="4" name="Inhaltsplatzhalter 3"/>
          <p:cNvSpPr>
            <a:spLocks noGrp="1"/>
          </p:cNvSpPr>
          <p:nvPr>
            <p:ph sz="half" idx="2"/>
          </p:nvPr>
        </p:nvSpPr>
        <p:spPr/>
        <p:txBody>
          <a:bodyPr/>
          <a:lstStyle/>
          <a:p>
            <a:pPr algn="ctr"/>
            <a:r>
              <a:rPr lang="de-DE" dirty="0"/>
              <a:t>Prozess</a:t>
            </a:r>
          </a:p>
          <a:p>
            <a:pPr algn="ctr"/>
            <a:r>
              <a:rPr lang="de-DE" dirty="0"/>
              <a:t>Urteil</a:t>
            </a:r>
          </a:p>
          <a:p>
            <a:pPr algn="ctr"/>
            <a:r>
              <a:rPr lang="de-DE" dirty="0"/>
              <a:t>Parteien</a:t>
            </a:r>
          </a:p>
          <a:p>
            <a:pPr algn="ctr"/>
            <a:r>
              <a:rPr lang="de-DE" dirty="0"/>
              <a:t>Kläger</a:t>
            </a:r>
          </a:p>
          <a:p>
            <a:pPr algn="ctr"/>
            <a:r>
              <a:rPr lang="de-DE" dirty="0"/>
              <a:t>Beklagter</a:t>
            </a:r>
          </a:p>
          <a:p>
            <a:pPr algn="ctr"/>
            <a:r>
              <a:rPr lang="de-DE" dirty="0"/>
              <a:t>Prozesskostenhilfe</a:t>
            </a:r>
          </a:p>
        </p:txBody>
      </p:sp>
      <p:sp>
        <p:nvSpPr>
          <p:cNvPr id="5" name="Textplatzhalter 4"/>
          <p:cNvSpPr>
            <a:spLocks noGrp="1"/>
          </p:cNvSpPr>
          <p:nvPr>
            <p:ph type="body" sz="quarter" idx="3"/>
          </p:nvPr>
        </p:nvSpPr>
        <p:spPr/>
        <p:txBody>
          <a:bodyPr/>
          <a:lstStyle/>
          <a:p>
            <a:pPr algn="ctr"/>
            <a:r>
              <a:rPr lang="de-DE" dirty="0" err="1"/>
              <a:t>FamFG</a:t>
            </a:r>
            <a:endParaRPr lang="de-DE" dirty="0"/>
          </a:p>
        </p:txBody>
      </p:sp>
      <p:sp>
        <p:nvSpPr>
          <p:cNvPr id="6" name="Inhaltsplatzhalter 5"/>
          <p:cNvSpPr>
            <a:spLocks noGrp="1"/>
          </p:cNvSpPr>
          <p:nvPr>
            <p:ph sz="quarter" idx="4"/>
          </p:nvPr>
        </p:nvSpPr>
        <p:spPr/>
        <p:txBody>
          <a:bodyPr/>
          <a:lstStyle/>
          <a:p>
            <a:pPr algn="ctr"/>
            <a:r>
              <a:rPr lang="de-DE" dirty="0"/>
              <a:t>Verfahren</a:t>
            </a:r>
          </a:p>
          <a:p>
            <a:pPr algn="ctr"/>
            <a:r>
              <a:rPr lang="de-DE" dirty="0"/>
              <a:t>Beschluss</a:t>
            </a:r>
          </a:p>
          <a:p>
            <a:pPr algn="ctr"/>
            <a:r>
              <a:rPr lang="de-DE" dirty="0"/>
              <a:t>Beteiligte</a:t>
            </a:r>
          </a:p>
          <a:p>
            <a:pPr algn="ctr"/>
            <a:r>
              <a:rPr lang="de-DE" dirty="0"/>
              <a:t>Antragsteller</a:t>
            </a:r>
          </a:p>
          <a:p>
            <a:pPr algn="ctr"/>
            <a:r>
              <a:rPr lang="de-DE" dirty="0"/>
              <a:t>Antragsgegner</a:t>
            </a:r>
          </a:p>
          <a:p>
            <a:pPr algn="ctr"/>
            <a:r>
              <a:rPr lang="de-DE" dirty="0"/>
              <a:t>Verfahrenskostenhilfe</a:t>
            </a:r>
          </a:p>
        </p:txBody>
      </p:sp>
    </p:spTree>
    <p:extLst>
      <p:ext uri="{BB962C8B-B14F-4D97-AF65-F5344CB8AC3E}">
        <p14:creationId xmlns:p14="http://schemas.microsoft.com/office/powerpoint/2010/main" val="1758595634"/>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722</Words>
  <Application>Microsoft Office PowerPoint</Application>
  <PresentationFormat>Breitbild</PresentationFormat>
  <Paragraphs>81</Paragraphs>
  <Slides>12</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Arial</vt:lpstr>
      <vt:lpstr>Arial Narrow</vt:lpstr>
      <vt:lpstr>Arial Nova</vt:lpstr>
      <vt:lpstr>Century Gothic</vt:lpstr>
      <vt:lpstr>Wingdings</vt:lpstr>
      <vt:lpstr>Wingdings 3</vt:lpstr>
      <vt:lpstr>Segment</vt:lpstr>
      <vt:lpstr>PowerPoint-Präsentation</vt:lpstr>
      <vt:lpstr>Rechtliche Betreuung</vt:lpstr>
      <vt:lpstr>Volljährigkeit</vt:lpstr>
      <vt:lpstr>PowerPoint-Präsentation</vt:lpstr>
      <vt:lpstr>Die rechtliche Betreuung</vt:lpstr>
      <vt:lpstr>Änderung des Betreuungsrechts zum 01.01.2023 !!!</vt:lpstr>
      <vt:lpstr>Änderung des Betreuungsrechts</vt:lpstr>
      <vt:lpstr>PowerPoint-Präsentation</vt:lpstr>
      <vt:lpstr>Neue Begriffe  nach dem FamFG</vt:lpstr>
      <vt:lpstr>PowerPoint-Präsentation</vt:lpstr>
      <vt:lpstr>Grundbegriffe des 4. Buches des BGB</vt:lpstr>
      <vt:lpstr> Die 5 Bücher des BGB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Neuendorf-Schulz, Simone</dc:creator>
  <cp:lastModifiedBy>Neuendorf-Schulz, Simone</cp:lastModifiedBy>
  <cp:revision>1</cp:revision>
  <dcterms:created xsi:type="dcterms:W3CDTF">2024-11-08T12:18:58Z</dcterms:created>
  <dcterms:modified xsi:type="dcterms:W3CDTF">2024-11-08T12:23:58Z</dcterms:modified>
</cp:coreProperties>
</file>