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7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2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50C24-3302-40A1-B6A0-CB9C582E94B1}" type="datetimeFigureOut">
              <a:rPr lang="de-DE" smtClean="0"/>
              <a:t>11.09.2023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F7F1-D8B3-412D-B7E2-3A2E4062CB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6472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50C24-3302-40A1-B6A0-CB9C582E94B1}" type="datetimeFigureOut">
              <a:rPr lang="de-DE" smtClean="0"/>
              <a:t>11.09.2023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F7F1-D8B3-412D-B7E2-3A2E4062CB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4842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50C24-3302-40A1-B6A0-CB9C582E94B1}" type="datetimeFigureOut">
              <a:rPr lang="de-DE" smtClean="0"/>
              <a:t>11.09.2023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F7F1-D8B3-412D-B7E2-3A2E4062CB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7176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50C24-3302-40A1-B6A0-CB9C582E94B1}" type="datetimeFigureOut">
              <a:rPr lang="de-DE" smtClean="0"/>
              <a:t>11.09.2023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F7F1-D8B3-412D-B7E2-3A2E4062CB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2608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50C24-3302-40A1-B6A0-CB9C582E94B1}" type="datetimeFigureOut">
              <a:rPr lang="de-DE" smtClean="0"/>
              <a:t>11.09.2023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F7F1-D8B3-412D-B7E2-3A2E4062CB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3094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50C24-3302-40A1-B6A0-CB9C582E94B1}" type="datetimeFigureOut">
              <a:rPr lang="de-DE" smtClean="0"/>
              <a:t>11.09.2023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F7F1-D8B3-412D-B7E2-3A2E4062CB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7824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50C24-3302-40A1-B6A0-CB9C582E94B1}" type="datetimeFigureOut">
              <a:rPr lang="de-DE" smtClean="0"/>
              <a:t>11.09.2023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F7F1-D8B3-412D-B7E2-3A2E4062CB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185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50C24-3302-40A1-B6A0-CB9C582E94B1}" type="datetimeFigureOut">
              <a:rPr lang="de-DE" smtClean="0"/>
              <a:t>11.09.2023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F7F1-D8B3-412D-B7E2-3A2E4062CB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445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50C24-3302-40A1-B6A0-CB9C582E94B1}" type="datetimeFigureOut">
              <a:rPr lang="de-DE" smtClean="0"/>
              <a:t>11.09.2023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F7F1-D8B3-412D-B7E2-3A2E4062CB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1772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50C24-3302-40A1-B6A0-CB9C582E94B1}" type="datetimeFigureOut">
              <a:rPr lang="de-DE" smtClean="0"/>
              <a:t>11.09.2023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F7F1-D8B3-412D-B7E2-3A2E4062CB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491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50C24-3302-40A1-B6A0-CB9C582E94B1}" type="datetimeFigureOut">
              <a:rPr lang="de-DE" smtClean="0"/>
              <a:t>11.09.2023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F7F1-D8B3-412D-B7E2-3A2E4062CB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6248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50C24-3302-40A1-B6A0-CB9C582E94B1}" type="datetimeFigureOut">
              <a:rPr lang="de-DE" smtClean="0"/>
              <a:t>11.09.2023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0F7F1-D8B3-412D-B7E2-3A2E4062CB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9936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Rechtsmittel</a:t>
            </a:r>
            <a:endParaRPr lang="de-DE" sz="2400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419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4657725" y="1322047"/>
            <a:ext cx="2671763" cy="41433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/>
              <a:t>Allgemeines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1923191" y="1943100"/>
            <a:ext cx="8140829" cy="201453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wirksam gewordene Entscheidungen dürfen nicht mehr abgeändert werden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nur offensichtliche Schreibversehen können berichtigt werden 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wollen die Beteiligten eine Änderung der Entscheidung erreichen, bleibt ihnen nur ein entsprechender Rechtsbehelf </a:t>
            </a:r>
          </a:p>
        </p:txBody>
      </p:sp>
    </p:spTree>
    <p:extLst>
      <p:ext uri="{BB962C8B-B14F-4D97-AF65-F5344CB8AC3E}">
        <p14:creationId xmlns:p14="http://schemas.microsoft.com/office/powerpoint/2010/main" val="173456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Rechtsmittel</a:t>
            </a:r>
            <a:endParaRPr lang="de-DE" sz="2400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428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675477" y="1347391"/>
            <a:ext cx="2809750" cy="41433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Anschlussbeschwerde</a:t>
            </a:r>
            <a:endParaRPr lang="de-DE" sz="2000"/>
          </a:p>
        </p:txBody>
      </p:sp>
      <p:sp>
        <p:nvSpPr>
          <p:cNvPr id="5" name="Abgerundetes Rechteck 4"/>
          <p:cNvSpPr/>
          <p:nvPr/>
        </p:nvSpPr>
        <p:spPr>
          <a:xfrm>
            <a:off x="1761808" y="1942759"/>
            <a:ext cx="8758237" cy="361494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/>
              <a:t>Anschlussbeschwerde in Scheidungsfolgesachen</a:t>
            </a:r>
            <a:endParaRPr lang="de-DE" dirty="0"/>
          </a:p>
          <a:p>
            <a:r>
              <a:rPr lang="de-DE" dirty="0"/>
              <a:t>Scheidungsverbund – wird die Endentscheidung durch Beschwerde angefochten, so kann gegen eine andere Folgesache Anschlussbeschwerde eingelegt werden </a:t>
            </a:r>
            <a:endParaRPr lang="de-DE" dirty="0" smtClean="0"/>
          </a:p>
          <a:p>
            <a:r>
              <a:rPr lang="de-DE" dirty="0" smtClean="0"/>
              <a:t>(§ </a:t>
            </a:r>
            <a:r>
              <a:rPr lang="de-DE" dirty="0"/>
              <a:t>145 I </a:t>
            </a:r>
            <a:r>
              <a:rPr lang="de-DE" dirty="0" err="1"/>
              <a:t>FamFG</a:t>
            </a:r>
            <a:r>
              <a:rPr lang="de-DE" dirty="0"/>
              <a:t>): </a:t>
            </a:r>
          </a:p>
          <a:p>
            <a:pPr lvl="0"/>
            <a:r>
              <a:rPr lang="de-DE" dirty="0"/>
              <a:t>bis zum Ablauf eines Monats nach Bekanntgabe der Beschwerdebegründung </a:t>
            </a:r>
          </a:p>
          <a:p>
            <a:r>
              <a:rPr lang="de-DE" dirty="0"/>
              <a:t> </a:t>
            </a:r>
          </a:p>
          <a:p>
            <a:r>
              <a:rPr lang="de-DE" dirty="0"/>
              <a:t>innerhalb dieser Frist eine Erweiterung des Rechtsmittels oder Anschließung des Rechtsmittels – Verlängerung der Frist um einen jeweils einen weiteren Monat </a:t>
            </a:r>
            <a:endParaRPr lang="de-DE" dirty="0" smtClean="0"/>
          </a:p>
          <a:p>
            <a:r>
              <a:rPr lang="de-DE" dirty="0" smtClean="0"/>
              <a:t>(§ </a:t>
            </a:r>
            <a:r>
              <a:rPr lang="de-DE" dirty="0"/>
              <a:t>145 II 1, 2 </a:t>
            </a:r>
            <a:r>
              <a:rPr lang="de-DE" dirty="0" err="1"/>
              <a:t>FamFG</a:t>
            </a:r>
            <a:r>
              <a:rPr lang="de-DE" dirty="0"/>
              <a:t>) – beginnend ab Fristende </a:t>
            </a:r>
          </a:p>
          <a:p>
            <a:r>
              <a:rPr lang="de-DE" dirty="0"/>
              <a:t> </a:t>
            </a:r>
          </a:p>
          <a:p>
            <a:r>
              <a:rPr lang="de-DE" dirty="0"/>
              <a:t>durch die Anschließung an die Beschwerde eines Versorgungsträgers kann der Scheidungsanspruch nicht angefochten werden (§ 145 III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  <a:p>
            <a:r>
              <a:rPr lang="de-DE" dirty="0"/>
              <a:t> </a:t>
            </a:r>
          </a:p>
        </p:txBody>
      </p:sp>
      <p:sp>
        <p:nvSpPr>
          <p:cNvPr id="9" name="Gefaltete Ecke 8"/>
          <p:cNvSpPr/>
          <p:nvPr/>
        </p:nvSpPr>
        <p:spPr>
          <a:xfrm rot="21218432">
            <a:off x="10088175" y="1680427"/>
            <a:ext cx="1235218" cy="1319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145 </a:t>
            </a:r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944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Rechtsmittel</a:t>
            </a:r>
            <a:endParaRPr lang="de-DE" sz="2400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429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675477" y="1347391"/>
            <a:ext cx="2353473" cy="41433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Rechtsbeschwerde</a:t>
            </a:r>
            <a:endParaRPr lang="de-DE" sz="2000"/>
          </a:p>
        </p:txBody>
      </p:sp>
      <p:sp>
        <p:nvSpPr>
          <p:cNvPr id="5" name="Abgerundetes Rechteck 4"/>
          <p:cNvSpPr/>
          <p:nvPr/>
        </p:nvSpPr>
        <p:spPr>
          <a:xfrm>
            <a:off x="1731987" y="1761729"/>
            <a:ext cx="8758237" cy="203663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Statthaftigkeit </a:t>
            </a:r>
            <a:endParaRPr lang="de-D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dirty="0"/>
              <a:t>Zulassung durch Beschwerdegericht oder OLG im ersten Rechtszug im Beschluss </a:t>
            </a:r>
            <a:endParaRPr lang="de-DE" dirty="0" smtClean="0"/>
          </a:p>
          <a:p>
            <a:r>
              <a:rPr lang="de-DE" dirty="0" smtClean="0"/>
              <a:t>(§ </a:t>
            </a:r>
            <a:r>
              <a:rPr lang="de-DE" dirty="0"/>
              <a:t>70 I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pPr lvl="0"/>
            <a:r>
              <a:rPr lang="de-DE" dirty="0"/>
              <a:t>dies ist der Fall bei grundsätzlicher Bedeutung der Angelegenheit sowie bei Fortbildung oder Vereinheitlichung des Rechts (§ 70 II 1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  <a:p>
            <a:pPr lvl="0"/>
            <a:r>
              <a:rPr lang="de-DE" dirty="0"/>
              <a:t>keine Zulassung notwendig in Unterbringungs- und Freiheitsentziehungssachen (§ 70 III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</p:txBody>
      </p:sp>
      <p:sp>
        <p:nvSpPr>
          <p:cNvPr id="9" name="Gefaltete Ecke 8"/>
          <p:cNvSpPr/>
          <p:nvPr/>
        </p:nvSpPr>
        <p:spPr>
          <a:xfrm>
            <a:off x="9716700" y="1283150"/>
            <a:ext cx="1235218" cy="1319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70 </a:t>
            </a:r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1731987" y="3989377"/>
            <a:ext cx="5154588" cy="43894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BGH ist an die Zulassung gebunden (§ 70 II 2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1731987" y="4595166"/>
            <a:ext cx="4243787" cy="44910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es gibt keine Nichtzulassungsbeschwerde 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1731987" y="5225125"/>
            <a:ext cx="8234046" cy="84296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in Verfahren des vorläufigen Rechtsschutzes ist die Rechtsbeschwerde ausgeschlossen </a:t>
            </a:r>
            <a:br>
              <a:rPr lang="de-DE" dirty="0"/>
            </a:br>
            <a:r>
              <a:rPr lang="de-DE" dirty="0"/>
              <a:t>(§ 70 IV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04134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2" grpId="0" animBg="1"/>
      <p:bldP spid="10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Rechtsmittel</a:t>
            </a:r>
            <a:endParaRPr lang="de-DE" sz="2400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430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675477" y="1347391"/>
            <a:ext cx="3596486" cy="41433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Einlegung und Begründung </a:t>
            </a:r>
            <a:endParaRPr lang="de-DE" sz="2000"/>
          </a:p>
        </p:txBody>
      </p:sp>
      <p:sp>
        <p:nvSpPr>
          <p:cNvPr id="5" name="Abgerundetes Rechteck 4"/>
          <p:cNvSpPr/>
          <p:nvPr/>
        </p:nvSpPr>
        <p:spPr>
          <a:xfrm>
            <a:off x="1731987" y="1761729"/>
            <a:ext cx="8758237" cy="102149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Rechtsbeschwerde nur bei einer Rechtsverletzung (§ 72 I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= wenn eine Rechtsnorm nicht oder nicht richtig angewendet worden ist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mangelnde Zuständigkeit des erstinstanzlichen Gerichts genügt nicht (§ 72 II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</p:txBody>
      </p:sp>
      <p:sp>
        <p:nvSpPr>
          <p:cNvPr id="9" name="Gefaltete Ecke 8"/>
          <p:cNvSpPr/>
          <p:nvPr/>
        </p:nvSpPr>
        <p:spPr>
          <a:xfrm>
            <a:off x="10198229" y="1547869"/>
            <a:ext cx="1235218" cy="1319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72 </a:t>
            </a:r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1716881" y="3011378"/>
            <a:ext cx="8758237" cy="83524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Einreichung</a:t>
            </a:r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dirty="0"/>
              <a:t>durch Einreichung einer Rechtsbeschwerdeschrift (§ 71 I 1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1731987" y="4053302"/>
            <a:ext cx="8758237" cy="4135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beim BGH (§ 71 I 1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1731987" y="4673523"/>
            <a:ext cx="8466242" cy="482421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Anwaltszwang (§ 10 IV 1 FamFG) </a:t>
            </a:r>
          </a:p>
        </p:txBody>
      </p:sp>
      <p:sp>
        <p:nvSpPr>
          <p:cNvPr id="13" name="Gefaltete Ecke 12"/>
          <p:cNvSpPr/>
          <p:nvPr/>
        </p:nvSpPr>
        <p:spPr>
          <a:xfrm>
            <a:off x="9580620" y="3308156"/>
            <a:ext cx="1235218" cy="1319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71 </a:t>
            </a:r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1731987" y="5372519"/>
            <a:ext cx="8466242" cy="64293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Fristen</a:t>
            </a:r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dirty="0"/>
              <a:t>1 Monat ab schriftlicher Bekanntgabe des Beschlusses (§ 71 I 1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439401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2" grpId="0" animBg="1"/>
      <p:bldP spid="10" grpId="0" animBg="1"/>
      <p:bldP spid="12" grpId="0" animBg="1"/>
      <p:bldP spid="13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Rechtsmittel</a:t>
            </a:r>
            <a:endParaRPr lang="de-DE" sz="2400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431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675477" y="1347391"/>
            <a:ext cx="6282536" cy="41433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/>
              <a:t>Inhalt der Rechtsbeschwerde (§§ 71 I </a:t>
            </a:r>
            <a:r>
              <a:rPr lang="de-DE" sz="2000" b="1" dirty="0" smtClean="0"/>
              <a:t>S.2</a:t>
            </a:r>
            <a:r>
              <a:rPr lang="de-DE" sz="2000" b="1" dirty="0"/>
              <a:t>, 4, II, III </a:t>
            </a:r>
            <a:r>
              <a:rPr lang="de-DE" sz="2000" b="1" dirty="0" err="1"/>
              <a:t>FamFG</a:t>
            </a:r>
            <a:r>
              <a:rPr lang="de-DE" sz="2000" b="1" dirty="0"/>
              <a:t>) </a:t>
            </a:r>
          </a:p>
        </p:txBody>
      </p:sp>
      <p:sp>
        <p:nvSpPr>
          <p:cNvPr id="5" name="Abgerundetes Rechteck 4"/>
          <p:cNvSpPr/>
          <p:nvPr/>
        </p:nvSpPr>
        <p:spPr>
          <a:xfrm>
            <a:off x="1731987" y="1761729"/>
            <a:ext cx="8758237" cy="42274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Bezeichnung der angefochtenen Entscheidung 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1731987" y="2359221"/>
            <a:ext cx="8758237" cy="50207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Tatsachen der Beschwerdeeinlegung 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1731987" y="3031807"/>
            <a:ext cx="8758237" cy="65208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mindestens eine beglaubigte Abschrift der angefochtenen Entscheidung soll beigefügt werden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1731987" y="3873109"/>
            <a:ext cx="8758237" cy="749691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Begründung</a:t>
            </a:r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dirty="0"/>
              <a:t>1 Monat ab schriftlicher Bekanntgabe des angefochtenen Beschlusses (§ 71 II 1, 2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1731986" y="4812022"/>
            <a:ext cx="8758237" cy="55679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neue Tatsachen und Beweismittel sind nicht zulässig </a:t>
            </a:r>
          </a:p>
        </p:txBody>
      </p:sp>
      <p:sp>
        <p:nvSpPr>
          <p:cNvPr id="9" name="Gefaltete Ecke 8"/>
          <p:cNvSpPr/>
          <p:nvPr/>
        </p:nvSpPr>
        <p:spPr>
          <a:xfrm>
            <a:off x="9959896" y="565841"/>
            <a:ext cx="1235218" cy="1319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71 </a:t>
            </a:r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605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10" grpId="0" animBg="1"/>
      <p:bldP spid="12" grpId="0" animBg="1"/>
      <p:bldP spid="4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Rechtsmittel</a:t>
            </a:r>
            <a:endParaRPr lang="de-DE" sz="2400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432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675477" y="1347391"/>
            <a:ext cx="2410623" cy="41433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Verfahrensablauf</a:t>
            </a:r>
            <a:endParaRPr lang="de-DE" sz="2000" b="1" dirty="0"/>
          </a:p>
        </p:txBody>
      </p:sp>
      <p:sp>
        <p:nvSpPr>
          <p:cNvPr id="5" name="Abgerundetes Rechteck 4"/>
          <p:cNvSpPr/>
          <p:nvPr/>
        </p:nvSpPr>
        <p:spPr>
          <a:xfrm>
            <a:off x="1731987" y="1761728"/>
            <a:ext cx="8743130" cy="7196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Zulässigkeitsprüfung (§ 74 I </a:t>
            </a:r>
            <a:r>
              <a:rPr lang="de-DE" dirty="0" err="1"/>
              <a:t>FamFG</a:t>
            </a:r>
            <a:r>
              <a:rPr lang="de-DE" dirty="0"/>
              <a:t>) – statthaft, form- und fristgerecht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nein: Rechtsbeschwerde als unzulässig verwerfen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1716881" y="2571581"/>
            <a:ext cx="8758237" cy="64138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die Rechtsbeschwerde- und die Begründungsschrift sind den anderen Beteiligten bekannt zu geben (§ 71 IV FamFG)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1716880" y="3333629"/>
            <a:ext cx="8758237" cy="65208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BGH ist nicht an die geltend gemachten Rechtsbeschwerdegründe gebunden </a:t>
            </a:r>
            <a:endParaRPr lang="de-DE" dirty="0" smtClean="0"/>
          </a:p>
          <a:p>
            <a:r>
              <a:rPr lang="de-DE" dirty="0" smtClean="0"/>
              <a:t>(§ </a:t>
            </a:r>
            <a:r>
              <a:rPr lang="de-DE" dirty="0"/>
              <a:t>74 III 2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1731987" y="4106374"/>
            <a:ext cx="8758237" cy="107998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der BGH entscheidet über die Begründetheit der Beschwerde (§ 74 V FamFG) – Entscheidung in der Sache selbst – ausnahmsweise erfolgt eine Zurückverweisung an das Beschwerdegericht oder an die erste Instanz (§ 74 VI FamFG) 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1731987" y="5307028"/>
            <a:ext cx="8758237" cy="92133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liegen die Voraussetzungen für die Zulassung der Rechtsbeschwerde nicht vor bzw. hat sie keinen Erfolg, erfolgt ein Zurückweisungsbeschluss (§ 74a FamFG) </a:t>
            </a:r>
          </a:p>
        </p:txBody>
      </p:sp>
      <p:sp>
        <p:nvSpPr>
          <p:cNvPr id="9" name="Gefaltete Ecke 8"/>
          <p:cNvSpPr/>
          <p:nvPr/>
        </p:nvSpPr>
        <p:spPr>
          <a:xfrm rot="21300163">
            <a:off x="9403807" y="1051850"/>
            <a:ext cx="1235218" cy="1319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74 </a:t>
            </a:r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707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10" grpId="0" animBg="1"/>
      <p:bldP spid="12" grpId="0" animBg="1"/>
      <p:bldP spid="4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Rechtsmittel</a:t>
            </a:r>
            <a:endParaRPr lang="de-DE" sz="2400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433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675477" y="1347391"/>
            <a:ext cx="3382173" cy="41433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Anschlussrechtsbeschwerde</a:t>
            </a:r>
            <a:endParaRPr lang="de-DE" sz="2000" b="1" dirty="0"/>
          </a:p>
        </p:txBody>
      </p:sp>
      <p:sp>
        <p:nvSpPr>
          <p:cNvPr id="5" name="Abgerundetes Rechteck 4"/>
          <p:cNvSpPr/>
          <p:nvPr/>
        </p:nvSpPr>
        <p:spPr>
          <a:xfrm>
            <a:off x="1731987" y="1761728"/>
            <a:ext cx="8743130" cy="7196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Beteiligter schließt sich der Rechtsbeschwerde an (§ 73 FamFG) 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1716881" y="2571581"/>
            <a:ext cx="8758237" cy="64138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Frist: 1 Monat ab Bekanntgabe der Begründung der Rechtsbeschwerde 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1716880" y="3333629"/>
            <a:ext cx="8758237" cy="65208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Einreichung der Anschlussschrift beim BGH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1731987" y="4106374"/>
            <a:ext cx="8758237" cy="107998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auch zulässig, wenn auf die Rechtsbeschwerde verzichtet wurde, die Rechtsbeschwerdefrist verstrichen oder die Rechtsbeschwerde nicht zugelassen worden ist 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1731987" y="5307028"/>
            <a:ext cx="8758237" cy="92133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die Anschließung verliert ihre Wirkung, wenn die Rechtsbeschwerde zurückgenommen, als unzulässig verworfen oder zurückgewiesen wird </a:t>
            </a:r>
          </a:p>
        </p:txBody>
      </p:sp>
      <p:sp>
        <p:nvSpPr>
          <p:cNvPr id="9" name="Gefaltete Ecke 8"/>
          <p:cNvSpPr/>
          <p:nvPr/>
        </p:nvSpPr>
        <p:spPr>
          <a:xfrm rot="21300163">
            <a:off x="9403807" y="1051850"/>
            <a:ext cx="1235218" cy="1319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73 </a:t>
            </a:r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18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10" grpId="0" animBg="1"/>
      <p:bldP spid="12" grpId="0" animBg="1"/>
      <p:bldP spid="4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Rechtsmittel</a:t>
            </a:r>
            <a:endParaRPr lang="de-DE" sz="2400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434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675477" y="1347391"/>
            <a:ext cx="3114019" cy="41433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Sprungrechtsbeschwerde</a:t>
            </a:r>
            <a:endParaRPr lang="de-DE" sz="2000"/>
          </a:p>
        </p:txBody>
      </p:sp>
      <p:sp>
        <p:nvSpPr>
          <p:cNvPr id="5" name="Abgerundetes Rechteck 4"/>
          <p:cNvSpPr/>
          <p:nvPr/>
        </p:nvSpPr>
        <p:spPr>
          <a:xfrm>
            <a:off x="1731987" y="1761728"/>
            <a:ext cx="5540351" cy="7196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rasche Klärung ausschließlich von Rechtsfragen 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1716881" y="2571581"/>
            <a:ext cx="4379119" cy="92787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Voraussetzungen (§ 75 </a:t>
            </a:r>
            <a:r>
              <a:rPr lang="de-DE" dirty="0" err="1"/>
              <a:t>FamFG</a:t>
            </a:r>
            <a:r>
              <a:rPr lang="de-DE" dirty="0"/>
              <a:t>):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Einwilligung der Beteiligten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Zulassung durch den BGH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1731987" y="3579036"/>
            <a:ext cx="6683351" cy="65208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nicht möglich, wenn: </a:t>
            </a:r>
          </a:p>
          <a:p>
            <a:pPr lvl="0"/>
            <a:r>
              <a:rPr lang="de-DE"/>
              <a:t>bei Vermögensangelegenheiten der Verfahrenswert &lt; 600,00 €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1716881" y="4335816"/>
            <a:ext cx="6698457" cy="73480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Frist: 1 Monat bzw. 2 Wochen gemäß § 63 FamFG (§ 75 II FamFG) 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1731987" y="5188281"/>
            <a:ext cx="8758237" cy="92133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der Antrag auf Zulassung der Sprungrechtsbeschwerde und die Erklärung der Einwilligung gelten als Verzicht auf das Rechtsmittel der Beschwerde (§ 75 I FamFG)</a:t>
            </a:r>
          </a:p>
        </p:txBody>
      </p:sp>
      <p:sp>
        <p:nvSpPr>
          <p:cNvPr id="9" name="Gefaltete Ecke 8"/>
          <p:cNvSpPr/>
          <p:nvPr/>
        </p:nvSpPr>
        <p:spPr>
          <a:xfrm rot="21300163">
            <a:off x="7583440" y="2351640"/>
            <a:ext cx="1235218" cy="1319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75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93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10" grpId="0" animBg="1"/>
      <p:bldP spid="12" grpId="0" animBg="1"/>
      <p:bldP spid="4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Rechtsmittel</a:t>
            </a:r>
            <a:endParaRPr lang="de-DE" sz="2400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435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675477" y="1347391"/>
            <a:ext cx="3114019" cy="41433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sofortige Beschwerde</a:t>
            </a:r>
            <a:endParaRPr lang="de-DE" sz="2000"/>
          </a:p>
        </p:txBody>
      </p:sp>
      <p:sp>
        <p:nvSpPr>
          <p:cNvPr id="5" name="Abgerundetes Rechteck 4"/>
          <p:cNvSpPr/>
          <p:nvPr/>
        </p:nvSpPr>
        <p:spPr>
          <a:xfrm>
            <a:off x="1731987" y="1761728"/>
            <a:ext cx="8758237" cy="7196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gegen alle Neben- und Zwischenentscheidungen (z. B. VKH-Entscheidungen, Berichtigungsbeschluss, Anordnung von Zwangsmaßnahmen, Aussetzung des Verfahrens)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1716880" y="2571581"/>
            <a:ext cx="8773343" cy="133049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Frist: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2 Wochen ab Bekanntgabe des Beschlusses bzw.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1 Monat ab Bekanntgabe einer Verfahrenskostenhilfeentscheidung (§ 76 II </a:t>
            </a:r>
            <a:r>
              <a:rPr lang="de-DE" dirty="0" err="1"/>
              <a:t>FamFG</a:t>
            </a:r>
            <a:r>
              <a:rPr lang="de-DE" dirty="0"/>
              <a:t>, §§ 567 - 572, 127 II - IV ZPO)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1731987" y="4097056"/>
            <a:ext cx="8758236" cy="65208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sie ist beim Gericht, dessen Entscheidung angefochten wird, einzulegen</a:t>
            </a:r>
          </a:p>
        </p:txBody>
      </p:sp>
      <p:sp>
        <p:nvSpPr>
          <p:cNvPr id="9" name="Gefaltete Ecke 8"/>
          <p:cNvSpPr/>
          <p:nvPr/>
        </p:nvSpPr>
        <p:spPr>
          <a:xfrm rot="21300163">
            <a:off x="9580620" y="4279928"/>
            <a:ext cx="1235218" cy="1319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76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525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10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Rechtsmittel</a:t>
            </a:r>
            <a:endParaRPr lang="de-DE" sz="2400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436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675478" y="1347391"/>
            <a:ext cx="1481936" cy="41433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Einspruch</a:t>
            </a:r>
            <a:endParaRPr lang="de-DE" sz="2000" dirty="0"/>
          </a:p>
        </p:txBody>
      </p:sp>
      <p:sp>
        <p:nvSpPr>
          <p:cNvPr id="5" name="Abgerundetes Rechteck 4"/>
          <p:cNvSpPr/>
          <p:nvPr/>
        </p:nvSpPr>
        <p:spPr>
          <a:xfrm>
            <a:off x="1731987" y="1761728"/>
            <a:ext cx="8758237" cy="7196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möglich in den Familienstreitsachen gegen die Versäumnis(teil)entscheidung (§ 338 ZPO) 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1716880" y="2571581"/>
            <a:ext cx="8773343" cy="99274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Frist: </a:t>
            </a:r>
            <a:r>
              <a:rPr lang="de-DE" dirty="0"/>
              <a:t>Notfrist von 2 Wochen ab Zustellung des Beschlusses beim Gericht, dessen Entscheidung angefochten wird, einzulegen</a:t>
            </a:r>
          </a:p>
          <a:p>
            <a:r>
              <a:rPr lang="de-DE" dirty="0"/>
              <a:t> 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1731987" y="4246107"/>
            <a:ext cx="8758236" cy="65208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gegen die Entscheidungen des Rechtspflegers, gegen die keine Beschwerde möglich ist </a:t>
            </a:r>
            <a:br>
              <a:rPr lang="de-DE" dirty="0"/>
            </a:br>
            <a:r>
              <a:rPr lang="de-DE" dirty="0"/>
              <a:t>(§ 11 II RPflG)</a:t>
            </a:r>
          </a:p>
        </p:txBody>
      </p:sp>
      <p:sp>
        <p:nvSpPr>
          <p:cNvPr id="9" name="Gefaltete Ecke 8"/>
          <p:cNvSpPr/>
          <p:nvPr/>
        </p:nvSpPr>
        <p:spPr>
          <a:xfrm rot="21300163">
            <a:off x="10256405" y="1398682"/>
            <a:ext cx="1235218" cy="1319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338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ZPO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675478" y="3890725"/>
            <a:ext cx="1610522" cy="41433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Erinnerung</a:t>
            </a:r>
            <a:endParaRPr lang="de-DE" sz="2000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731987" y="4989047"/>
            <a:ext cx="8758236" cy="65208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Frist: 2 Wochen ab Bekanntgabe des Beschlusses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1716880" y="5802579"/>
            <a:ext cx="8773343" cy="80631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Erinnerung ebenfalls gegen den Rechtskraftvermerk bzw. gegen die Entscheidung des UdG möglich (§§ 573, 706 ZPO)</a:t>
            </a:r>
          </a:p>
        </p:txBody>
      </p:sp>
    </p:spTree>
    <p:extLst>
      <p:ext uri="{BB962C8B-B14F-4D97-AF65-F5344CB8AC3E}">
        <p14:creationId xmlns:p14="http://schemas.microsoft.com/office/powerpoint/2010/main" val="2946579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10" grpId="0" animBg="1"/>
      <p:bldP spid="9" grpId="0" animBg="1"/>
      <p:bldP spid="12" grpId="0" animBg="1"/>
      <p:bldP spid="13" grpId="0" animBg="1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Rechtsmittel</a:t>
            </a:r>
            <a:endParaRPr lang="de-DE" sz="2400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437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675478" y="1347391"/>
            <a:ext cx="3567910" cy="41433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Registerzeichen beim OLG/KG</a:t>
            </a:r>
            <a:endParaRPr lang="de-DE" sz="2000" dirty="0"/>
          </a:p>
        </p:txBody>
      </p:sp>
      <p:sp>
        <p:nvSpPr>
          <p:cNvPr id="5" name="Abgerundetes Rechteck 4"/>
          <p:cNvSpPr/>
          <p:nvPr/>
        </p:nvSpPr>
        <p:spPr>
          <a:xfrm>
            <a:off x="1731987" y="1761728"/>
            <a:ext cx="8758237" cy="141150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UF = Beschwerden gegen Endentscheidungen in Familiensachen </a:t>
            </a:r>
          </a:p>
          <a:p>
            <a:r>
              <a:rPr lang="de-DE" dirty="0"/>
              <a:t>UFH = Verfahren über Anträge außerhalb anhängiger Beschwerdeverfahren in </a:t>
            </a:r>
            <a:r>
              <a:rPr lang="de-DE" dirty="0" smtClean="0"/>
              <a:t>	Familiensachen </a:t>
            </a:r>
            <a:endParaRPr lang="de-DE" dirty="0"/>
          </a:p>
          <a:p>
            <a:r>
              <a:rPr lang="de-DE" dirty="0"/>
              <a:t>WF = sonstige Beschwerden in Familiensachen</a:t>
            </a:r>
          </a:p>
        </p:txBody>
      </p:sp>
      <p:grpSp>
        <p:nvGrpSpPr>
          <p:cNvPr id="16" name="Gruppieren 15"/>
          <p:cNvGrpSpPr/>
          <p:nvPr/>
        </p:nvGrpSpPr>
        <p:grpSpPr>
          <a:xfrm>
            <a:off x="1057275" y="3429000"/>
            <a:ext cx="4635283" cy="3414711"/>
            <a:chOff x="1057275" y="3429000"/>
            <a:chExt cx="4635283" cy="3414711"/>
          </a:xfrm>
        </p:grpSpPr>
        <p:pic>
          <p:nvPicPr>
            <p:cNvPr id="14" name="Grafik 13" descr="Ein Bild, das Entwurf, Animation, Menschliches Gesicht, Darstellung enthält.&#10;&#10;Automatisch generierte Beschreibung">
              <a:extLst>
                <a:ext uri="{FF2B5EF4-FFF2-40B4-BE49-F238E27FC236}">
                  <a16:creationId xmlns:a16="http://schemas.microsoft.com/office/drawing/2014/main" id="{601CED62-BCAA-DE97-7A99-254264FE55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7275" y="3896449"/>
              <a:ext cx="2150705" cy="2947262"/>
            </a:xfrm>
            <a:prstGeom prst="rect">
              <a:avLst/>
            </a:prstGeom>
          </p:spPr>
        </p:pic>
        <p:sp>
          <p:nvSpPr>
            <p:cNvPr id="15" name="Wolkenförmige Legende 14"/>
            <p:cNvSpPr/>
            <p:nvPr/>
          </p:nvSpPr>
          <p:spPr>
            <a:xfrm>
              <a:off x="2906495" y="3429000"/>
              <a:ext cx="2786063" cy="1769936"/>
            </a:xfrm>
            <a:prstGeom prst="cloudCallout">
              <a:avLst>
                <a:gd name="adj1" fmla="val -64423"/>
                <a:gd name="adj2" fmla="val -6115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…fast geschafft…</a:t>
              </a:r>
              <a:endParaRPr lang="de-DE" sz="24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077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1942236" y="5559364"/>
            <a:ext cx="8778147" cy="108252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Rechtsbeschwerde</a:t>
            </a:r>
            <a:r>
              <a:rPr lang="de-DE" dirty="0"/>
              <a:t> (§§ 70 ff. </a:t>
            </a:r>
            <a:r>
              <a:rPr lang="de-DE" dirty="0" err="1"/>
              <a:t>FamFG</a:t>
            </a:r>
            <a:r>
              <a:rPr lang="de-DE" dirty="0"/>
              <a:t>): </a:t>
            </a:r>
          </a:p>
          <a:p>
            <a:pPr lvl="0"/>
            <a:r>
              <a:rPr lang="de-DE" dirty="0"/>
              <a:t>gegen Entscheidungen des Beschwerdegerichts </a:t>
            </a:r>
          </a:p>
          <a:p>
            <a:pPr lvl="0"/>
            <a:r>
              <a:rPr lang="de-DE" dirty="0"/>
              <a:t>BGH</a:t>
            </a:r>
          </a:p>
        </p:txBody>
      </p:sp>
      <p:sp>
        <p:nvSpPr>
          <p:cNvPr id="15" name="Abgerundetes Rechteck 14"/>
          <p:cNvSpPr/>
          <p:nvPr/>
        </p:nvSpPr>
        <p:spPr>
          <a:xfrm>
            <a:off x="1947000" y="4240146"/>
            <a:ext cx="8778147" cy="1401411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Erinnerung</a:t>
            </a:r>
            <a:r>
              <a:rPr lang="de-DE" dirty="0"/>
              <a:t> (§ 11 II RPflG) </a:t>
            </a:r>
          </a:p>
          <a:p>
            <a:pPr lvl="0"/>
            <a:r>
              <a:rPr lang="de-DE" dirty="0"/>
              <a:t>gegen Entscheidungen des Rechtspflegers, gegen die nach allgemeinen Vorschriften kein Rechtsbehelf gegeben ist bzw. der Verfahrenswert unter 600,00 € ist und fehlender Beschwerdezulassung (vgl. § 61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1951764" y="2964333"/>
            <a:ext cx="8778147" cy="140141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sofortige Beschwerde (§§ 567 – 572 ZPO)</a:t>
            </a:r>
          </a:p>
          <a:p>
            <a:pPr lvl="0"/>
            <a:r>
              <a:rPr lang="de-DE" dirty="0"/>
              <a:t>wenn dies im Gesetz ausdrücklich bestimmt ist</a:t>
            </a:r>
          </a:p>
          <a:p>
            <a:pPr lvl="0"/>
            <a:r>
              <a:rPr lang="de-DE" dirty="0"/>
              <a:t>gegen alle Neben- und Zwischenentscheidungen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1951765" y="1340708"/>
            <a:ext cx="8778147" cy="171450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Beschwerde</a:t>
            </a:r>
            <a:r>
              <a:rPr lang="de-DE" dirty="0"/>
              <a:t>: gegen alle im ersten Rechtszug ergangenen Endentscheidungen </a:t>
            </a:r>
            <a:endParaRPr lang="de-DE" dirty="0" smtClean="0"/>
          </a:p>
          <a:p>
            <a:r>
              <a:rPr lang="de-DE" dirty="0" smtClean="0"/>
              <a:t>(§§ </a:t>
            </a:r>
            <a:r>
              <a:rPr lang="de-DE" dirty="0"/>
              <a:t>58 </a:t>
            </a:r>
            <a:r>
              <a:rPr lang="de-DE" dirty="0" smtClean="0"/>
              <a:t>ff</a:t>
            </a:r>
            <a:r>
              <a:rPr lang="de-DE" dirty="0"/>
              <a:t>. </a:t>
            </a:r>
            <a:r>
              <a:rPr lang="de-DE" dirty="0" err="1"/>
              <a:t>FamFG</a:t>
            </a:r>
            <a:r>
              <a:rPr lang="de-DE" dirty="0"/>
              <a:t>, 119 I GVG)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OLG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Ausnahme: in Freiheitsentziehungssachen ist das LG Beschwerdegericht </a:t>
            </a:r>
            <a:endParaRPr lang="de-DE" dirty="0" smtClean="0"/>
          </a:p>
          <a:p>
            <a:pPr lvl="0"/>
            <a:r>
              <a:rPr lang="de-DE" dirty="0" smtClean="0"/>
              <a:t>	(§ </a:t>
            </a:r>
            <a:r>
              <a:rPr lang="de-DE" dirty="0"/>
              <a:t>72 I </a:t>
            </a:r>
            <a:r>
              <a:rPr lang="de-DE" dirty="0" smtClean="0"/>
              <a:t>S.2 </a:t>
            </a:r>
            <a:r>
              <a:rPr lang="de-DE" dirty="0"/>
              <a:t>GVG) 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Rechtsmittel</a:t>
            </a:r>
            <a:endParaRPr lang="de-DE" sz="2400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420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676400" y="1085849"/>
            <a:ext cx="3429000" cy="41433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Übersicht der Rechtsbehelfe</a:t>
            </a:r>
            <a:endParaRPr lang="de-DE" sz="2000"/>
          </a:p>
        </p:txBody>
      </p:sp>
      <p:sp>
        <p:nvSpPr>
          <p:cNvPr id="9" name="Gefaltete Ecke 8"/>
          <p:cNvSpPr/>
          <p:nvPr/>
        </p:nvSpPr>
        <p:spPr>
          <a:xfrm rot="21218432">
            <a:off x="9716803" y="911579"/>
            <a:ext cx="1235218" cy="1319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58 ff.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Gefaltete Ecke 9"/>
          <p:cNvSpPr/>
          <p:nvPr/>
        </p:nvSpPr>
        <p:spPr>
          <a:xfrm rot="21218432">
            <a:off x="10102774" y="1946397"/>
            <a:ext cx="1235218" cy="1319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72 I S.2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>
            <a:off x="8201050" y="3092569"/>
            <a:ext cx="1235218" cy="1319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567-572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ZPO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 rot="314545">
            <a:off x="10406160" y="4095536"/>
            <a:ext cx="1235218" cy="1319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11 II </a:t>
            </a:r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RpflG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8818659" y="5384842"/>
            <a:ext cx="1235218" cy="1319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70 ff.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716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5" grpId="0" animBg="1"/>
      <p:bldP spid="12" grpId="0" animBg="1"/>
      <p:bldP spid="4" grpId="0" animBg="1"/>
      <p:bldP spid="9" grpId="0" animBg="1"/>
      <p:bldP spid="10" grpId="0" animBg="1"/>
      <p:bldP spid="14" grpId="0" animBg="1"/>
      <p:bldP spid="16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951765" y="1340708"/>
            <a:ext cx="8778147" cy="221208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/>
              <a:t>Statthaftigkeit </a:t>
            </a:r>
            <a:endParaRPr lang="de-DE" dirty="0"/>
          </a:p>
          <a:p>
            <a:r>
              <a:rPr lang="de-DE" dirty="0"/>
              <a:t>gegen die im ersten Rechtszug ergangenen Endentscheidungen des AG oder LG in Angelegenheiten des </a:t>
            </a:r>
            <a:r>
              <a:rPr lang="de-DE" dirty="0" err="1"/>
              <a:t>FamFG</a:t>
            </a:r>
            <a:r>
              <a:rPr lang="de-DE" dirty="0"/>
              <a:t> (§ 58 I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r>
              <a:rPr lang="de-DE" dirty="0"/>
              <a:t> </a:t>
            </a:r>
          </a:p>
          <a:p>
            <a:r>
              <a:rPr lang="de-DE" u="sng" dirty="0"/>
              <a:t>dies gilt auch für Ehe- oder Familienstreitsachen</a:t>
            </a:r>
          </a:p>
          <a:p>
            <a:pPr lvl="0"/>
            <a:r>
              <a:rPr lang="de-DE" dirty="0"/>
              <a:t>Besonderheiten ergeben sich aus § 117 </a:t>
            </a:r>
            <a:r>
              <a:rPr lang="de-DE" dirty="0" err="1"/>
              <a:t>FamFG</a:t>
            </a:r>
            <a:endParaRPr lang="de-DE" dirty="0"/>
          </a:p>
          <a:p>
            <a:pPr lvl="0"/>
            <a:r>
              <a:rPr lang="de-DE" dirty="0"/>
              <a:t>bei Säumnis eines Ehegatten vgl. § 130 </a:t>
            </a:r>
            <a:r>
              <a:rPr lang="de-DE" dirty="0" err="1"/>
              <a:t>FamFG</a:t>
            </a:r>
            <a:endParaRPr lang="de-DE" dirty="0"/>
          </a:p>
        </p:txBody>
      </p:sp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Rechtsmittel</a:t>
            </a:r>
            <a:endParaRPr lang="de-DE" sz="2400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421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676400" y="1085849"/>
            <a:ext cx="1881063" cy="41433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Beschwerde</a:t>
            </a:r>
            <a:endParaRPr lang="de-DE" sz="2000"/>
          </a:p>
        </p:txBody>
      </p:sp>
      <p:sp>
        <p:nvSpPr>
          <p:cNvPr id="9" name="Gefaltete Ecke 8"/>
          <p:cNvSpPr/>
          <p:nvPr/>
        </p:nvSpPr>
        <p:spPr>
          <a:xfrm rot="21218432">
            <a:off x="9716803" y="911579"/>
            <a:ext cx="1235218" cy="1319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58 I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Gefaltete Ecke 9"/>
          <p:cNvSpPr/>
          <p:nvPr/>
        </p:nvSpPr>
        <p:spPr>
          <a:xfrm rot="21218432">
            <a:off x="7590603" y="2370787"/>
            <a:ext cx="1235218" cy="1319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172, 130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19" name="Grafik 18" descr="Ein Bild, das Entwurf, Animation, Menschliches Gesicht, Darstellung enthält.&#10;&#10;Automatisch generierte Beschreibung">
            <a:extLst>
              <a:ext uri="{FF2B5EF4-FFF2-40B4-BE49-F238E27FC236}">
                <a16:creationId xmlns:a16="http://schemas.microsoft.com/office/drawing/2014/main" id="{601CED62-BCAA-DE97-7A99-254264FE55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008" y="4271963"/>
            <a:ext cx="1568559" cy="2149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181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951765" y="1340708"/>
            <a:ext cx="8778147" cy="294554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Berechtigung</a:t>
            </a:r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jeder der durch die Entscheidung unmittelbar in seinen Rechten beeinträchtigt </a:t>
            </a:r>
            <a:r>
              <a:rPr lang="de-DE" dirty="0" smtClean="0"/>
              <a:t>ist</a:t>
            </a:r>
          </a:p>
          <a:p>
            <a:r>
              <a:rPr lang="de-DE" dirty="0"/>
              <a:t>	</a:t>
            </a:r>
            <a:r>
              <a:rPr lang="de-DE" dirty="0" smtClean="0"/>
              <a:t> </a:t>
            </a:r>
            <a:r>
              <a:rPr lang="de-DE" dirty="0"/>
              <a:t>(§ 59 I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Antragsverfahren </a:t>
            </a:r>
            <a:r>
              <a:rPr lang="de-DE" dirty="0"/>
              <a:t>bei Zurückweisung: nur Antragsteller (§ 59 II </a:t>
            </a:r>
            <a:r>
              <a:rPr lang="de-DE" dirty="0" err="1"/>
              <a:t>FamFG</a:t>
            </a:r>
            <a:r>
              <a:rPr lang="de-DE" dirty="0"/>
              <a:t>)  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Beschwerderecht </a:t>
            </a:r>
            <a:r>
              <a:rPr lang="de-DE" dirty="0"/>
              <a:t>von Behörden: § 59 III </a:t>
            </a:r>
            <a:r>
              <a:rPr lang="de-DE" dirty="0" err="1"/>
              <a:t>FamFG</a:t>
            </a:r>
            <a:r>
              <a:rPr lang="de-DE" dirty="0"/>
              <a:t> (z. B. JA, § 162 III 2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r>
              <a:rPr lang="de-DE" dirty="0"/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Kinder &gt; 14 Jahre = Verfahrensfähig (§ 9 </a:t>
            </a:r>
            <a:r>
              <a:rPr lang="de-DE" dirty="0" err="1"/>
              <a:t>FamFG</a:t>
            </a:r>
            <a:r>
              <a:rPr lang="de-DE" dirty="0"/>
              <a:t>) = beschwerdeberechtigt (§§ 60, 164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Rechtsmittel</a:t>
            </a:r>
            <a:endParaRPr lang="de-DE" sz="2400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422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676400" y="1002887"/>
            <a:ext cx="3113096" cy="41433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Einlegung und Begründung</a:t>
            </a:r>
            <a:endParaRPr lang="de-DE" sz="2000"/>
          </a:p>
        </p:txBody>
      </p:sp>
      <p:sp>
        <p:nvSpPr>
          <p:cNvPr id="9" name="Gefaltete Ecke 8"/>
          <p:cNvSpPr/>
          <p:nvPr/>
        </p:nvSpPr>
        <p:spPr>
          <a:xfrm rot="21218432">
            <a:off x="10342847" y="2045432"/>
            <a:ext cx="1235218" cy="1319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59 </a:t>
            </a:r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Gefaltete Ecke 9"/>
          <p:cNvSpPr/>
          <p:nvPr/>
        </p:nvSpPr>
        <p:spPr>
          <a:xfrm rot="150889">
            <a:off x="10479000" y="4066813"/>
            <a:ext cx="1235218" cy="1319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9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1951766" y="4829175"/>
            <a:ext cx="8778146" cy="155733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Zulässigkeit (§ 61 </a:t>
            </a:r>
            <a:r>
              <a:rPr lang="de-DE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FamFG</a:t>
            </a:r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in </a:t>
            </a:r>
            <a:r>
              <a:rPr lang="de-DE" dirty="0"/>
              <a:t>vermögensrechtlichen Angelegenheiten, wenn der Wert des Beschwerdegegen-standes 600,00 € übersteigt bzw.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Zulassung </a:t>
            </a:r>
            <a:r>
              <a:rPr lang="de-DE" dirty="0"/>
              <a:t>durch das Gericht des ersten Rechtszugs </a:t>
            </a:r>
          </a:p>
        </p:txBody>
      </p:sp>
    </p:spTree>
    <p:extLst>
      <p:ext uri="{BB962C8B-B14F-4D97-AF65-F5344CB8AC3E}">
        <p14:creationId xmlns:p14="http://schemas.microsoft.com/office/powerpoint/2010/main" val="2400778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951765" y="1340708"/>
            <a:ext cx="8778147" cy="75040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Einlegung</a:t>
            </a:r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dirty="0"/>
              <a:t>beim Gericht, dessen Beschluss angefochten wird (§ 64 I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Rechtsmittel</a:t>
            </a:r>
            <a:endParaRPr lang="de-DE" sz="2400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423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676400" y="1002887"/>
            <a:ext cx="3113096" cy="41433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Einlegung und Begründung</a:t>
            </a:r>
            <a:endParaRPr lang="de-DE" sz="2000"/>
          </a:p>
        </p:txBody>
      </p:sp>
      <p:sp>
        <p:nvSpPr>
          <p:cNvPr id="2" name="Abgerundetes Rechteck 1"/>
          <p:cNvSpPr/>
          <p:nvPr/>
        </p:nvSpPr>
        <p:spPr>
          <a:xfrm>
            <a:off x="1951765" y="2218281"/>
            <a:ext cx="8778146" cy="111707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 der Einlegung</a:t>
            </a:r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dirty="0"/>
              <a:t>Einreichung einer Beschwerdeschrift (§ 64 II </a:t>
            </a:r>
            <a:r>
              <a:rPr lang="de-DE" dirty="0" smtClean="0"/>
              <a:t>S.1 </a:t>
            </a:r>
            <a:r>
              <a:rPr lang="de-DE" dirty="0" err="1"/>
              <a:t>FamFG</a:t>
            </a:r>
            <a:r>
              <a:rPr lang="de-DE" dirty="0"/>
              <a:t>) oder zu Protokoll der Geschäftsstelle (dies gilt nicht in Ehe- und Familienstreitsachen) </a:t>
            </a:r>
          </a:p>
        </p:txBody>
      </p:sp>
      <p:sp>
        <p:nvSpPr>
          <p:cNvPr id="9" name="Gefaltete Ecke 8"/>
          <p:cNvSpPr/>
          <p:nvPr/>
        </p:nvSpPr>
        <p:spPr>
          <a:xfrm rot="21218432">
            <a:off x="10112303" y="1056303"/>
            <a:ext cx="1235218" cy="1319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64 I </a:t>
            </a:r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Gefaltete Ecke 9"/>
          <p:cNvSpPr/>
          <p:nvPr/>
        </p:nvSpPr>
        <p:spPr>
          <a:xfrm rot="150889">
            <a:off x="10455738" y="2129020"/>
            <a:ext cx="1235218" cy="1319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64 II S.1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951765" y="3440087"/>
            <a:ext cx="9465018" cy="252282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Frist</a:t>
            </a:r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dirty="0"/>
              <a:t>1 Monat ab der schriftlichen Bekanntgabe des Beschlusses an die Beteiligten (§ 63 I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r>
              <a:rPr lang="de-DE" dirty="0"/>
              <a:t> </a:t>
            </a:r>
          </a:p>
          <a:p>
            <a:r>
              <a:rPr lang="de-DE" dirty="0"/>
              <a:t>Ausnahme: 2 Wochen (§ 63 II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gegen Entscheidungen im Verfahren der einstweiligen Anordnung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gegen Entscheidungen über Anträge auf Genehmigung eines Rechtsgeschäfts </a:t>
            </a:r>
          </a:p>
          <a:p>
            <a:r>
              <a:rPr lang="de-DE" dirty="0"/>
              <a:t>kann eine schriftliche Bekanntgabe nicht bewirkt werden, beginnt die Frist spätestens mit Ablauf von fünf Monaten nach Erlass des Beschlusses (§ 63 III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896655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9" grpId="0" animBg="1"/>
      <p:bldP spid="10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951765" y="1340709"/>
            <a:ext cx="8778147" cy="41222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Bezeichnung der angefochtenen Entscheidung 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Rechtsmittel</a:t>
            </a:r>
            <a:endParaRPr lang="de-DE" sz="2400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424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676399" y="1002887"/>
            <a:ext cx="5267201" cy="41433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/>
              <a:t>Inhalt der Beschwerde (§§ 64 II </a:t>
            </a:r>
            <a:r>
              <a:rPr lang="de-DE" sz="2000" b="1" dirty="0" smtClean="0"/>
              <a:t>S.2</a:t>
            </a:r>
            <a:r>
              <a:rPr lang="de-DE" sz="2000" b="1" dirty="0"/>
              <a:t>, 65 </a:t>
            </a:r>
            <a:r>
              <a:rPr lang="de-DE" sz="2000" b="1" dirty="0" err="1"/>
              <a:t>FamFG</a:t>
            </a:r>
            <a:r>
              <a:rPr lang="de-DE" sz="2000" b="1" dirty="0"/>
              <a:t>) 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1951765" y="1859269"/>
            <a:ext cx="8778146" cy="420749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Tatsache der Beschwerdeeinlegung </a:t>
            </a:r>
          </a:p>
        </p:txBody>
      </p:sp>
      <p:sp>
        <p:nvSpPr>
          <p:cNvPr id="9" name="Gefaltete Ecke 8"/>
          <p:cNvSpPr/>
          <p:nvPr/>
        </p:nvSpPr>
        <p:spPr>
          <a:xfrm rot="21218432">
            <a:off x="9809781" y="704169"/>
            <a:ext cx="1235218" cy="1319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64 II S.2, 65 </a:t>
            </a:r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951765" y="2386354"/>
            <a:ext cx="9465018" cy="71757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eine Begründung soll erfolgen (§ 65 I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das Gericht kann hierfür eine Frist setzen 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1951765" y="3180517"/>
            <a:ext cx="8778146" cy="420749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neue Tatsachen und Beweismittel sind zulässig (§ 65 III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</p:txBody>
      </p:sp>
      <p:sp>
        <p:nvSpPr>
          <p:cNvPr id="10" name="Gefaltete Ecke 9"/>
          <p:cNvSpPr/>
          <p:nvPr/>
        </p:nvSpPr>
        <p:spPr>
          <a:xfrm rot="150889">
            <a:off x="10496652" y="1775021"/>
            <a:ext cx="1235218" cy="1319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65 I 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1895805" y="3731654"/>
            <a:ext cx="8834105" cy="210777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Besonderheit: Ehe- und Familienstreitsachen – Begründung: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zwingend </a:t>
            </a:r>
            <a:r>
              <a:rPr lang="de-DE" dirty="0"/>
              <a:t>notwendig (§ 117 I 1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an </a:t>
            </a:r>
            <a:r>
              <a:rPr lang="de-DE" dirty="0"/>
              <a:t>das Beschwerdegericht richten (§ 117 I 2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Frist</a:t>
            </a:r>
            <a:r>
              <a:rPr lang="de-DE" dirty="0"/>
              <a:t>: 2 Monate ab Bekanntgabe der Entscheidung (§ 117 I 3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Fristverlängerung </a:t>
            </a:r>
            <a:r>
              <a:rPr lang="de-DE" dirty="0"/>
              <a:t>ist möglich (§ 117 I 4 </a:t>
            </a:r>
            <a:r>
              <a:rPr lang="de-DE" dirty="0" err="1"/>
              <a:t>FamFG</a:t>
            </a:r>
            <a:r>
              <a:rPr lang="de-DE" dirty="0"/>
              <a:t>, 520 II 2, 3 ZPO) </a:t>
            </a:r>
          </a:p>
        </p:txBody>
      </p:sp>
      <p:sp>
        <p:nvSpPr>
          <p:cNvPr id="13" name="Gefaltete Ecke 12"/>
          <p:cNvSpPr/>
          <p:nvPr/>
        </p:nvSpPr>
        <p:spPr>
          <a:xfrm rot="150889">
            <a:off x="8992107" y="2682457"/>
            <a:ext cx="1235218" cy="1319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65 III 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>
            <a:off x="9204739" y="4524357"/>
            <a:ext cx="1235218" cy="1319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117 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2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9" grpId="0" animBg="1"/>
      <p:bldP spid="5" grpId="0" animBg="1"/>
      <p:bldP spid="12" grpId="0" animBg="1"/>
      <p:bldP spid="10" grpId="0" animBg="1"/>
      <p:bldP spid="14" grpId="0" animBg="1"/>
      <p:bldP spid="13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951765" y="1340709"/>
            <a:ext cx="8778147" cy="41222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die erste Instanz hat grundsätzlich ein Abhilferecht (§ 68 I </a:t>
            </a:r>
            <a:r>
              <a:rPr lang="de-DE" dirty="0" smtClean="0"/>
              <a:t>S.1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Rechtsmittel</a:t>
            </a:r>
            <a:endParaRPr lang="de-DE" sz="2400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425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676400" y="1002887"/>
            <a:ext cx="2381126" cy="41433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/>
              <a:t>Verfahrensablauf</a:t>
            </a:r>
            <a:endParaRPr lang="de-DE" sz="2000" b="1" dirty="0"/>
          </a:p>
        </p:txBody>
      </p:sp>
      <p:sp>
        <p:nvSpPr>
          <p:cNvPr id="2" name="Abgerundetes Rechteck 1"/>
          <p:cNvSpPr/>
          <p:nvPr/>
        </p:nvSpPr>
        <p:spPr>
          <a:xfrm>
            <a:off x="1951765" y="1859269"/>
            <a:ext cx="8778146" cy="62837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Ausnahme: Endentscheidungen (§ 68 I </a:t>
            </a:r>
            <a:r>
              <a:rPr lang="de-DE" dirty="0" smtClean="0"/>
              <a:t>S.2 </a:t>
            </a:r>
            <a:r>
              <a:rPr lang="de-DE" dirty="0" err="1"/>
              <a:t>FamFG</a:t>
            </a:r>
            <a:r>
              <a:rPr lang="de-DE" dirty="0"/>
              <a:t>) – unverzügliche Vorlage an das Beschwerdegericht </a:t>
            </a:r>
          </a:p>
        </p:txBody>
      </p:sp>
      <p:sp>
        <p:nvSpPr>
          <p:cNvPr id="9" name="Gefaltete Ecke 8"/>
          <p:cNvSpPr/>
          <p:nvPr/>
        </p:nvSpPr>
        <p:spPr>
          <a:xfrm rot="21218432">
            <a:off x="9809781" y="704169"/>
            <a:ext cx="1235218" cy="1319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68 </a:t>
            </a:r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979254" y="2614169"/>
            <a:ext cx="8778146" cy="1002751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Beschwerdegericht (OLG)</a:t>
            </a:r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dirty="0"/>
              <a:t>Zulässigkeitsprüfung (§ 68 II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pPr lvl="0"/>
            <a:r>
              <a:rPr lang="de-DE" dirty="0"/>
              <a:t>in Ehe- und Familienstreitsachen (§§ 117 </a:t>
            </a:r>
            <a:r>
              <a:rPr lang="de-DE" dirty="0" smtClean="0"/>
              <a:t>I S.3 </a:t>
            </a:r>
            <a:r>
              <a:rPr lang="de-DE" dirty="0" err="1"/>
              <a:t>FamFG</a:t>
            </a:r>
            <a:r>
              <a:rPr lang="de-DE" dirty="0"/>
              <a:t>, 522 I ZPO)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1979254" y="3760850"/>
            <a:ext cx="8778146" cy="420749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es gelten die Vorschriften über das Verfahren im ersten Rechtszug 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1979254" y="4285225"/>
            <a:ext cx="8750657" cy="73732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Verfahrenshandlungen aus der 1. Instanz müssen nicht wiederholt werden </a:t>
            </a:r>
            <a:endParaRPr lang="de-DE" dirty="0" smtClean="0"/>
          </a:p>
          <a:p>
            <a:r>
              <a:rPr lang="de-DE" dirty="0" smtClean="0"/>
              <a:t>(§ </a:t>
            </a:r>
            <a:r>
              <a:rPr lang="de-DE" dirty="0"/>
              <a:t>68 II </a:t>
            </a:r>
            <a:r>
              <a:rPr lang="de-DE" dirty="0" smtClean="0"/>
              <a:t>S.2 </a:t>
            </a:r>
            <a:r>
              <a:rPr lang="de-DE" dirty="0" err="1"/>
              <a:t>FamFG</a:t>
            </a:r>
            <a:r>
              <a:rPr lang="de-DE" dirty="0"/>
              <a:t>) – z. B. Durchführung eines Termins </a:t>
            </a:r>
          </a:p>
        </p:txBody>
      </p:sp>
      <p:sp>
        <p:nvSpPr>
          <p:cNvPr id="16" name="Abgerundetes Rechteck 15"/>
          <p:cNvSpPr/>
          <p:nvPr/>
        </p:nvSpPr>
        <p:spPr>
          <a:xfrm>
            <a:off x="1979253" y="5154087"/>
            <a:ext cx="8778147" cy="63305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eine Übertragung auf den Einzelrichter ist möglich (§ 68 IV </a:t>
            </a:r>
            <a:r>
              <a:rPr lang="de-DE" smtClean="0"/>
              <a:t>S.1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067019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9" grpId="0" animBg="1"/>
      <p:bldP spid="5" grpId="0" animBg="1"/>
      <p:bldP spid="12" grpId="0" animBg="1"/>
      <p:bldP spid="14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951765" y="1340708"/>
            <a:ext cx="8778147" cy="250262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Besonderheiten in Ehe- und Familienstreitsachen </a:t>
            </a:r>
            <a:r>
              <a:rPr lang="de-DE" dirty="0"/>
              <a:t>(§ 117 II </a:t>
            </a:r>
            <a:r>
              <a:rPr lang="de-DE" dirty="0" err="1"/>
              <a:t>FamFG</a:t>
            </a:r>
            <a:r>
              <a:rPr lang="de-DE" dirty="0"/>
              <a:t>):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§§ 514 (VU), 516 III (Rücknahme des Rechtsmittels), 521 II (Frist zur Berufungserwiderung, Stellungnahme auf Berufungserwiderung), 524 I 2, 3 (Anschlussberufung), 527 (Einzelrichter), 528 (Bindung an die Berufungsanträge), 538 II (Zurückverweisung), 539 (Versäumnisverfahren) ZPO gelten im Beschwerdefahren entsprechend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es gibt keine Güteverhandlung (§ 117 II 2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Rechtsmittel</a:t>
            </a:r>
            <a:endParaRPr lang="de-DE" sz="2400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426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676400" y="1002887"/>
            <a:ext cx="2381126" cy="41433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/>
              <a:t>Verfahrensablauf</a:t>
            </a:r>
            <a:endParaRPr lang="de-DE" sz="2000" b="1" dirty="0"/>
          </a:p>
        </p:txBody>
      </p:sp>
      <p:sp>
        <p:nvSpPr>
          <p:cNvPr id="2" name="Abgerundetes Rechteck 1"/>
          <p:cNvSpPr/>
          <p:nvPr/>
        </p:nvSpPr>
        <p:spPr>
          <a:xfrm>
            <a:off x="1951765" y="4232169"/>
            <a:ext cx="8778146" cy="170713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das Beschwerdegericht entscheidet über die Begründetheit der Beschwerde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es entscheidet grundsätzlich in der Sache selbst (§ 69 I 1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nur in Ausnahmefällen kommt es zu einer Zurückverweisung an die erste Instanz </a:t>
            </a:r>
            <a:br>
              <a:rPr lang="de-DE" dirty="0"/>
            </a:br>
            <a:r>
              <a:rPr lang="de-DE" dirty="0"/>
              <a:t>(§ 69 I 2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</p:txBody>
      </p:sp>
      <p:sp>
        <p:nvSpPr>
          <p:cNvPr id="9" name="Gefaltete Ecke 8"/>
          <p:cNvSpPr/>
          <p:nvPr/>
        </p:nvSpPr>
        <p:spPr>
          <a:xfrm rot="21218432">
            <a:off x="9809781" y="704169"/>
            <a:ext cx="1235218" cy="1319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117 </a:t>
            </a:r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>
            <a:off x="10112302" y="4520117"/>
            <a:ext cx="1235218" cy="1319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69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076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9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bgerundetes Rechteck 11"/>
          <p:cNvSpPr/>
          <p:nvPr/>
        </p:nvSpPr>
        <p:spPr>
          <a:xfrm>
            <a:off x="1971674" y="3729759"/>
            <a:ext cx="8778147" cy="103497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die Anschließung verliert ihre Wirkung, wenn die Beschwerde zurückgenommen oder als unzulässig verworfen wird 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1951764" y="2924474"/>
            <a:ext cx="8778146" cy="57589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durch Einreichung der Beschwerdeanschlussschrift beim Beschwerdegericht 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1951763" y="1719585"/>
            <a:ext cx="8778147" cy="103497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ein Beteiligter kann sich der Beschwerde anschließen (§ 66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auch wenn er auf die Beschwerde verzichtet hat oder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die Beschwerdefrist verstrichen ist 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Rechtsmittel</a:t>
            </a:r>
            <a:endParaRPr lang="de-DE" sz="2400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427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675477" y="1347391"/>
            <a:ext cx="2809750" cy="41433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Anschlussbeschwerde</a:t>
            </a:r>
            <a:endParaRPr lang="de-DE" sz="2000"/>
          </a:p>
        </p:txBody>
      </p:sp>
      <p:sp>
        <p:nvSpPr>
          <p:cNvPr id="9" name="Gefaltete Ecke 8"/>
          <p:cNvSpPr/>
          <p:nvPr/>
        </p:nvSpPr>
        <p:spPr>
          <a:xfrm rot="21218432">
            <a:off x="9902436" y="1283151"/>
            <a:ext cx="1235218" cy="131921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66 </a:t>
            </a:r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32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 animBg="1"/>
      <p:bldP spid="4" grpId="0" animBg="1"/>
      <p:bldP spid="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1686</Words>
  <Application>Microsoft Office PowerPoint</Application>
  <PresentationFormat>Breitbild</PresentationFormat>
  <Paragraphs>285</Paragraphs>
  <Slides>19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12</cp:revision>
  <dcterms:created xsi:type="dcterms:W3CDTF">2023-09-07T14:59:36Z</dcterms:created>
  <dcterms:modified xsi:type="dcterms:W3CDTF">2023-09-11T06:22:19Z</dcterms:modified>
</cp:coreProperties>
</file>