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euendorf-Schulz, Simone" initials="NS" lastIdx="2" clrIdx="0">
    <p:extLst>
      <p:ext uri="{19B8F6BF-5375-455C-9EA6-DF929625EA0E}">
        <p15:presenceInfo xmlns:p15="http://schemas.microsoft.com/office/powerpoint/2012/main" userId="Neuendorf-Schulz, Simon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10-02T13:12:50.574" idx="2">
    <p:pos x="3600" y="1278"/>
    <p:text>Das Präsidium eines Gerichts ist gem. § 21a GVG das Gremium, das den Geschäftsplan eines Gerichts erstellt. In den Paragraphen 21b -21j GVG werden die Bildung und die Aufgaben beschrieben</p:text>
    <p:extLst>
      <p:ext uri="{C676402C-5697-4E1C-873F-D02D1690AC5C}">
        <p15:threadingInfo xmlns:p15="http://schemas.microsoft.com/office/powerpoint/2012/main" timeZoneBias="-1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8FD3B-D63F-46BA-9D8D-A8F0379DACE6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04BB3-5775-4A6A-8B3E-C2C8BFEE3554}" type="slidenum">
              <a:rPr lang="de-DE" smtClean="0"/>
              <a:t>‹Nr.›</a:t>
            </a:fld>
            <a:endParaRPr lang="de-DE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037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8FD3B-D63F-46BA-9D8D-A8F0379DACE6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04BB3-5775-4A6A-8B3E-C2C8BFEE35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340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8FD3B-D63F-46BA-9D8D-A8F0379DACE6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04BB3-5775-4A6A-8B3E-C2C8BFEE35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7579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8FD3B-D63F-46BA-9D8D-A8F0379DACE6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04BB3-5775-4A6A-8B3E-C2C8BFEE3554}" type="slidenum">
              <a:rPr lang="de-DE" smtClean="0"/>
              <a:t>‹Nr.›</a:t>
            </a:fld>
            <a:endParaRPr lang="de-DE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95508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8FD3B-D63F-46BA-9D8D-A8F0379DACE6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04BB3-5775-4A6A-8B3E-C2C8BFEE35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59698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8FD3B-D63F-46BA-9D8D-A8F0379DACE6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04BB3-5775-4A6A-8B3E-C2C8BFEE3554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1883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8FD3B-D63F-46BA-9D8D-A8F0379DACE6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04BB3-5775-4A6A-8B3E-C2C8BFEE35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52209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8FD3B-D63F-46BA-9D8D-A8F0379DACE6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04BB3-5775-4A6A-8B3E-C2C8BFEE35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02815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8FD3B-D63F-46BA-9D8D-A8F0379DACE6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04BB3-5775-4A6A-8B3E-C2C8BFEE35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1241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8FD3B-D63F-46BA-9D8D-A8F0379DACE6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04BB3-5775-4A6A-8B3E-C2C8BFEE35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8016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8FD3B-D63F-46BA-9D8D-A8F0379DACE6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04BB3-5775-4A6A-8B3E-C2C8BFEE35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9247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8FD3B-D63F-46BA-9D8D-A8F0379DACE6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04BB3-5775-4A6A-8B3E-C2C8BFEE35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7913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8FD3B-D63F-46BA-9D8D-A8F0379DACE6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04BB3-5775-4A6A-8B3E-C2C8BFEE35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7106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8FD3B-D63F-46BA-9D8D-A8F0379DACE6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04BB3-5775-4A6A-8B3E-C2C8BFEE35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9932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8FD3B-D63F-46BA-9D8D-A8F0379DACE6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04BB3-5775-4A6A-8B3E-C2C8BFEE35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6020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8FD3B-D63F-46BA-9D8D-A8F0379DACE6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04BB3-5775-4A6A-8B3E-C2C8BFEE35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5991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8FD3B-D63F-46BA-9D8D-A8F0379DACE6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04BB3-5775-4A6A-8B3E-C2C8BFEE35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3931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1B8FD3B-D63F-46BA-9D8D-A8F0379DACE6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DE04BB3-5775-4A6A-8B3E-C2C8BFEE35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43170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Grundlagen und Aufgabenverteilung eines Gerichts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Geschäftsgang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50539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Geschäftsgang</a:t>
            </a:r>
            <a:endParaRPr lang="de-DE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2900" y="11607"/>
            <a:ext cx="10410825" cy="4950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95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Geschäftsgang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89012" y="213768"/>
            <a:ext cx="8229600" cy="4525963"/>
          </a:xfrm>
        </p:spPr>
        <p:txBody>
          <a:bodyPr>
            <a:normAutofit/>
          </a:bodyPr>
          <a:lstStyle/>
          <a:p>
            <a:r>
              <a:rPr lang="de-DE" dirty="0"/>
              <a:t>Geschäftsverteilungsplan für </a:t>
            </a:r>
            <a:r>
              <a:rPr lang="de-DE" dirty="0" smtClean="0"/>
              <a:t>Richter </a:t>
            </a:r>
            <a:r>
              <a:rPr lang="de-DE" dirty="0" smtClean="0">
                <a:solidFill>
                  <a:srgbClr val="FF0000"/>
                </a:solidFill>
              </a:rPr>
              <a:t>(Achtung Außenwirkung </a:t>
            </a:r>
            <a:r>
              <a:rPr lang="de-DE" dirty="0" smtClean="0">
                <a:solidFill>
                  <a:srgbClr val="FF0000"/>
                </a:solidFill>
              </a:rPr>
              <a:t>!!!), soll den gesetzlichen Richter gem. </a:t>
            </a:r>
            <a:r>
              <a:rPr lang="de-DE" dirty="0" smtClean="0">
                <a:solidFill>
                  <a:srgbClr val="FF0000"/>
                </a:solidFill>
              </a:rPr>
              <a:t>Art. 101 GG garantieren)</a:t>
            </a:r>
            <a:endParaRPr lang="de-DE" dirty="0">
              <a:solidFill>
                <a:srgbClr val="FF0000"/>
              </a:solidFill>
            </a:endParaRPr>
          </a:p>
          <a:p>
            <a:r>
              <a:rPr lang="de-DE" dirty="0"/>
              <a:t>-&gt; geregelt in § 21 e GVG</a:t>
            </a:r>
          </a:p>
          <a:p>
            <a:r>
              <a:rPr lang="de-DE" dirty="0"/>
              <a:t>-&gt; wird durch das Präsidium </a:t>
            </a:r>
            <a:r>
              <a:rPr lang="de-DE" dirty="0" smtClean="0"/>
              <a:t>erstellt </a:t>
            </a:r>
            <a:endParaRPr lang="de-DE" dirty="0"/>
          </a:p>
          <a:p>
            <a:r>
              <a:rPr lang="de-DE" dirty="0"/>
              <a:t>-&gt; für 1 Geschäftsjahr</a:t>
            </a:r>
          </a:p>
          <a:p>
            <a:r>
              <a:rPr lang="de-DE" dirty="0"/>
              <a:t>-&gt; Bevor der GVP endgültig </a:t>
            </a:r>
            <a:r>
              <a:rPr lang="de-DE" dirty="0" smtClean="0"/>
              <a:t>verabschiedet wird</a:t>
            </a:r>
            <a:r>
              <a:rPr lang="de-DE" dirty="0"/>
              <a:t>, muss den Richtern Gelegenheit zur Äußerung gegeben werden.</a:t>
            </a:r>
          </a:p>
          <a:p>
            <a:r>
              <a:rPr lang="de-DE" dirty="0"/>
              <a:t>-&gt; </a:t>
            </a:r>
            <a:r>
              <a:rPr lang="de-DE" dirty="0" smtClean="0"/>
              <a:t>kann nur </a:t>
            </a:r>
            <a:r>
              <a:rPr lang="de-DE" dirty="0"/>
              <a:t>durch Beschluss </a:t>
            </a:r>
            <a:r>
              <a:rPr lang="de-DE" dirty="0" smtClean="0"/>
              <a:t>geändert werden</a:t>
            </a:r>
            <a:endParaRPr lang="de-DE" dirty="0"/>
          </a:p>
        </p:txBody>
      </p:sp>
      <p:sp>
        <p:nvSpPr>
          <p:cNvPr id="5" name="Interaktive Schaltfläche: Hilfe 4">
            <a:hlinkClick r:id="" action="ppaction://hlinkshowjump?jump=nextslide" highlightClick="1"/>
          </p:cNvPr>
          <p:cNvSpPr/>
          <p:nvPr/>
        </p:nvSpPr>
        <p:spPr>
          <a:xfrm rot="10800000" flipH="1" flipV="1">
            <a:off x="5855940" y="1900684"/>
            <a:ext cx="720080" cy="576065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965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Der Geschäftsverteilungsplan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sz="2400" dirty="0"/>
              <a:t>Die gesetzlichen Anforderungen an den GVP (Geschäftsverteilungsplan) sind: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DE" sz="2400" dirty="0"/>
              <a:t>     Bestimmtheitsgrundsatz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DE" sz="2400" dirty="0"/>
              <a:t>     Im Voraus (§ 21e GVG) für ein Kalenderjahr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DE" sz="2400" dirty="0"/>
              <a:t>     Vollständigkeitsgrundsatz (alle Geschäfte)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DE" sz="2400" dirty="0"/>
              <a:t>     Erkennbare Vertretungsregelungen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DE" sz="2400" dirty="0"/>
              <a:t>     Verbot von Ausnahmegerichten (Art. 101 GG)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DE" sz="2400" dirty="0"/>
              <a:t>     Öffentlichkeitsgrundsatz</a:t>
            </a:r>
          </a:p>
        </p:txBody>
      </p:sp>
    </p:spTree>
    <p:extLst>
      <p:ext uri="{BB962C8B-B14F-4D97-AF65-F5344CB8AC3E}">
        <p14:creationId xmlns:p14="http://schemas.microsoft.com/office/powerpoint/2010/main" val="274324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Geschäftsgang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Geschäftsverteilungsplan für </a:t>
            </a:r>
            <a:r>
              <a:rPr lang="de-DE" dirty="0" smtClean="0"/>
              <a:t>Rechtspfleger </a:t>
            </a:r>
            <a:r>
              <a:rPr lang="de-DE" dirty="0" smtClean="0">
                <a:solidFill>
                  <a:srgbClr val="FF0000"/>
                </a:solidFill>
              </a:rPr>
              <a:t>(Achtung Innenwirkung !!!)</a:t>
            </a:r>
            <a:endParaRPr lang="de-DE" dirty="0">
              <a:solidFill>
                <a:srgbClr val="FF0000"/>
              </a:solidFill>
            </a:endParaRPr>
          </a:p>
          <a:p>
            <a:r>
              <a:rPr lang="de-DE" dirty="0"/>
              <a:t>-&gt; Zuteilung der jeweiligen Zuständigkeiten für die Rechtspflege samt Vertretung</a:t>
            </a:r>
          </a:p>
          <a:p>
            <a:r>
              <a:rPr lang="de-DE" dirty="0"/>
              <a:t>Geschäftsverteilungsplan für die </a:t>
            </a:r>
            <a:r>
              <a:rPr lang="de-DE" dirty="0" smtClean="0"/>
              <a:t>Verwaltung </a:t>
            </a:r>
            <a:r>
              <a:rPr lang="de-DE" dirty="0" smtClean="0">
                <a:solidFill>
                  <a:srgbClr val="FF0000"/>
                </a:solidFill>
              </a:rPr>
              <a:t>(Achtung Innenwirkung !!!)</a:t>
            </a:r>
          </a:p>
          <a:p>
            <a:r>
              <a:rPr lang="de-DE" dirty="0" smtClean="0"/>
              <a:t>-&gt; </a:t>
            </a:r>
            <a:r>
              <a:rPr lang="de-DE" dirty="0"/>
              <a:t>Einteilung aller in der Verwaltung zuständigen Mitarbeiter samt Aufgaben und Vertretung</a:t>
            </a:r>
          </a:p>
          <a:p>
            <a:r>
              <a:rPr lang="de-DE" dirty="0"/>
              <a:t>-&gt; Einteilung der Gruppenleiter</a:t>
            </a:r>
          </a:p>
        </p:txBody>
      </p:sp>
    </p:spTree>
    <p:extLst>
      <p:ext uri="{BB962C8B-B14F-4D97-AF65-F5344CB8AC3E}">
        <p14:creationId xmlns:p14="http://schemas.microsoft.com/office/powerpoint/2010/main" val="327338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gment">
  <a:themeElements>
    <a:clrScheme name="Segment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gmen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gment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156</Words>
  <Application>Microsoft Office PowerPoint</Application>
  <PresentationFormat>Breitbild</PresentationFormat>
  <Paragraphs>24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Century Gothic</vt:lpstr>
      <vt:lpstr>Wingdings</vt:lpstr>
      <vt:lpstr>Wingdings 3</vt:lpstr>
      <vt:lpstr>Segment</vt:lpstr>
      <vt:lpstr>Grundlagen und Aufgabenverteilung eines Gerichts</vt:lpstr>
      <vt:lpstr>Geschäftsgang</vt:lpstr>
      <vt:lpstr>Geschäftsgang</vt:lpstr>
      <vt:lpstr>Der Geschäftsverteilungsplan</vt:lpstr>
      <vt:lpstr>Geschäftsgang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Aufgabenverteilung eines Gerichts</dc:title>
  <dc:creator>Neuendorf-Schulz, Simone</dc:creator>
  <cp:lastModifiedBy>Neuendorf-Schulz, Simone</cp:lastModifiedBy>
  <cp:revision>2</cp:revision>
  <dcterms:created xsi:type="dcterms:W3CDTF">2024-10-02T11:17:07Z</dcterms:created>
  <dcterms:modified xsi:type="dcterms:W3CDTF">2024-10-02T11:34:01Z</dcterms:modified>
</cp:coreProperties>
</file>