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764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08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407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58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6939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357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905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8684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12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175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35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B6D9D-1977-4217-BB19-15B240FA9047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957B6-B323-49DC-8A9C-29C5021569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679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764382" y="3843607"/>
            <a:ext cx="10658475" cy="266553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Verfahren</a:t>
            </a:r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 51 </a:t>
            </a:r>
            <a:r>
              <a:rPr lang="de-DE" sz="16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de-DE" sz="5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u="sng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Sondervorschriften:</a:t>
            </a:r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§§ 119, 157 III, 214, 246 f., 331 – 334, 427 </a:t>
            </a:r>
            <a:r>
              <a:rPr lang="de-DE" sz="16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de-DE" sz="5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Gericht kann ohne mündliche Verhandlung entscheiden</a:t>
            </a:r>
          </a:p>
          <a:p>
            <a:pPr algn="ctr"/>
            <a:endParaRPr lang="de-DE" sz="5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Versäumnisentscheidung ist ausgeschlossen</a:t>
            </a:r>
          </a:p>
          <a:p>
            <a:pPr algn="ctr"/>
            <a:endParaRPr lang="de-DE" sz="5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Beschluss </a:t>
            </a:r>
          </a:p>
          <a:p>
            <a:pPr algn="ctr"/>
            <a:endParaRPr lang="de-DE" sz="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Wirksamkeit mit Bekanntgabe an die Beteiligten </a:t>
            </a:r>
            <a:r>
              <a:rPr lang="de-DE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(§ 40 </a:t>
            </a:r>
            <a:r>
              <a:rPr lang="de-DE" sz="16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sofortige Wirksamkeit möglich </a:t>
            </a:r>
            <a:endParaRPr lang="de-DE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66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664366" y="1407891"/>
            <a:ext cx="10758491" cy="71437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Ist eine</a:t>
            </a:r>
            <a:r>
              <a:rPr lang="de-DE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vorläufige Maßnahme, soweit dies gerechtfertigt ist und ein dringendes Bedürfnis für ein sofortiges Tätigwerden besteht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(§ 49 I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200400" y="722285"/>
            <a:ext cx="5686425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4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Textfeld 3"/>
          <p:cNvSpPr txBox="1"/>
          <p:nvPr/>
        </p:nvSpPr>
        <p:spPr>
          <a:xfrm>
            <a:off x="871538" y="2566216"/>
            <a:ext cx="2659966" cy="109002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Hauptsacheverfahren möglich, aber nicht zwingend </a:t>
            </a:r>
            <a:r>
              <a:rPr lang="de-DE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(§ 52 FamFG) </a:t>
            </a:r>
            <a:endParaRPr lang="de-D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feld 4"/>
          <p:cNvSpPr txBox="1"/>
          <p:nvPr/>
        </p:nvSpPr>
        <p:spPr>
          <a:xfrm>
            <a:off x="4133044" y="2944913"/>
            <a:ext cx="2347986" cy="7337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kein Anwaltszwang </a:t>
            </a:r>
            <a:r>
              <a:rPr lang="de-DE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(§ 114 IV Nr. 1 FamFG)</a:t>
            </a:r>
            <a:endParaRPr lang="de-D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feld 5"/>
          <p:cNvSpPr txBox="1"/>
          <p:nvPr/>
        </p:nvSpPr>
        <p:spPr>
          <a:xfrm>
            <a:off x="7082570" y="2612207"/>
            <a:ext cx="1804255" cy="10900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5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örtliche </a:t>
            </a:r>
            <a:r>
              <a:rPr lang="de-DE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Zuständigkeit </a:t>
            </a:r>
            <a:r>
              <a:rPr lang="de-DE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 50 FamFG</a:t>
            </a:r>
            <a:endParaRPr lang="de-D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7"/>
          <p:cNvSpPr txBox="1"/>
          <p:nvPr/>
        </p:nvSpPr>
        <p:spPr>
          <a:xfrm>
            <a:off x="9454268" y="2617108"/>
            <a:ext cx="1680650" cy="10802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5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aktenmäßige </a:t>
            </a:r>
            <a:r>
              <a:rPr lang="de-DE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Bearbeitung </a:t>
            </a:r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de-DE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27 II </a:t>
            </a:r>
            <a:r>
              <a:rPr lang="de-DE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AktO)</a:t>
            </a:r>
            <a:endParaRPr lang="de-D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50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2832347" y="3121096"/>
            <a:ext cx="7291556" cy="21830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der Antrag in der Hauptsache zurückgenommen wird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der Antrag in der Hauptsache rechtskräftig abgewiesen ist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die Hauptsache übereinstimmend für erledigt erklärt wird oder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die Erledigung der Hauptsache anderweitig eingetreten ist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532735" y="1081245"/>
            <a:ext cx="10371372" cy="2347755"/>
            <a:chOff x="671510" y="1830275"/>
            <a:chExt cx="10371372" cy="1675331"/>
          </a:xfrm>
        </p:grpSpPr>
        <p:sp>
          <p:nvSpPr>
            <p:cNvPr id="16" name="Abgerundetes Rechteck 15"/>
            <p:cNvSpPr/>
            <p:nvPr/>
          </p:nvSpPr>
          <p:spPr>
            <a:xfrm>
              <a:off x="2190918" y="2465473"/>
              <a:ext cx="8851964" cy="104013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dirty="0" smtClean="0"/>
            </a:p>
            <a:p>
              <a:endParaRPr lang="de-DE" sz="2000" dirty="0"/>
            </a:p>
            <a:p>
              <a:r>
                <a:rPr lang="de-DE" sz="2000" dirty="0"/>
                <a:t>D</a:t>
              </a:r>
              <a:r>
                <a:rPr lang="de-DE" sz="2000" dirty="0" smtClean="0"/>
                <a:t>ie </a:t>
              </a:r>
              <a:r>
                <a:rPr lang="de-DE" sz="2000" dirty="0"/>
                <a:t>einstweilige Anordnung tritt in Verfahren, die nur auf Antrag eingeleitet werden, auch dann außer Kraft (§ 56 II </a:t>
              </a:r>
              <a:r>
                <a:rPr lang="de-DE" sz="2000" dirty="0" err="1"/>
                <a:t>FamFG</a:t>
              </a:r>
              <a:r>
                <a:rPr lang="de-DE" sz="2000" dirty="0"/>
                <a:t>), wenn</a:t>
              </a:r>
            </a:p>
            <a:p>
              <a:r>
                <a:rPr lang="de-DE" sz="2000" dirty="0"/>
                <a:t> </a:t>
              </a:r>
              <a:endParaRPr lang="de-DE" sz="2000" dirty="0" smtClean="0">
                <a:effectLst/>
              </a:endParaRPr>
            </a:p>
            <a:p>
              <a:r>
                <a:rPr lang="de-DE" sz="2000" dirty="0"/>
                <a:t> </a:t>
              </a:r>
              <a:endParaRPr lang="de-DE" sz="2000" dirty="0" smtClean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 smtClean="0"/>
                <a:t>Verfahren</a:t>
              </a:r>
              <a:endParaRPr lang="de-DE" sz="2000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177714">
            <a:off x="1351311" y="4557936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56 II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26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172" y="1603205"/>
            <a:ext cx="10118652" cy="3651589"/>
            <a:chOff x="671510" y="1830275"/>
            <a:chExt cx="10118652" cy="2605732"/>
          </a:xfrm>
        </p:grpSpPr>
        <p:sp>
          <p:nvSpPr>
            <p:cNvPr id="16" name="Abgerundetes Rechteck 15"/>
            <p:cNvSpPr/>
            <p:nvPr/>
          </p:nvSpPr>
          <p:spPr>
            <a:xfrm>
              <a:off x="1938198" y="2488483"/>
              <a:ext cx="8851964" cy="1947524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dirty="0" smtClean="0"/>
            </a:p>
            <a:p>
              <a:endParaRPr lang="de-DE" sz="2000" dirty="0"/>
            </a:p>
            <a:p>
              <a:r>
                <a:rPr lang="de-DE" sz="2000" b="1" dirty="0"/>
                <a:t>Einleitung des Hauptsacheverfahrens (§ 52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): 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bei Antragsverfahren hat das Gericht nur auf Antrag das Hauptsacheverfahren einzuleiten 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Gericht kann hierfür eine Frist bestimmen (§ 52 I S. 2 </a:t>
              </a:r>
              <a:r>
                <a:rPr lang="de-DE" sz="2000" dirty="0" err="1"/>
                <a:t>FamFG</a:t>
              </a:r>
              <a:r>
                <a:rPr lang="de-DE" sz="2000" dirty="0"/>
                <a:t>) – die Frist darf drei Monate nicht übereschreiten (Beteiligten sollen sich nicht vorschnell in das Hauptsacheverfahren drängen)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kein Antrag fristgerecht eingereicht – einstweilige Anordnung wird aufgehoben </a:t>
              </a:r>
              <a:endParaRPr lang="de-DE" sz="2000" dirty="0" smtClean="0"/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endParaRPr lang="de-DE" sz="2000" dirty="0"/>
            </a:p>
            <a:p>
              <a:r>
                <a:rPr lang="de-DE" sz="2000" dirty="0"/>
                <a:t> </a:t>
              </a:r>
              <a:endParaRPr lang="de-DE" sz="2000" dirty="0" smtClean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 smtClean="0"/>
                <a:t>Verfahren</a:t>
              </a:r>
              <a:endParaRPr lang="de-DE" sz="2000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177714">
            <a:off x="10116625" y="4417059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52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58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4172" y="1603205"/>
            <a:ext cx="10118652" cy="3651589"/>
            <a:chOff x="671510" y="1830275"/>
            <a:chExt cx="10118652" cy="2605732"/>
          </a:xfrm>
        </p:grpSpPr>
        <p:sp>
          <p:nvSpPr>
            <p:cNvPr id="16" name="Abgerundetes Rechteck 15"/>
            <p:cNvSpPr/>
            <p:nvPr/>
          </p:nvSpPr>
          <p:spPr>
            <a:xfrm>
              <a:off x="1938198" y="2488483"/>
              <a:ext cx="8851964" cy="1947524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b="1" dirty="0" smtClean="0"/>
            </a:p>
            <a:p>
              <a:endParaRPr lang="de-DE" sz="2000" b="1" dirty="0"/>
            </a:p>
            <a:p>
              <a:pPr lvl="0"/>
              <a:r>
                <a:rPr lang="de-DE" sz="2000" dirty="0" smtClean="0"/>
                <a:t>Hauptsacheverfahren </a:t>
              </a:r>
              <a:r>
                <a:rPr lang="de-DE" sz="2000" dirty="0"/>
                <a:t>und Verfahren der e. A. sind jeweils gesondert zu registrieren </a:t>
              </a:r>
              <a:br>
                <a:rPr lang="de-DE" sz="2000" dirty="0"/>
              </a:br>
              <a:r>
                <a:rPr lang="de-DE" sz="2000" dirty="0"/>
                <a:t>(§ 27 II S. 1 </a:t>
              </a:r>
              <a:r>
                <a:rPr lang="de-DE" sz="2000" dirty="0" err="1"/>
                <a:t>AktO</a:t>
              </a:r>
              <a:r>
                <a:rPr lang="de-DE" sz="2000" dirty="0"/>
                <a:t>)</a:t>
              </a:r>
            </a:p>
            <a:p>
              <a:pPr lvl="0"/>
              <a:r>
                <a:rPr lang="de-DE" sz="2000" dirty="0"/>
                <a:t>Familiensachen, die mehrere Geschwister gemeinsam betreffen, sind mit Ausnahme der Abstammungssachen nur einem AZ zu registrieren </a:t>
              </a:r>
              <a:endParaRPr lang="de-DE" sz="2000" dirty="0" smtClean="0"/>
            </a:p>
            <a:p>
              <a:pPr lvl="0"/>
              <a:r>
                <a:rPr lang="de-DE" sz="2000" dirty="0" smtClean="0"/>
                <a:t>(§ </a:t>
              </a:r>
              <a:r>
                <a:rPr lang="de-DE" sz="2000" dirty="0"/>
                <a:t>27 II S. 2 </a:t>
              </a:r>
              <a:r>
                <a:rPr lang="de-DE" sz="2000" dirty="0" err="1"/>
                <a:t>AktO</a:t>
              </a:r>
              <a:r>
                <a:rPr lang="de-DE" sz="2000" dirty="0"/>
                <a:t>)</a:t>
              </a:r>
            </a:p>
            <a:p>
              <a:pPr lvl="0"/>
              <a:r>
                <a:rPr lang="de-DE" sz="2000" dirty="0"/>
                <a:t>Familiensachen, die mehrere Halb- oder Stiefgeschwister betreffen, sind jeweils gesondert zu registrieren (§ 27 II S. 3 </a:t>
              </a:r>
              <a:r>
                <a:rPr lang="de-DE" sz="2000" dirty="0" err="1"/>
                <a:t>AktO</a:t>
              </a:r>
              <a:r>
                <a:rPr lang="de-DE" sz="2000" dirty="0"/>
                <a:t>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endParaRPr lang="de-DE" sz="2000" b="1" dirty="0"/>
            </a:p>
            <a:p>
              <a:r>
                <a:rPr lang="de-DE" sz="2000" b="1" dirty="0"/>
                <a:t> </a:t>
              </a:r>
              <a:endParaRPr lang="de-DE" sz="2000" b="1" dirty="0" smtClean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Aktenmäßige Bearbeitung</a:t>
              </a: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177714">
            <a:off x="9541557" y="1597361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27	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AktO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10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435769" y="903117"/>
            <a:ext cx="10118652" cy="2968796"/>
            <a:chOff x="671510" y="1830275"/>
            <a:chExt cx="10118652" cy="2118499"/>
          </a:xfrm>
        </p:grpSpPr>
        <p:sp>
          <p:nvSpPr>
            <p:cNvPr id="16" name="Abgerundetes Rechteck 15"/>
            <p:cNvSpPr/>
            <p:nvPr/>
          </p:nvSpPr>
          <p:spPr>
            <a:xfrm>
              <a:off x="1938198" y="2488484"/>
              <a:ext cx="8851964" cy="146029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 smtClean="0"/>
                <a:t>Entscheidung </a:t>
              </a:r>
              <a:r>
                <a:rPr lang="de-DE" sz="2000" dirty="0"/>
                <a:t>nicht anfechtbar (§ 57 S. 1 </a:t>
              </a:r>
              <a:r>
                <a:rPr lang="de-DE" sz="2000" dirty="0" err="1"/>
                <a:t>FamFG</a:t>
              </a:r>
              <a:r>
                <a:rPr lang="de-DE" sz="2000" dirty="0"/>
                <a:t>) </a:t>
              </a:r>
            </a:p>
            <a:p>
              <a:endParaRPr lang="de-DE" sz="20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dem beschwerten Beteiligten bleibt hier allein die Möglichkeit der Abänderung aufgrund neuer Tatsachen (§ 54 I </a:t>
              </a:r>
              <a:r>
                <a:rPr lang="de-DE" sz="2000" dirty="0" err="1"/>
                <a:t>FamFG</a:t>
              </a:r>
              <a:r>
                <a:rPr lang="de-DE" sz="2000" dirty="0"/>
                <a:t>) oder die Einleitung des Hauptsacheverfahrens (§ 52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endParaRPr lang="de-DE" sz="2000" b="1" dirty="0"/>
            </a:p>
            <a:p>
              <a:r>
                <a:rPr lang="de-DE" sz="2000" b="1" dirty="0"/>
                <a:t> </a:t>
              </a:r>
              <a:endParaRPr lang="de-DE" sz="2000" b="1" dirty="0" smtClean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Rechtsmittel </a:t>
              </a:r>
              <a:endParaRPr lang="de-DE" sz="2000" dirty="0"/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725625">
            <a:off x="9775449" y="1085519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57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702457" y="4343400"/>
            <a:ext cx="8851964" cy="9144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Beschwerdefrist hier: 2 Wochen (§ 63 II Nr. 1 </a:t>
            </a:r>
            <a:r>
              <a:rPr lang="de-DE" sz="2000" dirty="0" err="1"/>
              <a:t>FamFG</a:t>
            </a:r>
            <a:r>
              <a:rPr lang="de-DE" sz="2000" dirty="0"/>
              <a:t>) </a:t>
            </a:r>
          </a:p>
          <a:p>
            <a:pPr algn="ctr"/>
            <a:r>
              <a:rPr lang="de-DE" sz="2000" dirty="0"/>
              <a:t> 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670018" y="5447568"/>
            <a:ext cx="8851964" cy="9144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Beschwerdewert spielt bei der Beschwerde gegen eine einstweilige Anordnung keine Rolle </a:t>
            </a:r>
            <a:br>
              <a:rPr lang="de-DE" sz="2000" dirty="0"/>
            </a:br>
            <a:r>
              <a:rPr lang="de-DE" sz="2000" dirty="0"/>
              <a:t>(§ 61 </a:t>
            </a:r>
            <a:r>
              <a:rPr lang="de-DE" sz="2000" dirty="0" err="1"/>
              <a:t>FamFG</a:t>
            </a:r>
            <a:r>
              <a:rPr lang="de-DE" sz="20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16865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435769" y="903117"/>
            <a:ext cx="10118652" cy="5111920"/>
            <a:chOff x="671510" y="1830275"/>
            <a:chExt cx="10118652" cy="36478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938198" y="2488484"/>
              <a:ext cx="8851964" cy="298959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r>
                <a:rPr lang="de-DE" sz="2000" b="1" dirty="0" smtClean="0"/>
                <a:t>hier </a:t>
              </a:r>
              <a:r>
                <a:rPr lang="de-DE" sz="2000" b="1" dirty="0"/>
                <a:t>Beschwerde möglich </a:t>
              </a:r>
            </a:p>
            <a:p>
              <a:pPr lvl="0"/>
              <a:r>
                <a:rPr lang="de-DE" sz="2000" b="1" dirty="0"/>
                <a:t>Verfahren nach § 151 Nr. 6 und 7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 und</a:t>
              </a:r>
            </a:p>
            <a:p>
              <a:pPr lvl="0"/>
              <a:r>
                <a:rPr lang="de-DE" sz="2000" b="1" dirty="0"/>
                <a:t>wenn das Gericht des ersten Rechtszugs aufgrund mündlicher Erörterung</a:t>
              </a:r>
              <a:r>
                <a:rPr lang="de-DE" sz="2000" dirty="0"/>
                <a:t>: 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über die elterliche Sorge für ein Kind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über die Herausgabe des Kindes an den anderen Elternteil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über einen Antrag auf Verbleiben eines Kindes bei einer Pflege- oder Bezugsperson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über einen Antrag nach §§ 1 und 2 des Gewaltschutzgesetzes oder 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in einer Ehewohnungssache über einen Antrag auf Zuweisung der Wohnung</a:t>
              </a:r>
            </a:p>
            <a:p>
              <a:r>
                <a:rPr lang="de-DE" sz="2000" b="1" dirty="0"/>
                <a:t>entschieden hat 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Ausnahmen </a:t>
              </a:r>
              <a:endParaRPr lang="de-DE" sz="2000" b="1" dirty="0" smtClean="0"/>
            </a:p>
            <a:p>
              <a:pPr algn="ctr"/>
              <a:r>
                <a:rPr lang="de-DE" sz="2000" b="1" dirty="0" smtClean="0"/>
                <a:t>(§ </a:t>
              </a:r>
              <a:r>
                <a:rPr lang="de-DE" sz="2000" b="1" dirty="0"/>
                <a:t>57 S. 2 </a:t>
              </a:r>
              <a:r>
                <a:rPr lang="de-DE" sz="2000" b="1" dirty="0" err="1"/>
                <a:t>FamFG</a:t>
              </a:r>
              <a:r>
                <a:rPr lang="de-DE" sz="2000" b="1" dirty="0" smtClean="0"/>
                <a:t>)</a:t>
              </a:r>
              <a:endParaRPr lang="de-DE" sz="2000" b="1" dirty="0"/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261403">
            <a:off x="10134212" y="1699882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57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S.2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3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80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435769" y="903117"/>
            <a:ext cx="10118652" cy="5111920"/>
            <a:chOff x="671510" y="1830275"/>
            <a:chExt cx="10118652" cy="3647808"/>
          </a:xfrm>
        </p:grpSpPr>
        <p:sp>
          <p:nvSpPr>
            <p:cNvPr id="16" name="Abgerundetes Rechteck 15"/>
            <p:cNvSpPr/>
            <p:nvPr/>
          </p:nvSpPr>
          <p:spPr>
            <a:xfrm>
              <a:off x="1938198" y="2488484"/>
              <a:ext cx="8851964" cy="298959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endParaRPr lang="de-DE" sz="2000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grundsätzlich wird zur Vollstreckung hier keine Vollstreckungsklausel benötigt </a:t>
              </a:r>
            </a:p>
            <a:p>
              <a:r>
                <a:rPr lang="de-DE" sz="2000" dirty="0"/>
                <a:t> 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eine Vollstreckungsklausel wird nur dann benötigt, wenn die Vollstreckung für oder gegen eine nicht in dem Beschluss bezeichnete Person erfolgen soll (§ 53 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r>
                <a:rPr lang="de-DE" sz="2000" dirty="0"/>
                <a:t> 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in Gewaltschutzsachen bzw. in Verfahren, für die ein besonderes Bedürfnis besteht, kann das Gericht anordnen, dass die Vollstreckung der einstweiligen Anordnung vor Zustellung an den Verpflichteten zulässig ist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hier wird die einstweilige Anordnung mit Erlas wirksam 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Vollstreckung </a:t>
              </a:r>
              <a:endParaRPr lang="de-DE" sz="2000" b="1" dirty="0" smtClean="0"/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261403">
            <a:off x="10134212" y="1699882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53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72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/>
        </p:nvSpPr>
        <p:spPr>
          <a:xfrm>
            <a:off x="7396291" y="4535123"/>
            <a:ext cx="4214812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Frist: 2 Wochen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(§ 63 II Nr. 1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4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6</a:t>
            </a: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980480" y="1305702"/>
            <a:ext cx="4240563" cy="71437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Rechtsmittel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200400" y="722285"/>
            <a:ext cx="5686425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4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2" name="Textfeld 9"/>
          <p:cNvSpPr txBox="1"/>
          <p:nvPr/>
        </p:nvSpPr>
        <p:spPr>
          <a:xfrm>
            <a:off x="7665921" y="5789232"/>
            <a:ext cx="3675552" cy="43815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Vollstreckung</a:t>
            </a:r>
            <a:r>
              <a:rPr lang="de-DE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(§ </a:t>
            </a:r>
            <a:r>
              <a:rPr lang="de-DE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53 </a:t>
            </a:r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FamFG)</a:t>
            </a:r>
            <a:endParaRPr lang="de-D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feil nach unten 2"/>
          <p:cNvSpPr/>
          <p:nvPr/>
        </p:nvSpPr>
        <p:spPr>
          <a:xfrm>
            <a:off x="2057971" y="3214667"/>
            <a:ext cx="484632" cy="978408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Pfeil nach unten 22"/>
          <p:cNvSpPr/>
          <p:nvPr/>
        </p:nvSpPr>
        <p:spPr>
          <a:xfrm>
            <a:off x="8484458" y="3618617"/>
            <a:ext cx="484632" cy="978408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Abgerundetes Rechteck 3"/>
          <p:cNvSpPr/>
          <p:nvPr/>
        </p:nvSpPr>
        <p:spPr>
          <a:xfrm>
            <a:off x="5357813" y="2426410"/>
            <a:ext cx="6253290" cy="161950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Ausnahmen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(§ 57 S. 2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bei </a:t>
            </a:r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Unterbringungen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wenn das Gericht aufgrund mündlicher Erörterung entschieden hat</a:t>
            </a:r>
            <a:r>
              <a:rPr lang="de-DE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(S. 2 Nr. 1 – 5)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28674" y="2433599"/>
            <a:ext cx="2943225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nicht anfechtbar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(§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57 S. 1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130357" y="4235776"/>
            <a:ext cx="5181599" cy="211568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Abänderung aufgrund neuer Tatsachen</a:t>
            </a:r>
            <a:r>
              <a:rPr lang="de-DE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(§ 54 I </a:t>
            </a:r>
            <a:r>
              <a:rPr lang="de-DE" sz="24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oder Einleitung des Hauptsacheverfahrens</a:t>
            </a:r>
            <a:r>
              <a:rPr lang="de-DE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(§ 52 </a:t>
            </a:r>
            <a:r>
              <a:rPr lang="de-DE" sz="24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24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de-DE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92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68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71510" y="1503881"/>
            <a:ext cx="10252142" cy="4925494"/>
            <a:chOff x="671510" y="1830275"/>
            <a:chExt cx="10252142" cy="4925494"/>
          </a:xfrm>
        </p:grpSpPr>
        <p:sp>
          <p:nvSpPr>
            <p:cNvPr id="16" name="Abgerundetes Rechteck 15"/>
            <p:cNvSpPr/>
            <p:nvPr/>
          </p:nvSpPr>
          <p:spPr>
            <a:xfrm>
              <a:off x="2071688" y="2389959"/>
              <a:ext cx="8851964" cy="436581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§§ 49 – 57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: gelten für alle möglichen Arten der einstweiligen Anordnung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b="1" dirty="0"/>
                <a:t>soweit nicht ausdrücklich etwas anderes im Gesetz steht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b="1" dirty="0" smtClean="0"/>
                <a:t> </a:t>
              </a:r>
              <a:r>
                <a:rPr lang="de-DE" sz="2000" b="1" dirty="0"/>
                <a:t>vorläufige Maßnahme, soweit dies gerechtfertigt ist und ein dringendes Bedürfnis für ein sofortiges Tätigwerden besteht (§ 49 I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) </a:t>
              </a:r>
            </a:p>
            <a:p>
              <a:r>
                <a:rPr lang="de-DE" sz="2000" b="1" dirty="0"/>
                <a:t> </a:t>
              </a:r>
              <a:endParaRPr lang="de-DE" sz="2000" b="1" dirty="0" smtClean="0">
                <a:effectLst/>
              </a:endParaRPr>
            </a:p>
            <a:p>
              <a:r>
                <a:rPr lang="de-DE" sz="2000" b="1" dirty="0"/>
                <a:t>ein Hauptsacheverfahren muss nicht zwingend eingeleitet werden (§ 52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) 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b="1" dirty="0"/>
                <a:t>oft werden bereits im Verfahren der einstweiligen Anordnung die wesentlichen Regelungen und Entscheidungen getroffen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b="1" dirty="0"/>
                <a:t>Hauptsacheverfahren würde weitere Kosten auslösend </a:t>
              </a:r>
            </a:p>
            <a:p>
              <a:r>
                <a:rPr lang="de-DE" sz="2000" b="1" dirty="0"/>
                <a:t> </a:t>
              </a:r>
              <a:endParaRPr lang="de-DE" sz="2000" b="1" dirty="0" smtClean="0">
                <a:effectLst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b="1" dirty="0"/>
                <a:t>kein Anwaltszwang (§ 114 IV Nr. 1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) 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Allgemeines</a:t>
              </a: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633213" y="4509931"/>
            <a:ext cx="1476772" cy="144861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52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1177714">
            <a:off x="515425" y="2730991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</a:t>
            </a:r>
            <a:r>
              <a:rPr lang="de-DE" sz="24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9 I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57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6</a:t>
            </a: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71510" y="1503881"/>
            <a:ext cx="10252142" cy="4925494"/>
            <a:chOff x="671510" y="1830275"/>
            <a:chExt cx="10252142" cy="4925494"/>
          </a:xfrm>
        </p:grpSpPr>
        <p:sp>
          <p:nvSpPr>
            <p:cNvPr id="16" name="Abgerundetes Rechteck 15"/>
            <p:cNvSpPr/>
            <p:nvPr/>
          </p:nvSpPr>
          <p:spPr>
            <a:xfrm>
              <a:off x="2071688" y="2389959"/>
              <a:ext cx="8851964" cy="436581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b="1" dirty="0"/>
                <a:t>Gericht, das für die Hauptsache im ersten Rechtszug zuständig wäre </a:t>
              </a:r>
              <a:endParaRPr lang="de-DE" sz="2000" b="1" dirty="0" smtClean="0"/>
            </a:p>
            <a:p>
              <a:r>
                <a:rPr lang="de-DE" sz="2000" b="1" dirty="0"/>
                <a:t> </a:t>
              </a:r>
              <a:r>
                <a:rPr lang="de-DE" sz="2000" b="1" dirty="0" smtClean="0"/>
                <a:t>     (§ </a:t>
              </a:r>
              <a:r>
                <a:rPr lang="de-DE" sz="2000" b="1" dirty="0"/>
                <a:t>50 I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)</a:t>
              </a:r>
            </a:p>
            <a:p>
              <a:endParaRPr lang="de-DE" sz="2000" b="1" dirty="0" smtClean="0">
                <a:effectLst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b="1" dirty="0"/>
                <a:t>Hauptsache anhängig: Gericht des ersten Rechtszugs </a:t>
              </a:r>
              <a:endParaRPr lang="de-DE" sz="2000" b="1" dirty="0" smtClean="0"/>
            </a:p>
            <a:p>
              <a:r>
                <a:rPr lang="de-DE" sz="2000" b="1" dirty="0" smtClean="0"/>
                <a:t> 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b="1" dirty="0" smtClean="0"/>
                <a:t>Anhängigkeit </a:t>
              </a:r>
              <a:r>
                <a:rPr lang="de-DE" sz="2000" b="1" dirty="0"/>
                <a:t>beim Beschwerdegericht: Beschwerdegericht </a:t>
              </a:r>
              <a:endParaRPr lang="de-DE" sz="2000" b="1" dirty="0" smtClean="0"/>
            </a:p>
            <a:p>
              <a:r>
                <a:rPr lang="de-DE" sz="2000" b="1" dirty="0"/>
                <a:t> </a:t>
              </a:r>
              <a:r>
                <a:rPr lang="de-DE" sz="2000" b="1" dirty="0" smtClean="0"/>
                <a:t>     (§ </a:t>
              </a:r>
              <a:r>
                <a:rPr lang="de-DE" sz="2000" b="1" dirty="0"/>
                <a:t>50 I S. 2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)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de-DE" sz="2000" b="1" dirty="0" smtClean="0">
                <a:effectLst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b="1" dirty="0"/>
                <a:t>in besonders dringenden Fällen: AG, in dessen Bezirk das Bedürfnis für ein gerichtliches Tätigwerden bekannt ist oder sich die Person oder die Sache befindet, auf die sich die einstweilige Anordnung bezieht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de-DE" sz="2000" b="1" dirty="0"/>
                <a:t>unverzügliche Abgabe von Amts wegen an das zuständige Gericht </a:t>
              </a:r>
              <a:endParaRPr lang="de-DE" sz="2000" b="1" dirty="0" smtClean="0"/>
            </a:p>
            <a:p>
              <a:pPr lvl="1"/>
              <a:r>
                <a:rPr lang="de-DE" sz="2000" b="1" dirty="0"/>
                <a:t> </a:t>
              </a:r>
              <a:r>
                <a:rPr lang="de-DE" sz="2000" b="1" dirty="0" smtClean="0"/>
                <a:t>    (§ </a:t>
              </a:r>
              <a:r>
                <a:rPr lang="de-DE" sz="2000" b="1" dirty="0"/>
                <a:t>50 I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)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örtliche Zuständigkeit </a:t>
              </a: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5" name="Gefaltete Ecke 14"/>
          <p:cNvSpPr/>
          <p:nvPr/>
        </p:nvSpPr>
        <p:spPr>
          <a:xfrm rot="21177714">
            <a:off x="515425" y="2730991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50 I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37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71510" y="1503881"/>
            <a:ext cx="10252142" cy="3168132"/>
            <a:chOff x="671510" y="1830275"/>
            <a:chExt cx="10252142" cy="3168132"/>
          </a:xfrm>
        </p:grpSpPr>
        <p:sp>
          <p:nvSpPr>
            <p:cNvPr id="16" name="Abgerundetes Rechteck 15"/>
            <p:cNvSpPr/>
            <p:nvPr/>
          </p:nvSpPr>
          <p:spPr>
            <a:xfrm>
              <a:off x="2071688" y="2389959"/>
              <a:ext cx="8851964" cy="260844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nur auf Antrag, wenn das Hauptverfahren auch ein Antragsverfahren ist </a:t>
              </a:r>
            </a:p>
            <a:p>
              <a:r>
                <a:rPr lang="de-DE" sz="2000" dirty="0"/>
                <a:t> </a:t>
              </a:r>
              <a:endParaRPr lang="de-DE" sz="2000" dirty="0" smtClean="0">
                <a:effectLst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Antrag ist zu begründen, die Voraussetzungen für die Anordnung sind glaubhaft zu machen </a:t>
              </a:r>
            </a:p>
            <a:p>
              <a:endParaRPr lang="de-DE" sz="2000" dirty="0" smtClean="0">
                <a:effectLst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Verfahren richtet sich nach den Vorschriften, die für eine entsprechende Hauptsache gelten 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Verfahren (§ 51 </a:t>
              </a:r>
              <a:r>
                <a:rPr lang="de-DE" sz="2000" b="1" dirty="0" err="1"/>
                <a:t>FamFG</a:t>
              </a:r>
              <a:r>
                <a:rPr lang="de-DE" sz="2000" b="1" dirty="0"/>
                <a:t>)</a:t>
              </a:r>
              <a:endParaRPr lang="de-DE" sz="2000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3" name="Gefaltete Ecke 12"/>
          <p:cNvSpPr/>
          <p:nvPr/>
        </p:nvSpPr>
        <p:spPr>
          <a:xfrm rot="21177714">
            <a:off x="6577327" y="4913865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51 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9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71510" y="1503880"/>
            <a:ext cx="10252142" cy="4439719"/>
            <a:chOff x="671510" y="1830275"/>
            <a:chExt cx="10252142" cy="3168132"/>
          </a:xfrm>
        </p:grpSpPr>
        <p:sp>
          <p:nvSpPr>
            <p:cNvPr id="16" name="Abgerundetes Rechteck 15"/>
            <p:cNvSpPr/>
            <p:nvPr/>
          </p:nvSpPr>
          <p:spPr>
            <a:xfrm>
              <a:off x="2071688" y="2389959"/>
              <a:ext cx="8851964" cy="260844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Sondervorschriften: 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Familienstreitsachen (§ 119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 err="1"/>
                <a:t>Kindschaftssachen</a:t>
              </a:r>
              <a:r>
                <a:rPr lang="de-DE" sz="2000" dirty="0"/>
                <a:t> (§ 157 III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Gewaltschutzsachen (§ 214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Unterhaltsverfahren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Unterhalt und Kostenvorschuss für ein gerichtliches Verfahren </a:t>
              </a:r>
              <a:endParaRPr lang="de-DE" sz="2000" dirty="0" smtClean="0"/>
            </a:p>
            <a:p>
              <a:pPr lvl="1"/>
              <a:r>
                <a:rPr lang="de-DE" sz="2000" dirty="0"/>
                <a:t> </a:t>
              </a:r>
              <a:r>
                <a:rPr lang="de-DE" sz="2000" dirty="0" smtClean="0"/>
                <a:t>     </a:t>
              </a:r>
              <a:r>
                <a:rPr lang="de-DE" sz="2000" dirty="0" smtClean="0"/>
                <a:t>(§ </a:t>
              </a:r>
              <a:r>
                <a:rPr lang="de-DE" sz="2000" dirty="0"/>
                <a:t>246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800100" lvl="1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Unterhalt vor Geburt eines nichtehelichen Kindes (§ 247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Unterbringungssachen (§§ 331 – 334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Freiheitsentziehungssachen (§ 427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Verfahren </a:t>
              </a:r>
              <a:endParaRPr lang="de-DE" sz="2000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9319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71510" y="1503880"/>
            <a:ext cx="10252142" cy="4439719"/>
            <a:chOff x="671510" y="1830275"/>
            <a:chExt cx="10252142" cy="3168132"/>
          </a:xfrm>
        </p:grpSpPr>
        <p:sp>
          <p:nvSpPr>
            <p:cNvPr id="16" name="Abgerundetes Rechteck 15"/>
            <p:cNvSpPr/>
            <p:nvPr/>
          </p:nvSpPr>
          <p:spPr>
            <a:xfrm>
              <a:off x="2071688" y="2389959"/>
              <a:ext cx="8851964" cy="2608448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Gericht kann ohne mündliche Verhandlung entscheiden </a:t>
              </a:r>
            </a:p>
            <a:p>
              <a:endParaRPr lang="de-DE" sz="2000" dirty="0" smtClean="0">
                <a:effectLst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eine Versäumnisentscheidung ist ausgeschlossen</a:t>
              </a:r>
            </a:p>
            <a:p>
              <a:endParaRPr lang="de-DE" sz="20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für die Kosten gelten die allgemeinen Vorschriften </a:t>
              </a:r>
            </a:p>
            <a:p>
              <a:endParaRPr lang="de-DE" sz="2000" dirty="0" smtClean="0">
                <a:effectLst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Entscheidung ergeht durch Beschluss 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 smtClean="0"/>
                <a:t>Verfahren</a:t>
              </a:r>
              <a:endParaRPr lang="de-DE" sz="2000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9688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71510" y="1503880"/>
            <a:ext cx="10252142" cy="2453758"/>
            <a:chOff x="671510" y="1830275"/>
            <a:chExt cx="10252142" cy="1750973"/>
          </a:xfrm>
        </p:grpSpPr>
        <p:sp>
          <p:nvSpPr>
            <p:cNvPr id="16" name="Abgerundetes Rechteck 15"/>
            <p:cNvSpPr/>
            <p:nvPr/>
          </p:nvSpPr>
          <p:spPr>
            <a:xfrm>
              <a:off x="2071688" y="2389959"/>
              <a:ext cx="8851964" cy="119128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u="sng" dirty="0"/>
                <a:t>Wirksamkeit: 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Beschluss mit Bekanntgabe wirksam (§ 40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pPr marL="342900" lvl="0" indent="-342900">
                <a:buFont typeface="Arial" panose="020B0604020202020204" pitchFamily="34" charset="0"/>
                <a:buChar char="•"/>
              </a:pPr>
              <a:r>
                <a:rPr lang="de-DE" sz="2000" dirty="0"/>
                <a:t>Gericht kann sofortige Wirksamkeit anordnen </a:t>
              </a: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 smtClean="0"/>
                <a:t>Verfahren</a:t>
              </a:r>
              <a:endParaRPr lang="de-DE" sz="2000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71688" y="4290281"/>
            <a:ext cx="8843963" cy="192881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das Gericht kann die Entscheidung in der einstweiligen Anordnungssache aufheben oder ändern (§ 54 I S. 1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nur auf Antrag, wenn entsprechendes Hauptsacheverfahren nur auf Antrag eingeleitet werden kann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gilt nicht wenn eine Entscheidung ohne Anhörung erlassen wurde </a:t>
            </a:r>
          </a:p>
        </p:txBody>
      </p:sp>
      <p:sp>
        <p:nvSpPr>
          <p:cNvPr id="13" name="Gefaltete Ecke 12"/>
          <p:cNvSpPr/>
          <p:nvPr/>
        </p:nvSpPr>
        <p:spPr>
          <a:xfrm rot="21177714">
            <a:off x="515426" y="4380469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40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62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74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532735" y="1081245"/>
            <a:ext cx="10371372" cy="2347755"/>
            <a:chOff x="671510" y="1830275"/>
            <a:chExt cx="10371372" cy="1675331"/>
          </a:xfrm>
        </p:grpSpPr>
        <p:sp>
          <p:nvSpPr>
            <p:cNvPr id="16" name="Abgerundetes Rechteck 15"/>
            <p:cNvSpPr/>
            <p:nvPr/>
          </p:nvSpPr>
          <p:spPr>
            <a:xfrm>
              <a:off x="2190918" y="2465473"/>
              <a:ext cx="8851964" cy="104013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dirty="0" smtClean="0"/>
            </a:p>
            <a:p>
              <a:endParaRPr lang="de-DE" sz="2000" dirty="0"/>
            </a:p>
            <a:p>
              <a:r>
                <a:rPr lang="de-DE" sz="2000" dirty="0" smtClean="0"/>
                <a:t>ist </a:t>
              </a:r>
              <a:r>
                <a:rPr lang="de-DE" sz="2000" dirty="0"/>
                <a:t>die Entscheidung ohne mündliche Verhandlung ergangen, ist auf Antrag aufgrund mündlicher Verhandlung erneut zu entscheiden</a:t>
              </a:r>
            </a:p>
            <a:p>
              <a:r>
                <a:rPr lang="de-DE" sz="2000" dirty="0"/>
                <a:t> </a:t>
              </a:r>
              <a:endParaRPr lang="de-DE" sz="2000" dirty="0" smtClean="0">
                <a:effectLst/>
              </a:endParaRPr>
            </a:p>
            <a:p>
              <a:r>
                <a:rPr lang="de-DE" sz="2000" dirty="0"/>
                <a:t> </a:t>
              </a:r>
              <a:endParaRPr lang="de-DE" sz="2000" dirty="0" smtClean="0">
                <a:effectLst/>
              </a:endParaRPr>
            </a:p>
          </p:txBody>
        </p:sp>
        <p:sp>
          <p:nvSpPr>
            <p:cNvPr id="11" name="Abgerundetes Rechteck 10"/>
            <p:cNvSpPr/>
            <p:nvPr/>
          </p:nvSpPr>
          <p:spPr>
            <a:xfrm>
              <a:off x="671510" y="1830275"/>
              <a:ext cx="3071815" cy="71437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 smtClean="0"/>
                <a:t>Verfahren</a:t>
              </a:r>
              <a:endParaRPr lang="de-DE" sz="2000" dirty="0">
                <a:effectLst/>
              </a:endParaRPr>
            </a:p>
          </p:txBody>
        </p:sp>
      </p:grpSp>
      <p:sp>
        <p:nvSpPr>
          <p:cNvPr id="12" name="Abgerundetes Rechteck 11"/>
          <p:cNvSpPr/>
          <p:nvPr/>
        </p:nvSpPr>
        <p:spPr>
          <a:xfrm>
            <a:off x="3930012" y="736572"/>
            <a:ext cx="4590787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einstweilige Anordnung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52141" y="3631994"/>
            <a:ext cx="8843963" cy="148091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/>
              <a:t>die einstweilige Anordnung tritt, sofern nicht das Gericht einen früheren Zeitpunkt bestimmt hat, bei Wirksamwerden einer anderweitigen Regelung außer Kraft </a:t>
            </a:r>
          </a:p>
          <a:p>
            <a:r>
              <a:rPr lang="de-DE" sz="2000" dirty="0" smtClean="0"/>
              <a:t>(§ 56 I S. 1 </a:t>
            </a:r>
            <a:r>
              <a:rPr lang="de-DE" sz="2000" dirty="0" err="1" smtClean="0"/>
              <a:t>FamFG</a:t>
            </a:r>
            <a:r>
              <a:rPr lang="de-DE" sz="2000" dirty="0" smtClean="0"/>
              <a:t>)</a:t>
            </a:r>
            <a:endParaRPr lang="de-DE" sz="2000" dirty="0"/>
          </a:p>
        </p:txBody>
      </p:sp>
      <p:sp>
        <p:nvSpPr>
          <p:cNvPr id="5" name="Abgerundetes Rechteck 4"/>
          <p:cNvSpPr/>
          <p:nvPr/>
        </p:nvSpPr>
        <p:spPr>
          <a:xfrm>
            <a:off x="2052142" y="5315904"/>
            <a:ext cx="8843963" cy="111492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ist dies eine Endentscheidung in einer Familienstreitsache, ist deren Rechtskraft maßgebend, soweit nicht die Wirksamkeit zu einem späteren Zeitpunkt eintritt </a:t>
            </a:r>
            <a:endParaRPr lang="de-DE" sz="2000" dirty="0" smtClean="0"/>
          </a:p>
          <a:p>
            <a:r>
              <a:rPr lang="de-DE" sz="2000" dirty="0" smtClean="0"/>
              <a:t>(§ </a:t>
            </a:r>
            <a:r>
              <a:rPr lang="de-DE" sz="2000" dirty="0"/>
              <a:t>56 I S. 2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</p:txBody>
      </p:sp>
      <p:sp>
        <p:nvSpPr>
          <p:cNvPr id="13" name="Gefaltete Ecke 12"/>
          <p:cNvSpPr/>
          <p:nvPr/>
        </p:nvSpPr>
        <p:spPr>
          <a:xfrm rot="338949">
            <a:off x="10277886" y="1858585"/>
            <a:ext cx="1557944" cy="13960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56 I S.1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91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1165</Words>
  <Application>Microsoft Office PowerPoint</Application>
  <PresentationFormat>Breitbild</PresentationFormat>
  <Paragraphs>241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19</cp:revision>
  <dcterms:created xsi:type="dcterms:W3CDTF">2023-06-27T12:14:36Z</dcterms:created>
  <dcterms:modified xsi:type="dcterms:W3CDTF">2023-08-15T08:28:27Z</dcterms:modified>
</cp:coreProperties>
</file>